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2" r:id="rId2"/>
    <p:sldMasterId id="2147483746" r:id="rId3"/>
    <p:sldMasterId id="2147483783" r:id="rId4"/>
    <p:sldMasterId id="2147483795" r:id="rId5"/>
    <p:sldMasterId id="2147483808" r:id="rId6"/>
    <p:sldMasterId id="2147483820" r:id="rId7"/>
    <p:sldMasterId id="2147484120" r:id="rId8"/>
  </p:sldMasterIdLst>
  <p:notesMasterIdLst>
    <p:notesMasterId r:id="rId105"/>
  </p:notesMasterIdLst>
  <p:sldIdLst>
    <p:sldId id="352" r:id="rId9"/>
    <p:sldId id="256" r:id="rId10"/>
    <p:sldId id="281" r:id="rId11"/>
    <p:sldId id="288" r:id="rId12"/>
    <p:sldId id="335" r:id="rId13"/>
    <p:sldId id="336" r:id="rId14"/>
    <p:sldId id="337" r:id="rId15"/>
    <p:sldId id="338" r:id="rId16"/>
    <p:sldId id="339" r:id="rId17"/>
    <p:sldId id="334" r:id="rId18"/>
    <p:sldId id="282" r:id="rId19"/>
    <p:sldId id="283" r:id="rId20"/>
    <p:sldId id="284" r:id="rId21"/>
    <p:sldId id="286" r:id="rId22"/>
    <p:sldId id="324" r:id="rId23"/>
    <p:sldId id="325" r:id="rId24"/>
    <p:sldId id="326" r:id="rId25"/>
    <p:sldId id="285" r:id="rId26"/>
    <p:sldId id="258" r:id="rId27"/>
    <p:sldId id="287" r:id="rId28"/>
    <p:sldId id="289" r:id="rId29"/>
    <p:sldId id="306" r:id="rId30"/>
    <p:sldId id="340" r:id="rId31"/>
    <p:sldId id="341" r:id="rId32"/>
    <p:sldId id="342" r:id="rId33"/>
    <p:sldId id="350" r:id="rId34"/>
    <p:sldId id="343" r:id="rId35"/>
    <p:sldId id="351" r:id="rId36"/>
    <p:sldId id="344" r:id="rId37"/>
    <p:sldId id="345" r:id="rId38"/>
    <p:sldId id="346" r:id="rId39"/>
    <p:sldId id="347" r:id="rId40"/>
    <p:sldId id="348" r:id="rId41"/>
    <p:sldId id="349" r:id="rId42"/>
    <p:sldId id="305" r:id="rId43"/>
    <p:sldId id="332" r:id="rId44"/>
    <p:sldId id="333"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10" r:id="rId103"/>
    <p:sldId id="323" r:id="rId104"/>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25BD"/>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6" Type="http://schemas.openxmlformats.org/officeDocument/2006/relationships/slide" Target="slides/slide8.xml"/><Relationship Id="rId107" Type="http://schemas.openxmlformats.org/officeDocument/2006/relationships/viewProps" Target="viewProps.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theme" Target="theme/theme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tableStyles" Target="tableStyles.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D72BE-BB00-4CB2-87D2-1FE650FBD5C7}" type="doc">
      <dgm:prSet loTypeId="urn:microsoft.com/office/officeart/2005/8/layout/vList3" loCatId="picture" qsTypeId="urn:microsoft.com/office/officeart/2005/8/quickstyle/simple1" qsCatId="simple" csTypeId="urn:microsoft.com/office/officeart/2005/8/colors/accent1_2" csCatId="accent1" phldr="1"/>
      <dgm:spPr/>
    </dgm:pt>
    <dgm:pt modelId="{A6E63C4E-0DB6-4C8A-87F1-89CBBF6C5E7A}">
      <dgm:prSet phldrT="[Текст]"/>
      <dgm:spPr/>
      <dgm:t>
        <a:bodyPr/>
        <a:lstStyle/>
        <a:p>
          <a:r>
            <a:rPr lang="en-US" b="0" dirty="0" smtClean="0">
              <a:solidFill>
                <a:schemeClr val="tx1"/>
              </a:solidFill>
              <a:latin typeface="Times New Roman" pitchFamily="18" charset="0"/>
              <a:cs typeface="Times New Roman" pitchFamily="18" charset="0"/>
            </a:rPr>
            <a:t>T</a:t>
          </a:r>
          <a:r>
            <a:rPr lang="uz-Cyrl-UZ" b="0" dirty="0" smtClean="0">
              <a:solidFill>
                <a:schemeClr val="tx1"/>
              </a:solidFill>
              <a:latin typeface="Times New Roman" pitchFamily="18" charset="0"/>
              <a:cs typeface="Times New Roman" pitchFamily="18" charset="0"/>
            </a:rPr>
            <a:t>ashqi xarbiy bosqinlardan himoyalanish</a:t>
          </a:r>
          <a:r>
            <a:rPr lang="en-US" b="0" dirty="0" smtClean="0">
              <a:solidFill>
                <a:schemeClr val="tx1"/>
              </a:solidFill>
              <a:latin typeface="Times New Roman" pitchFamily="18" charset="0"/>
              <a:cs typeface="Times New Roman" pitchFamily="18" charset="0"/>
            </a:rPr>
            <a:t>, </a:t>
          </a:r>
          <a:r>
            <a:rPr lang="uz-Cyrl-UZ" b="0" dirty="0" smtClean="0">
              <a:solidFill>
                <a:schemeClr val="tx1"/>
              </a:solidFill>
              <a:latin typeface="Times New Roman" pitchFamily="18" charset="0"/>
              <a:cs typeface="Times New Roman" pitchFamily="18" charset="0"/>
            </a:rPr>
            <a:t>makonlar va manzilgo</a:t>
          </a:r>
          <a:r>
            <a:rPr lang="en-US" b="0" dirty="0" smtClean="0">
              <a:solidFill>
                <a:schemeClr val="tx1"/>
              </a:solidFill>
              <a:latin typeface="Times New Roman" pitchFamily="18" charset="0"/>
              <a:cs typeface="Times New Roman" pitchFamily="18" charset="0"/>
            </a:rPr>
            <a:t>h</a:t>
          </a:r>
          <a:r>
            <a:rPr lang="uz-Cyrl-UZ" b="0" dirty="0" smtClean="0">
              <a:solidFill>
                <a:schemeClr val="tx1"/>
              </a:solidFill>
              <a:latin typeface="Times New Roman" pitchFamily="18" charset="0"/>
              <a:cs typeface="Times New Roman" pitchFamily="18" charset="0"/>
            </a:rPr>
            <a:t>lar hududini mudofaa qilish</a:t>
          </a:r>
          <a:endParaRPr lang="ru-RU" b="0" dirty="0">
            <a:solidFill>
              <a:schemeClr val="tx1"/>
            </a:solidFill>
            <a:latin typeface="Times New Roman" pitchFamily="18" charset="0"/>
            <a:cs typeface="Times New Roman" pitchFamily="18" charset="0"/>
          </a:endParaRPr>
        </a:p>
      </dgm:t>
    </dgm:pt>
    <dgm:pt modelId="{5E28158C-7807-440A-A679-507BE1001D1C}" type="parTrans" cxnId="{95208562-461B-40CD-B1FA-58C1D8DC90D7}">
      <dgm:prSet/>
      <dgm:spPr/>
      <dgm:t>
        <a:bodyPr/>
        <a:lstStyle/>
        <a:p>
          <a:endParaRPr lang="ru-RU"/>
        </a:p>
      </dgm:t>
    </dgm:pt>
    <dgm:pt modelId="{58FD395D-964E-4E13-8D29-6627BC18105C}" type="sibTrans" cxnId="{95208562-461B-40CD-B1FA-58C1D8DC90D7}">
      <dgm:prSet/>
      <dgm:spPr/>
      <dgm:t>
        <a:bodyPr/>
        <a:lstStyle/>
        <a:p>
          <a:endParaRPr lang="ru-RU"/>
        </a:p>
      </dgm:t>
    </dgm:pt>
    <dgm:pt modelId="{CB6BF9C4-EBA1-4019-9994-1106F4CA197E}">
      <dgm:prSet phldrT="[Текст]"/>
      <dgm:spPr/>
      <dgm:t>
        <a:bodyPr/>
        <a:lstStyle/>
        <a:p>
          <a:r>
            <a:rPr lang="en-US" dirty="0" smtClean="0">
              <a:solidFill>
                <a:schemeClr val="tx1"/>
              </a:solidFill>
              <a:latin typeface="Times New Roman" pitchFamily="18" charset="0"/>
              <a:cs typeface="Times New Roman" pitchFamily="18" charset="0"/>
            </a:rPr>
            <a:t>S</a:t>
          </a:r>
          <a:r>
            <a:rPr lang="uz-Cyrl-UZ" dirty="0" smtClean="0">
              <a:solidFill>
                <a:schemeClr val="tx1"/>
              </a:solidFill>
              <a:latin typeface="Times New Roman" pitchFamily="18" charset="0"/>
              <a:cs typeface="Times New Roman" pitchFamily="18" charset="0"/>
            </a:rPr>
            <a:t>ug’orish va dexqonchilik ishlarini tashkil  qilish </a:t>
          </a:r>
          <a:endParaRPr lang="ru-RU" dirty="0">
            <a:solidFill>
              <a:schemeClr val="tx1"/>
            </a:solidFill>
            <a:latin typeface="Times New Roman" pitchFamily="18" charset="0"/>
            <a:cs typeface="Times New Roman" pitchFamily="18" charset="0"/>
          </a:endParaRPr>
        </a:p>
      </dgm:t>
    </dgm:pt>
    <dgm:pt modelId="{A61916B1-D6EB-44AC-9F13-D67A96354F76}" type="parTrans" cxnId="{6ED805D6-B627-43B8-8568-D1B788D6BABF}">
      <dgm:prSet/>
      <dgm:spPr/>
      <dgm:t>
        <a:bodyPr/>
        <a:lstStyle/>
        <a:p>
          <a:endParaRPr lang="ru-RU"/>
        </a:p>
      </dgm:t>
    </dgm:pt>
    <dgm:pt modelId="{2CC5F03C-B412-4DAB-9823-1140AF902B60}" type="sibTrans" cxnId="{6ED805D6-B627-43B8-8568-D1B788D6BABF}">
      <dgm:prSet/>
      <dgm:spPr/>
      <dgm:t>
        <a:bodyPr/>
        <a:lstStyle/>
        <a:p>
          <a:endParaRPr lang="ru-RU"/>
        </a:p>
      </dgm:t>
    </dgm:pt>
    <dgm:pt modelId="{D373D6FD-BF8B-43F8-9B38-3463B8C403E5}">
      <dgm:prSet phldrT="[Текст]"/>
      <dgm:spPr/>
      <dgm:t>
        <a:bodyPr/>
        <a:lstStyle/>
        <a:p>
          <a:r>
            <a:rPr lang="en-US" dirty="0" smtClean="0">
              <a:solidFill>
                <a:schemeClr val="tx1"/>
              </a:solidFill>
              <a:latin typeface="Times New Roman" pitchFamily="18" charset="0"/>
              <a:cs typeface="Times New Roman" pitchFamily="18" charset="0"/>
            </a:rPr>
            <a:t>J</a:t>
          </a:r>
          <a:r>
            <a:rPr lang="uz-Cyrl-UZ" dirty="0" smtClean="0">
              <a:solidFill>
                <a:schemeClr val="tx1"/>
              </a:solidFill>
              <a:latin typeface="Times New Roman" pitchFamily="18" charset="0"/>
              <a:cs typeface="Times New Roman" pitchFamily="18" charset="0"/>
            </a:rPr>
            <a:t>amoaning ichki va tashqi aloqalarini boshqarib turish masalalarini </a:t>
          </a:r>
          <a:r>
            <a:rPr lang="en-US" dirty="0" err="1" smtClean="0">
              <a:solidFill>
                <a:schemeClr val="tx1"/>
              </a:solidFill>
              <a:latin typeface="Times New Roman" pitchFamily="18" charset="0"/>
              <a:cs typeface="Times New Roman" pitchFamily="18" charset="0"/>
            </a:rPr>
            <a:t>hal</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etish</a:t>
          </a:r>
          <a:endParaRPr lang="ru-RU" dirty="0">
            <a:solidFill>
              <a:schemeClr val="tx1"/>
            </a:solidFill>
            <a:latin typeface="Times New Roman" pitchFamily="18" charset="0"/>
            <a:cs typeface="Times New Roman" pitchFamily="18" charset="0"/>
          </a:endParaRPr>
        </a:p>
      </dgm:t>
    </dgm:pt>
    <dgm:pt modelId="{545811A4-DC18-4E2A-B731-FC2B75C58165}" type="parTrans" cxnId="{B4D72807-9872-49AE-B50D-D128AFE02FEF}">
      <dgm:prSet/>
      <dgm:spPr/>
      <dgm:t>
        <a:bodyPr/>
        <a:lstStyle/>
        <a:p>
          <a:endParaRPr lang="ru-RU"/>
        </a:p>
      </dgm:t>
    </dgm:pt>
    <dgm:pt modelId="{44F8B8A2-87DF-444E-8585-41D2F882B9EF}" type="sibTrans" cxnId="{B4D72807-9872-49AE-B50D-D128AFE02FEF}">
      <dgm:prSet/>
      <dgm:spPr/>
      <dgm:t>
        <a:bodyPr/>
        <a:lstStyle/>
        <a:p>
          <a:endParaRPr lang="ru-RU"/>
        </a:p>
      </dgm:t>
    </dgm:pt>
    <dgm:pt modelId="{7E4C3460-BB7D-475E-AD5E-C27198D67656}" type="pres">
      <dgm:prSet presAssocID="{9ABD72BE-BB00-4CB2-87D2-1FE650FBD5C7}" presName="linearFlow" presStyleCnt="0">
        <dgm:presLayoutVars>
          <dgm:dir/>
          <dgm:resizeHandles val="exact"/>
        </dgm:presLayoutVars>
      </dgm:prSet>
      <dgm:spPr/>
    </dgm:pt>
    <dgm:pt modelId="{1D36CFBF-9C34-440D-ABCB-B77AF8ADCBF7}" type="pres">
      <dgm:prSet presAssocID="{A6E63C4E-0DB6-4C8A-87F1-89CBBF6C5E7A}" presName="composite" presStyleCnt="0"/>
      <dgm:spPr/>
    </dgm:pt>
    <dgm:pt modelId="{912EDF26-C2C2-46A8-8EFE-5B216FC4AC66}" type="pres">
      <dgm:prSet presAssocID="{A6E63C4E-0DB6-4C8A-87F1-89CBBF6C5E7A}" presName="imgShp" presStyleLbl="fgImgPlace1" presStyleIdx="0" presStyleCnt="3" custLinFactNeighborX="-24117" custLinFactNeighborY="1230"/>
      <dgm:spPr>
        <a:blipFill rotWithShape="1">
          <a:blip xmlns:r="http://schemas.openxmlformats.org/officeDocument/2006/relationships" r:embed="rId1"/>
          <a:stretch>
            <a:fillRect/>
          </a:stretch>
        </a:blipFill>
      </dgm:spPr>
    </dgm:pt>
    <dgm:pt modelId="{0A698721-8C97-4A61-B3C1-2D273BF9DB80}" type="pres">
      <dgm:prSet presAssocID="{A6E63C4E-0DB6-4C8A-87F1-89CBBF6C5E7A}" presName="txShp" presStyleLbl="node1" presStyleIdx="0" presStyleCnt="3" custScaleX="125169">
        <dgm:presLayoutVars>
          <dgm:bulletEnabled val="1"/>
        </dgm:presLayoutVars>
      </dgm:prSet>
      <dgm:spPr/>
      <dgm:t>
        <a:bodyPr/>
        <a:lstStyle/>
        <a:p>
          <a:endParaRPr lang="ru-RU"/>
        </a:p>
      </dgm:t>
    </dgm:pt>
    <dgm:pt modelId="{2F56F48D-EFFE-4470-80BE-043C3B7F7A8F}" type="pres">
      <dgm:prSet presAssocID="{58FD395D-964E-4E13-8D29-6627BC18105C}" presName="spacing" presStyleCnt="0"/>
      <dgm:spPr/>
    </dgm:pt>
    <dgm:pt modelId="{54B76A98-9E07-4E36-8727-5197BF7B5BE1}" type="pres">
      <dgm:prSet presAssocID="{CB6BF9C4-EBA1-4019-9994-1106F4CA197E}" presName="composite" presStyleCnt="0"/>
      <dgm:spPr/>
    </dgm:pt>
    <dgm:pt modelId="{BC577782-0B3D-4040-83CE-08163C543401}" type="pres">
      <dgm:prSet presAssocID="{CB6BF9C4-EBA1-4019-9994-1106F4CA197E}" presName="imgShp" presStyleLbl="fgImgPlace1" presStyleIdx="1" presStyleCnt="3" custLinFactNeighborX="-25604" custLinFactNeighborY="-1035"/>
      <dgm:spPr>
        <a:blipFill rotWithShape="1">
          <a:blip xmlns:r="http://schemas.openxmlformats.org/officeDocument/2006/relationships" r:embed="rId2"/>
          <a:stretch>
            <a:fillRect/>
          </a:stretch>
        </a:blipFill>
      </dgm:spPr>
    </dgm:pt>
    <dgm:pt modelId="{1E878350-1031-4C49-8BD5-B010B2307909}" type="pres">
      <dgm:prSet presAssocID="{CB6BF9C4-EBA1-4019-9994-1106F4CA197E}" presName="txShp" presStyleLbl="node1" presStyleIdx="1" presStyleCnt="3" custScaleX="128061">
        <dgm:presLayoutVars>
          <dgm:bulletEnabled val="1"/>
        </dgm:presLayoutVars>
      </dgm:prSet>
      <dgm:spPr/>
      <dgm:t>
        <a:bodyPr/>
        <a:lstStyle/>
        <a:p>
          <a:endParaRPr lang="ru-RU"/>
        </a:p>
      </dgm:t>
    </dgm:pt>
    <dgm:pt modelId="{92E86F56-B979-4A66-9FBE-59D78A9D5C8B}" type="pres">
      <dgm:prSet presAssocID="{2CC5F03C-B412-4DAB-9823-1140AF902B60}" presName="spacing" presStyleCnt="0"/>
      <dgm:spPr/>
    </dgm:pt>
    <dgm:pt modelId="{47337E5F-1791-4AAD-A312-32E80C88D3FB}" type="pres">
      <dgm:prSet presAssocID="{D373D6FD-BF8B-43F8-9B38-3463B8C403E5}" presName="composite" presStyleCnt="0"/>
      <dgm:spPr/>
    </dgm:pt>
    <dgm:pt modelId="{BBE28FC9-71B3-488D-B3EF-5FC69A5D1671}" type="pres">
      <dgm:prSet presAssocID="{D373D6FD-BF8B-43F8-9B38-3463B8C403E5}" presName="imgShp" presStyleLbl="fgImgPlace1" presStyleIdx="2" presStyleCnt="3" custLinFactNeighborX="-27004" custLinFactNeighborY="-3299"/>
      <dgm:spPr>
        <a:blipFill rotWithShape="1">
          <a:blip xmlns:r="http://schemas.openxmlformats.org/officeDocument/2006/relationships" r:embed="rId3"/>
          <a:stretch>
            <a:fillRect/>
          </a:stretch>
        </a:blipFill>
      </dgm:spPr>
    </dgm:pt>
    <dgm:pt modelId="{50424C44-3878-476F-945D-56F9491B1905}" type="pres">
      <dgm:prSet presAssocID="{D373D6FD-BF8B-43F8-9B38-3463B8C403E5}" presName="txShp" presStyleLbl="node1" presStyleIdx="2" presStyleCnt="3" custScaleX="126285">
        <dgm:presLayoutVars>
          <dgm:bulletEnabled val="1"/>
        </dgm:presLayoutVars>
      </dgm:prSet>
      <dgm:spPr/>
      <dgm:t>
        <a:bodyPr/>
        <a:lstStyle/>
        <a:p>
          <a:endParaRPr lang="ru-RU"/>
        </a:p>
      </dgm:t>
    </dgm:pt>
  </dgm:ptLst>
  <dgm:cxnLst>
    <dgm:cxn modelId="{E0F982A2-ACB2-416C-BEAC-BCED25453FD3}" type="presOf" srcId="{CB6BF9C4-EBA1-4019-9994-1106F4CA197E}" destId="{1E878350-1031-4C49-8BD5-B010B2307909}" srcOrd="0" destOrd="0" presId="urn:microsoft.com/office/officeart/2005/8/layout/vList3"/>
    <dgm:cxn modelId="{0A92B5E5-2227-41CE-9813-DE57A38748ED}" type="presOf" srcId="{D373D6FD-BF8B-43F8-9B38-3463B8C403E5}" destId="{50424C44-3878-476F-945D-56F9491B1905}" srcOrd="0" destOrd="0" presId="urn:microsoft.com/office/officeart/2005/8/layout/vList3"/>
    <dgm:cxn modelId="{6ED805D6-B627-43B8-8568-D1B788D6BABF}" srcId="{9ABD72BE-BB00-4CB2-87D2-1FE650FBD5C7}" destId="{CB6BF9C4-EBA1-4019-9994-1106F4CA197E}" srcOrd="1" destOrd="0" parTransId="{A61916B1-D6EB-44AC-9F13-D67A96354F76}" sibTransId="{2CC5F03C-B412-4DAB-9823-1140AF902B60}"/>
    <dgm:cxn modelId="{9AC0B748-BE47-4F53-A51D-C26E58DE6FE7}" type="presOf" srcId="{A6E63C4E-0DB6-4C8A-87F1-89CBBF6C5E7A}" destId="{0A698721-8C97-4A61-B3C1-2D273BF9DB80}" srcOrd="0" destOrd="0" presId="urn:microsoft.com/office/officeart/2005/8/layout/vList3"/>
    <dgm:cxn modelId="{95208562-461B-40CD-B1FA-58C1D8DC90D7}" srcId="{9ABD72BE-BB00-4CB2-87D2-1FE650FBD5C7}" destId="{A6E63C4E-0DB6-4C8A-87F1-89CBBF6C5E7A}" srcOrd="0" destOrd="0" parTransId="{5E28158C-7807-440A-A679-507BE1001D1C}" sibTransId="{58FD395D-964E-4E13-8D29-6627BC18105C}"/>
    <dgm:cxn modelId="{B4D72807-9872-49AE-B50D-D128AFE02FEF}" srcId="{9ABD72BE-BB00-4CB2-87D2-1FE650FBD5C7}" destId="{D373D6FD-BF8B-43F8-9B38-3463B8C403E5}" srcOrd="2" destOrd="0" parTransId="{545811A4-DC18-4E2A-B731-FC2B75C58165}" sibTransId="{44F8B8A2-87DF-444E-8585-41D2F882B9EF}"/>
    <dgm:cxn modelId="{574533EC-01EF-4ADF-A5ED-4915F43CE168}" type="presOf" srcId="{9ABD72BE-BB00-4CB2-87D2-1FE650FBD5C7}" destId="{7E4C3460-BB7D-475E-AD5E-C27198D67656}" srcOrd="0" destOrd="0" presId="urn:microsoft.com/office/officeart/2005/8/layout/vList3"/>
    <dgm:cxn modelId="{6CF8012C-11F0-4958-A975-D29A4E686DAC}" type="presParOf" srcId="{7E4C3460-BB7D-475E-AD5E-C27198D67656}" destId="{1D36CFBF-9C34-440D-ABCB-B77AF8ADCBF7}" srcOrd="0" destOrd="0" presId="urn:microsoft.com/office/officeart/2005/8/layout/vList3"/>
    <dgm:cxn modelId="{9BC168BF-E1BF-405E-A291-37FB9DA738E1}" type="presParOf" srcId="{1D36CFBF-9C34-440D-ABCB-B77AF8ADCBF7}" destId="{912EDF26-C2C2-46A8-8EFE-5B216FC4AC66}" srcOrd="0" destOrd="0" presId="urn:microsoft.com/office/officeart/2005/8/layout/vList3"/>
    <dgm:cxn modelId="{D51EA0BC-EA3F-420C-93DD-965C295ED71A}" type="presParOf" srcId="{1D36CFBF-9C34-440D-ABCB-B77AF8ADCBF7}" destId="{0A698721-8C97-4A61-B3C1-2D273BF9DB80}" srcOrd="1" destOrd="0" presId="urn:microsoft.com/office/officeart/2005/8/layout/vList3"/>
    <dgm:cxn modelId="{6596D0A6-A16F-481E-B0CB-5D0E34DC2B11}" type="presParOf" srcId="{7E4C3460-BB7D-475E-AD5E-C27198D67656}" destId="{2F56F48D-EFFE-4470-80BE-043C3B7F7A8F}" srcOrd="1" destOrd="0" presId="urn:microsoft.com/office/officeart/2005/8/layout/vList3"/>
    <dgm:cxn modelId="{ABE7A394-AFF3-4C6E-BC6A-60A01298DC51}" type="presParOf" srcId="{7E4C3460-BB7D-475E-AD5E-C27198D67656}" destId="{54B76A98-9E07-4E36-8727-5197BF7B5BE1}" srcOrd="2" destOrd="0" presId="urn:microsoft.com/office/officeart/2005/8/layout/vList3"/>
    <dgm:cxn modelId="{64661188-514F-4D48-8C4A-E7DA9E8BD69F}" type="presParOf" srcId="{54B76A98-9E07-4E36-8727-5197BF7B5BE1}" destId="{BC577782-0B3D-4040-83CE-08163C543401}" srcOrd="0" destOrd="0" presId="urn:microsoft.com/office/officeart/2005/8/layout/vList3"/>
    <dgm:cxn modelId="{33A8E23F-0658-44A3-B9E7-0BE2EA66AD48}" type="presParOf" srcId="{54B76A98-9E07-4E36-8727-5197BF7B5BE1}" destId="{1E878350-1031-4C49-8BD5-B010B2307909}" srcOrd="1" destOrd="0" presId="urn:microsoft.com/office/officeart/2005/8/layout/vList3"/>
    <dgm:cxn modelId="{B76EE989-F6C2-45ED-B68F-0374E23B20F4}" type="presParOf" srcId="{7E4C3460-BB7D-475E-AD5E-C27198D67656}" destId="{92E86F56-B979-4A66-9FBE-59D78A9D5C8B}" srcOrd="3" destOrd="0" presId="urn:microsoft.com/office/officeart/2005/8/layout/vList3"/>
    <dgm:cxn modelId="{51CA1458-B466-4116-BCF0-4464227B9644}" type="presParOf" srcId="{7E4C3460-BB7D-475E-AD5E-C27198D67656}" destId="{47337E5F-1791-4AAD-A312-32E80C88D3FB}" srcOrd="4" destOrd="0" presId="urn:microsoft.com/office/officeart/2005/8/layout/vList3"/>
    <dgm:cxn modelId="{358871BF-58C9-41EE-94D7-FB3508A90740}" type="presParOf" srcId="{47337E5F-1791-4AAD-A312-32E80C88D3FB}" destId="{BBE28FC9-71B3-488D-B3EF-5FC69A5D1671}" srcOrd="0" destOrd="0" presId="urn:microsoft.com/office/officeart/2005/8/layout/vList3"/>
    <dgm:cxn modelId="{4FF1BBE2-1DBD-4E5E-B8D5-7EA2EDCECB65}" type="presParOf" srcId="{47337E5F-1791-4AAD-A312-32E80C88D3FB}" destId="{50424C44-3878-476F-945D-56F9491B190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0AC39-C295-43BC-849E-C59BC671EF8F}" type="doc">
      <dgm:prSet loTypeId="urn:microsoft.com/office/officeart/2005/8/layout/pyramid2" loCatId="pyramid" qsTypeId="urn:microsoft.com/office/officeart/2005/8/quickstyle/simple1" qsCatId="simple" csTypeId="urn:microsoft.com/office/officeart/2005/8/colors/accent1_2" csCatId="accent1" phldr="1"/>
      <dgm:spPr/>
    </dgm:pt>
    <dgm:pt modelId="{808803EC-B458-4FEA-AA8F-7604B080C72C}">
      <dgm:prSet phldrT="[Текст]"/>
      <dgm:spPr/>
      <dgm:t>
        <a:bodyPr/>
        <a:lstStyle/>
        <a:p>
          <a:r>
            <a:rPr lang="uz-Cyrl-UZ" dirty="0" smtClean="0">
              <a:latin typeface="Times New Roman" pitchFamily="18" charset="0"/>
              <a:cs typeface="Times New Roman" pitchFamily="18" charset="0"/>
            </a:rPr>
            <a:t>Давлатларнинг энг қадимги формаси «шаҳар-давлатлар»  ёки “ном”.</a:t>
          </a:r>
          <a:endParaRPr lang="ru-RU" dirty="0" smtClean="0">
            <a:latin typeface="Times New Roman" pitchFamily="18" charset="0"/>
            <a:cs typeface="Times New Roman" pitchFamily="18" charset="0"/>
          </a:endParaRPr>
        </a:p>
      </dgm:t>
    </dgm:pt>
    <dgm:pt modelId="{B8A8E4F5-E155-4AC6-BA9D-2DA9AA0F956E}" type="parTrans" cxnId="{ACD776CA-5BFB-4AF9-A88D-F3ED4C464902}">
      <dgm:prSet/>
      <dgm:spPr/>
      <dgm:t>
        <a:bodyPr/>
        <a:lstStyle/>
        <a:p>
          <a:endParaRPr lang="ru-RU"/>
        </a:p>
      </dgm:t>
    </dgm:pt>
    <dgm:pt modelId="{4E17B6CB-17F4-4041-AB43-7C98E4046BDE}" type="sibTrans" cxnId="{ACD776CA-5BFB-4AF9-A88D-F3ED4C464902}">
      <dgm:prSet/>
      <dgm:spPr/>
      <dgm:t>
        <a:bodyPr/>
        <a:lstStyle/>
        <a:p>
          <a:endParaRPr lang="ru-RU"/>
        </a:p>
      </dgm:t>
    </dgm:pt>
    <dgm:pt modelId="{7EEA7DD5-2DB3-4853-BB28-0ACC879B0BDD}">
      <dgm:prSet/>
      <dgm:spPr/>
      <dgm:t>
        <a:bodyPr/>
        <a:lstStyle/>
        <a:p>
          <a:r>
            <a:rPr lang="uz-Cyrl-UZ" dirty="0" smtClean="0">
              <a:latin typeface="Times New Roman" pitchFamily="18" charset="0"/>
              <a:cs typeface="Times New Roman" pitchFamily="18" charset="0"/>
            </a:rPr>
            <a:t>Йирик давлатлар - империялар.</a:t>
          </a:r>
          <a:endParaRPr lang="ru-RU" dirty="0">
            <a:latin typeface="Times New Roman" pitchFamily="18" charset="0"/>
            <a:cs typeface="Times New Roman" pitchFamily="18" charset="0"/>
          </a:endParaRPr>
        </a:p>
      </dgm:t>
    </dgm:pt>
    <dgm:pt modelId="{22D2E7BF-B379-41C6-9C4F-9FE5BF528B2E}" type="parTrans" cxnId="{E1C975B0-2146-4FC9-9531-F0E80B1EC15F}">
      <dgm:prSet/>
      <dgm:spPr/>
      <dgm:t>
        <a:bodyPr/>
        <a:lstStyle/>
        <a:p>
          <a:endParaRPr lang="ru-RU"/>
        </a:p>
      </dgm:t>
    </dgm:pt>
    <dgm:pt modelId="{7B873655-9212-40F0-94C8-C381BA192173}" type="sibTrans" cxnId="{E1C975B0-2146-4FC9-9531-F0E80B1EC15F}">
      <dgm:prSet/>
      <dgm:spPr/>
      <dgm:t>
        <a:bodyPr/>
        <a:lstStyle/>
        <a:p>
          <a:endParaRPr lang="ru-RU"/>
        </a:p>
      </dgm:t>
    </dgm:pt>
    <dgm:pt modelId="{085F3D5C-495B-49D0-A518-C2C6D82D4E57}">
      <dgm:prSet/>
      <dgm:spPr/>
      <dgm:t>
        <a:bodyPr/>
        <a:lstStyle/>
        <a:p>
          <a:r>
            <a:rPr lang="uz-Cyrl-UZ" dirty="0" smtClean="0">
              <a:latin typeface="Times New Roman" pitchFamily="18" charset="0"/>
              <a:cs typeface="Times New Roman" pitchFamily="18" charset="0"/>
            </a:rPr>
            <a:t>Ҳудудий подшоҳликлар (ҳудудий давлатлар).</a:t>
          </a:r>
          <a:endParaRPr lang="ru-RU" dirty="0" smtClean="0">
            <a:latin typeface="Times New Roman" pitchFamily="18" charset="0"/>
            <a:cs typeface="Times New Roman" pitchFamily="18" charset="0"/>
          </a:endParaRPr>
        </a:p>
      </dgm:t>
    </dgm:pt>
    <dgm:pt modelId="{0B8D2BC7-6CAB-446A-B3F0-456E1649AFE0}" type="parTrans" cxnId="{7FCF172F-D37D-4801-9FD5-F2EB7075004A}">
      <dgm:prSet/>
      <dgm:spPr/>
      <dgm:t>
        <a:bodyPr/>
        <a:lstStyle/>
        <a:p>
          <a:endParaRPr lang="ru-RU"/>
        </a:p>
      </dgm:t>
    </dgm:pt>
    <dgm:pt modelId="{6E4B418A-B9EF-473A-9411-2B1E4F52D739}" type="sibTrans" cxnId="{7FCF172F-D37D-4801-9FD5-F2EB7075004A}">
      <dgm:prSet/>
      <dgm:spPr/>
      <dgm:t>
        <a:bodyPr/>
        <a:lstStyle/>
        <a:p>
          <a:endParaRPr lang="ru-RU"/>
        </a:p>
      </dgm:t>
    </dgm:pt>
    <dgm:pt modelId="{FE6137A2-1B95-4A9C-BAFB-80DEFFE37906}" type="pres">
      <dgm:prSet presAssocID="{11A0AC39-C295-43BC-849E-C59BC671EF8F}" presName="compositeShape" presStyleCnt="0">
        <dgm:presLayoutVars>
          <dgm:dir/>
          <dgm:resizeHandles/>
        </dgm:presLayoutVars>
      </dgm:prSet>
      <dgm:spPr/>
    </dgm:pt>
    <dgm:pt modelId="{5B71A4A4-F4A8-43DE-990D-AAFD50FC5C22}" type="pres">
      <dgm:prSet presAssocID="{11A0AC39-C295-43BC-849E-C59BC671EF8F}" presName="pyramid" presStyleLbl="node1" presStyleIdx="0" presStyleCnt="1"/>
      <dgm:spPr/>
    </dgm:pt>
    <dgm:pt modelId="{62F3589C-A467-4B58-A87B-5ABA082A6EEF}" type="pres">
      <dgm:prSet presAssocID="{11A0AC39-C295-43BC-849E-C59BC671EF8F}" presName="theList" presStyleCnt="0"/>
      <dgm:spPr/>
    </dgm:pt>
    <dgm:pt modelId="{28F8C91E-C5A3-42C0-A60C-B300741132D3}" type="pres">
      <dgm:prSet presAssocID="{808803EC-B458-4FEA-AA8F-7604B080C72C}" presName="aNode" presStyleLbl="fgAcc1" presStyleIdx="0" presStyleCnt="3" custScaleX="127882" custScaleY="85074" custLinFactNeighborX="-603" custLinFactNeighborY="-41059">
        <dgm:presLayoutVars>
          <dgm:bulletEnabled val="1"/>
        </dgm:presLayoutVars>
      </dgm:prSet>
      <dgm:spPr/>
      <dgm:t>
        <a:bodyPr/>
        <a:lstStyle/>
        <a:p>
          <a:endParaRPr lang="ru-RU"/>
        </a:p>
      </dgm:t>
    </dgm:pt>
    <dgm:pt modelId="{0FBB4471-3CEF-4441-B9E7-158B2E68D45D}" type="pres">
      <dgm:prSet presAssocID="{808803EC-B458-4FEA-AA8F-7604B080C72C}" presName="aSpace" presStyleCnt="0"/>
      <dgm:spPr/>
    </dgm:pt>
    <dgm:pt modelId="{77E83F74-C484-49E8-B65F-516F31645C26}" type="pres">
      <dgm:prSet presAssocID="{085F3D5C-495B-49D0-A518-C2C6D82D4E57}" presName="aNode" presStyleLbl="fgAcc1" presStyleIdx="1" presStyleCnt="3" custScaleX="129763" custLinFactNeighborX="5143" custLinFactNeighborY="-15831">
        <dgm:presLayoutVars>
          <dgm:bulletEnabled val="1"/>
        </dgm:presLayoutVars>
      </dgm:prSet>
      <dgm:spPr/>
      <dgm:t>
        <a:bodyPr/>
        <a:lstStyle/>
        <a:p>
          <a:endParaRPr lang="ru-RU"/>
        </a:p>
      </dgm:t>
    </dgm:pt>
    <dgm:pt modelId="{918B748A-A9AD-4F50-B7A4-8B50C7F30465}" type="pres">
      <dgm:prSet presAssocID="{085F3D5C-495B-49D0-A518-C2C6D82D4E57}" presName="aSpace" presStyleCnt="0"/>
      <dgm:spPr/>
    </dgm:pt>
    <dgm:pt modelId="{1326A361-4D96-4387-B14A-5A2C74B5838F}" type="pres">
      <dgm:prSet presAssocID="{7EEA7DD5-2DB3-4853-BB28-0ACC879B0BDD}" presName="aNode" presStyleLbl="fgAcc1" presStyleIdx="2" presStyleCnt="3" custScaleX="127332" custScaleY="94931" custLinFactNeighborX="5826" custLinFactNeighborY="-11480">
        <dgm:presLayoutVars>
          <dgm:bulletEnabled val="1"/>
        </dgm:presLayoutVars>
      </dgm:prSet>
      <dgm:spPr/>
      <dgm:t>
        <a:bodyPr/>
        <a:lstStyle/>
        <a:p>
          <a:endParaRPr lang="ru-RU"/>
        </a:p>
      </dgm:t>
    </dgm:pt>
    <dgm:pt modelId="{61B4551D-25AD-4E4A-989C-10DF88978475}" type="pres">
      <dgm:prSet presAssocID="{7EEA7DD5-2DB3-4853-BB28-0ACC879B0BDD}" presName="aSpace" presStyleCnt="0"/>
      <dgm:spPr/>
    </dgm:pt>
  </dgm:ptLst>
  <dgm:cxnLst>
    <dgm:cxn modelId="{0AA01FC4-14FB-4AAF-BF6D-87B8B7D40D8D}" type="presOf" srcId="{7EEA7DD5-2DB3-4853-BB28-0ACC879B0BDD}" destId="{1326A361-4D96-4387-B14A-5A2C74B5838F}" srcOrd="0" destOrd="0" presId="urn:microsoft.com/office/officeart/2005/8/layout/pyramid2"/>
    <dgm:cxn modelId="{E1C975B0-2146-4FC9-9531-F0E80B1EC15F}" srcId="{11A0AC39-C295-43BC-849E-C59BC671EF8F}" destId="{7EEA7DD5-2DB3-4853-BB28-0ACC879B0BDD}" srcOrd="2" destOrd="0" parTransId="{22D2E7BF-B379-41C6-9C4F-9FE5BF528B2E}" sibTransId="{7B873655-9212-40F0-94C8-C381BA192173}"/>
    <dgm:cxn modelId="{ACD776CA-5BFB-4AF9-A88D-F3ED4C464902}" srcId="{11A0AC39-C295-43BC-849E-C59BC671EF8F}" destId="{808803EC-B458-4FEA-AA8F-7604B080C72C}" srcOrd="0" destOrd="0" parTransId="{B8A8E4F5-E155-4AC6-BA9D-2DA9AA0F956E}" sibTransId="{4E17B6CB-17F4-4041-AB43-7C98E4046BDE}"/>
    <dgm:cxn modelId="{25AD616C-2F9F-4354-954C-D6D710D572F6}" type="presOf" srcId="{085F3D5C-495B-49D0-A518-C2C6D82D4E57}" destId="{77E83F74-C484-49E8-B65F-516F31645C26}" srcOrd="0" destOrd="0" presId="urn:microsoft.com/office/officeart/2005/8/layout/pyramid2"/>
    <dgm:cxn modelId="{7FCF172F-D37D-4801-9FD5-F2EB7075004A}" srcId="{11A0AC39-C295-43BC-849E-C59BC671EF8F}" destId="{085F3D5C-495B-49D0-A518-C2C6D82D4E57}" srcOrd="1" destOrd="0" parTransId="{0B8D2BC7-6CAB-446A-B3F0-456E1649AFE0}" sibTransId="{6E4B418A-B9EF-473A-9411-2B1E4F52D739}"/>
    <dgm:cxn modelId="{182BB2AA-0FB5-4C69-8CA7-FBD1A727E2AC}" type="presOf" srcId="{11A0AC39-C295-43BC-849E-C59BC671EF8F}" destId="{FE6137A2-1B95-4A9C-BAFB-80DEFFE37906}" srcOrd="0" destOrd="0" presId="urn:microsoft.com/office/officeart/2005/8/layout/pyramid2"/>
    <dgm:cxn modelId="{8936626B-3319-4F76-9497-CB44237D142D}" type="presOf" srcId="{808803EC-B458-4FEA-AA8F-7604B080C72C}" destId="{28F8C91E-C5A3-42C0-A60C-B300741132D3}" srcOrd="0" destOrd="0" presId="urn:microsoft.com/office/officeart/2005/8/layout/pyramid2"/>
    <dgm:cxn modelId="{A70B34A0-04C4-4322-BE74-6B5770259F18}" type="presParOf" srcId="{FE6137A2-1B95-4A9C-BAFB-80DEFFE37906}" destId="{5B71A4A4-F4A8-43DE-990D-AAFD50FC5C22}" srcOrd="0" destOrd="0" presId="urn:microsoft.com/office/officeart/2005/8/layout/pyramid2"/>
    <dgm:cxn modelId="{091ACC64-51F9-458E-B565-8EBB7CE596D7}" type="presParOf" srcId="{FE6137A2-1B95-4A9C-BAFB-80DEFFE37906}" destId="{62F3589C-A467-4B58-A87B-5ABA082A6EEF}" srcOrd="1" destOrd="0" presId="urn:microsoft.com/office/officeart/2005/8/layout/pyramid2"/>
    <dgm:cxn modelId="{C1C0C3B4-5FA0-4F02-B24F-3E84C9EE8829}" type="presParOf" srcId="{62F3589C-A467-4B58-A87B-5ABA082A6EEF}" destId="{28F8C91E-C5A3-42C0-A60C-B300741132D3}" srcOrd="0" destOrd="0" presId="urn:microsoft.com/office/officeart/2005/8/layout/pyramid2"/>
    <dgm:cxn modelId="{D6D67675-EEEA-4288-B12F-D73E96857F1E}" type="presParOf" srcId="{62F3589C-A467-4B58-A87B-5ABA082A6EEF}" destId="{0FBB4471-3CEF-4441-B9E7-158B2E68D45D}" srcOrd="1" destOrd="0" presId="urn:microsoft.com/office/officeart/2005/8/layout/pyramid2"/>
    <dgm:cxn modelId="{B4F2E934-46C9-4248-9C4F-6E659EF67B03}" type="presParOf" srcId="{62F3589C-A467-4B58-A87B-5ABA082A6EEF}" destId="{77E83F74-C484-49E8-B65F-516F31645C26}" srcOrd="2" destOrd="0" presId="urn:microsoft.com/office/officeart/2005/8/layout/pyramid2"/>
    <dgm:cxn modelId="{CDC172BC-C283-4371-B5E0-3C4E11311B59}" type="presParOf" srcId="{62F3589C-A467-4B58-A87B-5ABA082A6EEF}" destId="{918B748A-A9AD-4F50-B7A4-8B50C7F30465}" srcOrd="3" destOrd="0" presId="urn:microsoft.com/office/officeart/2005/8/layout/pyramid2"/>
    <dgm:cxn modelId="{7A2AEBFA-5938-4D39-AE12-A35AF0B4B6E6}" type="presParOf" srcId="{62F3589C-A467-4B58-A87B-5ABA082A6EEF}" destId="{1326A361-4D96-4387-B14A-5A2C74B5838F}" srcOrd="4" destOrd="0" presId="urn:microsoft.com/office/officeart/2005/8/layout/pyramid2"/>
    <dgm:cxn modelId="{86D2D0C1-A4CE-4C3E-9A68-AB527BB9382D}" type="presParOf" srcId="{62F3589C-A467-4B58-A87B-5ABA082A6EEF}" destId="{61B4551D-25AD-4E4A-989C-10DF8897847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98721-8C97-4A61-B3C1-2D273BF9DB80}">
      <dsp:nvSpPr>
        <dsp:cNvPr id="0" name=""/>
        <dsp:cNvSpPr/>
      </dsp:nvSpPr>
      <dsp:spPr>
        <a:xfrm rot="10800000">
          <a:off x="689615" y="1681"/>
          <a:ext cx="6832883" cy="13803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702" tIns="110490" rIns="206248" bIns="110490" numCol="1" spcCol="1270" anchor="ctr" anchorCtr="0">
          <a:noAutofit/>
        </a:bodyPr>
        <a:lstStyle/>
        <a:p>
          <a:pPr lvl="0" algn="ctr" defTabSz="1289050">
            <a:lnSpc>
              <a:spcPct val="90000"/>
            </a:lnSpc>
            <a:spcBef>
              <a:spcPct val="0"/>
            </a:spcBef>
            <a:spcAft>
              <a:spcPct val="35000"/>
            </a:spcAft>
          </a:pPr>
          <a:r>
            <a:rPr lang="en-US" sz="2900" b="0" kern="1200" dirty="0" smtClean="0">
              <a:solidFill>
                <a:schemeClr val="tx1"/>
              </a:solidFill>
              <a:latin typeface="Times New Roman" pitchFamily="18" charset="0"/>
              <a:cs typeface="Times New Roman" pitchFamily="18" charset="0"/>
            </a:rPr>
            <a:t>T</a:t>
          </a:r>
          <a:r>
            <a:rPr lang="uz-Cyrl-UZ" sz="2900" b="0" kern="1200" dirty="0" smtClean="0">
              <a:solidFill>
                <a:schemeClr val="tx1"/>
              </a:solidFill>
              <a:latin typeface="Times New Roman" pitchFamily="18" charset="0"/>
              <a:cs typeface="Times New Roman" pitchFamily="18" charset="0"/>
            </a:rPr>
            <a:t>ashqi xarbiy bosqinlardan himoyalanish</a:t>
          </a:r>
          <a:r>
            <a:rPr lang="en-US" sz="2900" b="0" kern="1200" dirty="0" smtClean="0">
              <a:solidFill>
                <a:schemeClr val="tx1"/>
              </a:solidFill>
              <a:latin typeface="Times New Roman" pitchFamily="18" charset="0"/>
              <a:cs typeface="Times New Roman" pitchFamily="18" charset="0"/>
            </a:rPr>
            <a:t>, </a:t>
          </a:r>
          <a:r>
            <a:rPr lang="uz-Cyrl-UZ" sz="2900" b="0" kern="1200" dirty="0" smtClean="0">
              <a:solidFill>
                <a:schemeClr val="tx1"/>
              </a:solidFill>
              <a:latin typeface="Times New Roman" pitchFamily="18" charset="0"/>
              <a:cs typeface="Times New Roman" pitchFamily="18" charset="0"/>
            </a:rPr>
            <a:t>makonlar va manzilgo</a:t>
          </a:r>
          <a:r>
            <a:rPr lang="en-US" sz="2900" b="0" kern="1200" dirty="0" smtClean="0">
              <a:solidFill>
                <a:schemeClr val="tx1"/>
              </a:solidFill>
              <a:latin typeface="Times New Roman" pitchFamily="18" charset="0"/>
              <a:cs typeface="Times New Roman" pitchFamily="18" charset="0"/>
            </a:rPr>
            <a:t>h</a:t>
          </a:r>
          <a:r>
            <a:rPr lang="uz-Cyrl-UZ" sz="2900" b="0" kern="1200" dirty="0" smtClean="0">
              <a:solidFill>
                <a:schemeClr val="tx1"/>
              </a:solidFill>
              <a:latin typeface="Times New Roman" pitchFamily="18" charset="0"/>
              <a:cs typeface="Times New Roman" pitchFamily="18" charset="0"/>
            </a:rPr>
            <a:t>lar hududini mudofaa qilish</a:t>
          </a:r>
          <a:endParaRPr lang="ru-RU" sz="2900" b="0" kern="1200" dirty="0">
            <a:solidFill>
              <a:schemeClr val="tx1"/>
            </a:solidFill>
            <a:latin typeface="Times New Roman" pitchFamily="18" charset="0"/>
            <a:cs typeface="Times New Roman" pitchFamily="18" charset="0"/>
          </a:endParaRPr>
        </a:p>
      </dsp:txBody>
      <dsp:txXfrm rot="10800000">
        <a:off x="1034706" y="1681"/>
        <a:ext cx="6487792" cy="1380363"/>
      </dsp:txXfrm>
    </dsp:sp>
    <dsp:sp modelId="{912EDF26-C2C2-46A8-8EFE-5B216FC4AC66}">
      <dsp:nvSpPr>
        <dsp:cNvPr id="0" name=""/>
        <dsp:cNvSpPr/>
      </dsp:nvSpPr>
      <dsp:spPr>
        <a:xfrm>
          <a:off x="353510" y="18659"/>
          <a:ext cx="1380363" cy="1380363"/>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878350-1031-4C49-8BD5-B010B2307909}">
      <dsp:nvSpPr>
        <dsp:cNvPr id="0" name=""/>
        <dsp:cNvSpPr/>
      </dsp:nvSpPr>
      <dsp:spPr>
        <a:xfrm rot="10800000">
          <a:off x="609078" y="1794094"/>
          <a:ext cx="6990755" cy="13803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702"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tx1"/>
              </a:solidFill>
              <a:latin typeface="Times New Roman" pitchFamily="18" charset="0"/>
              <a:cs typeface="Times New Roman" pitchFamily="18" charset="0"/>
            </a:rPr>
            <a:t>S</a:t>
          </a:r>
          <a:r>
            <a:rPr lang="uz-Cyrl-UZ" sz="2900" kern="1200" dirty="0" smtClean="0">
              <a:solidFill>
                <a:schemeClr val="tx1"/>
              </a:solidFill>
              <a:latin typeface="Times New Roman" pitchFamily="18" charset="0"/>
              <a:cs typeface="Times New Roman" pitchFamily="18" charset="0"/>
            </a:rPr>
            <a:t>ug’orish va dexqonchilik ishlarini tashkil  qilish </a:t>
          </a:r>
          <a:endParaRPr lang="ru-RU" sz="2900" kern="1200" dirty="0">
            <a:solidFill>
              <a:schemeClr val="tx1"/>
            </a:solidFill>
            <a:latin typeface="Times New Roman" pitchFamily="18" charset="0"/>
            <a:cs typeface="Times New Roman" pitchFamily="18" charset="0"/>
          </a:endParaRPr>
        </a:p>
      </dsp:txBody>
      <dsp:txXfrm rot="10800000">
        <a:off x="954169" y="1794094"/>
        <a:ext cx="6645664" cy="1380363"/>
      </dsp:txXfrm>
    </dsp:sp>
    <dsp:sp modelId="{BC577782-0B3D-4040-83CE-08163C543401}">
      <dsp:nvSpPr>
        <dsp:cNvPr id="0" name=""/>
        <dsp:cNvSpPr/>
      </dsp:nvSpPr>
      <dsp:spPr>
        <a:xfrm>
          <a:off x="331382" y="1779807"/>
          <a:ext cx="1380363" cy="1380363"/>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424C44-3878-476F-945D-56F9491B1905}">
      <dsp:nvSpPr>
        <dsp:cNvPr id="0" name=""/>
        <dsp:cNvSpPr/>
      </dsp:nvSpPr>
      <dsp:spPr>
        <a:xfrm rot="10800000">
          <a:off x="657553" y="3586506"/>
          <a:ext cx="6893805" cy="138036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702" tIns="110490" rIns="206248" bIns="110490" numCol="1" spcCol="1270" anchor="ctr" anchorCtr="0">
          <a:noAutofit/>
        </a:bodyPr>
        <a:lstStyle/>
        <a:p>
          <a:pPr lvl="0" algn="ctr" defTabSz="1289050">
            <a:lnSpc>
              <a:spcPct val="90000"/>
            </a:lnSpc>
            <a:spcBef>
              <a:spcPct val="0"/>
            </a:spcBef>
            <a:spcAft>
              <a:spcPct val="35000"/>
            </a:spcAft>
          </a:pPr>
          <a:r>
            <a:rPr lang="en-US" sz="2900" kern="1200" dirty="0" smtClean="0">
              <a:solidFill>
                <a:schemeClr val="tx1"/>
              </a:solidFill>
              <a:latin typeface="Times New Roman" pitchFamily="18" charset="0"/>
              <a:cs typeface="Times New Roman" pitchFamily="18" charset="0"/>
            </a:rPr>
            <a:t>J</a:t>
          </a:r>
          <a:r>
            <a:rPr lang="uz-Cyrl-UZ" sz="2900" kern="1200" dirty="0" smtClean="0">
              <a:solidFill>
                <a:schemeClr val="tx1"/>
              </a:solidFill>
              <a:latin typeface="Times New Roman" pitchFamily="18" charset="0"/>
              <a:cs typeface="Times New Roman" pitchFamily="18" charset="0"/>
            </a:rPr>
            <a:t>amoaning ichki va tashqi aloqalarini boshqarib turish masalalarini </a:t>
          </a:r>
          <a:r>
            <a:rPr lang="en-US" sz="2900" kern="1200" dirty="0" err="1" smtClean="0">
              <a:solidFill>
                <a:schemeClr val="tx1"/>
              </a:solidFill>
              <a:latin typeface="Times New Roman" pitchFamily="18" charset="0"/>
              <a:cs typeface="Times New Roman" pitchFamily="18" charset="0"/>
            </a:rPr>
            <a:t>hal</a:t>
          </a:r>
          <a:r>
            <a:rPr lang="en-US" sz="2900" kern="1200" dirty="0" smtClean="0">
              <a:solidFill>
                <a:schemeClr val="tx1"/>
              </a:solidFill>
              <a:latin typeface="Times New Roman" pitchFamily="18" charset="0"/>
              <a:cs typeface="Times New Roman" pitchFamily="18" charset="0"/>
            </a:rPr>
            <a:t> </a:t>
          </a:r>
          <a:r>
            <a:rPr lang="en-US" sz="2900" kern="1200" dirty="0" err="1" smtClean="0">
              <a:solidFill>
                <a:schemeClr val="tx1"/>
              </a:solidFill>
              <a:latin typeface="Times New Roman" pitchFamily="18" charset="0"/>
              <a:cs typeface="Times New Roman" pitchFamily="18" charset="0"/>
            </a:rPr>
            <a:t>etish</a:t>
          </a:r>
          <a:endParaRPr lang="ru-RU" sz="2900" kern="1200" dirty="0">
            <a:solidFill>
              <a:schemeClr val="tx1"/>
            </a:solidFill>
            <a:latin typeface="Times New Roman" pitchFamily="18" charset="0"/>
            <a:cs typeface="Times New Roman" pitchFamily="18" charset="0"/>
          </a:endParaRPr>
        </a:p>
      </dsp:txBody>
      <dsp:txXfrm rot="10800000">
        <a:off x="1002644" y="3586506"/>
        <a:ext cx="6548714" cy="1380363"/>
      </dsp:txXfrm>
    </dsp:sp>
    <dsp:sp modelId="{BBE28FC9-71B3-488D-B3EF-5FC69A5D1671}">
      <dsp:nvSpPr>
        <dsp:cNvPr id="0" name=""/>
        <dsp:cNvSpPr/>
      </dsp:nvSpPr>
      <dsp:spPr>
        <a:xfrm>
          <a:off x="312057" y="3540968"/>
          <a:ext cx="1380363" cy="1380363"/>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A4C37162-FAF4-49D5-A896-65D612307207}" type="datetimeFigureOut">
              <a:rPr lang="ru-RU"/>
              <a:pPr>
                <a:defRPr/>
              </a:pPr>
              <a:t>21.09.2022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C7D2578-4937-4998-968D-CE71717C33D6}" type="slidenum">
              <a:rPr lang="ru-RU" altLang="ru-RU"/>
              <a:pPr/>
              <a:t>‹#›</a:t>
            </a:fld>
            <a:endParaRPr lang="ru-RU" altLang="ru-RU"/>
          </a:p>
        </p:txBody>
      </p:sp>
    </p:spTree>
    <p:extLst>
      <p:ext uri="{BB962C8B-B14F-4D97-AF65-F5344CB8AC3E}">
        <p14:creationId xmlns:p14="http://schemas.microsoft.com/office/powerpoint/2010/main" val="41651611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z-Cyrl-UZ" altLang="ru-RU" smtClean="0"/>
              <a:t>И.М.Дьяконов, В.А.Якобсон. «Номовые государства» ВДИ, 1994 - С. 3-11.</a:t>
            </a:r>
            <a:endParaRPr lang="ru-RU" altLang="ru-RU" smtClean="0"/>
          </a:p>
          <a:p>
            <a:pPr eaLnBrk="1" hangingPunct="1">
              <a:spcBef>
                <a:spcPct val="0"/>
              </a:spcBef>
            </a:pPr>
            <a:endParaRPr lang="ru-RU" altLang="ru-RU" smtClean="0"/>
          </a:p>
        </p:txBody>
      </p:sp>
      <p:sp>
        <p:nvSpPr>
          <p:cNvPr id="9523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33C701D-DEB8-4049-AFE6-9FBF6A46EB77}" type="slidenum">
              <a:rPr lang="ru-RU" altLang="ru-RU">
                <a:solidFill>
                  <a:srgbClr val="000000"/>
                </a:solidFill>
              </a:rPr>
              <a:pPr eaLnBrk="1" hangingPunct="1"/>
              <a:t>15</a:t>
            </a:fld>
            <a:endParaRPr lang="ru-RU" altLang="ru-RU">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z-Cyrl-UZ" altLang="ru-RU" b="1" smtClean="0">
                <a:latin typeface="Times New Roman" panose="02020603050405020304" pitchFamily="18" charset="0"/>
                <a:cs typeface="Times New Roman" panose="02020603050405020304" pitchFamily="18" charset="0"/>
              </a:rPr>
              <a:t>Асқаров А.А. Қадимги Хоразм тарихига доир баъзи бир масалалар</a:t>
            </a:r>
          </a:p>
          <a:p>
            <a:pPr eaLnBrk="1" hangingPunct="1">
              <a:spcBef>
                <a:spcPct val="0"/>
              </a:spcBef>
            </a:pPr>
            <a:r>
              <a:rPr lang="uz-Cyrl-UZ" altLang="ru-RU" b="1" smtClean="0">
                <a:latin typeface="Times New Roman" panose="02020603050405020304" pitchFamily="18" charset="0"/>
                <a:cs typeface="Times New Roman" panose="02020603050405020304" pitchFamily="18" charset="0"/>
              </a:rPr>
              <a:t>Тошкент, 2004. – Б. 76-84.</a:t>
            </a:r>
            <a:endParaRPr lang="ru-RU" altLang="ru-RU" smtClean="0"/>
          </a:p>
        </p:txBody>
      </p:sp>
      <p:sp>
        <p:nvSpPr>
          <p:cNvPr id="962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F2B5706-75CF-4181-9D43-7D9B4D01B110}" type="slidenum">
              <a:rPr lang="ru-RU" altLang="ru-RU">
                <a:solidFill>
                  <a:srgbClr val="000000"/>
                </a:solidFill>
              </a:rPr>
              <a:pPr eaLnBrk="1" hangingPunct="1"/>
              <a:t>35</a:t>
            </a:fld>
            <a:endParaRPr lang="ru-RU" altLang="ru-RU">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Arrondir un rectangle avec un coin diagonal 7"/>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Titre 7"/>
          <p:cNvSpPr>
            <a:spLocks noGrp="1"/>
          </p:cNvSpPr>
          <p:nvPr>
            <p:ph type="ctrTitle"/>
          </p:nvPr>
        </p:nvSpPr>
        <p:spPr>
          <a:xfrm>
            <a:off x="464234" y="381001"/>
            <a:ext cx="8229600" cy="2209800"/>
          </a:xfrm>
        </p:spPr>
        <p:txBody>
          <a:bodyPr lIns="45720" rIns="228600"/>
          <a:lstStyle>
            <a:lvl1pPr marL="0" algn="r">
              <a:defRPr sz="4800"/>
            </a:lvl1pPr>
            <a:extLst/>
          </a:lstStyle>
          <a:p>
            <a:r>
              <a:rPr lang="fr-FR" smtClean="0"/>
              <a:t>Cliquez pour modifier le style du titre</a:t>
            </a:r>
            <a:endParaRPr lang="en-US"/>
          </a:p>
        </p:txBody>
      </p:sp>
      <p:sp>
        <p:nvSpPr>
          <p:cNvPr id="9" name="Sous-titr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fr-FR" smtClean="0"/>
              <a:t>Cliquez pour modifier le style des sous-titres du masque</a:t>
            </a:r>
            <a:endParaRPr lang="en-US"/>
          </a:p>
        </p:txBody>
      </p:sp>
      <p:sp>
        <p:nvSpPr>
          <p:cNvPr id="5" name="Espace réservé de la date 9"/>
          <p:cNvSpPr>
            <a:spLocks noGrp="1"/>
          </p:cNvSpPr>
          <p:nvPr>
            <p:ph type="dt" sz="half" idx="10"/>
          </p:nvPr>
        </p:nvSpPr>
        <p:spPr>
          <a:xfrm>
            <a:off x="5562600" y="6508750"/>
            <a:ext cx="3001963" cy="274638"/>
          </a:xfrm>
        </p:spPr>
        <p:txBody>
          <a:bodyPr vert="horz" rtlCol="0"/>
          <a:lstStyle>
            <a:lvl1pPr>
              <a:defRPr/>
            </a:lvl1pPr>
            <a:extLst/>
          </a:lstStyle>
          <a:p>
            <a:pPr>
              <a:defRPr/>
            </a:pPr>
            <a:endParaRPr lang="fr-FR"/>
          </a:p>
        </p:txBody>
      </p:sp>
      <p:sp>
        <p:nvSpPr>
          <p:cNvPr id="6" name="Espace réservé du numéro de diapositive 10"/>
          <p:cNvSpPr>
            <a:spLocks noGrp="1"/>
          </p:cNvSpPr>
          <p:nvPr>
            <p:ph type="sldNum" sz="quarter" idx="11"/>
          </p:nvPr>
        </p:nvSpPr>
        <p:spPr>
          <a:xfrm>
            <a:off x="8639175" y="6508750"/>
            <a:ext cx="463550" cy="274638"/>
          </a:xfrm>
        </p:spPr>
        <p:txBody>
          <a:bodyPr/>
          <a:lstStyle>
            <a:lvl1pPr>
              <a:defRPr/>
            </a:lvl1pPr>
          </a:lstStyle>
          <a:p>
            <a:fld id="{254E907F-E910-4F16-AF17-5920146021B7}" type="slidenum">
              <a:rPr lang="fr-FR" altLang="ru-RU"/>
              <a:pPr/>
              <a:t>‹#›</a:t>
            </a:fld>
            <a:endParaRPr lang="fr-FR" altLang="ru-RU"/>
          </a:p>
        </p:txBody>
      </p:sp>
      <p:sp>
        <p:nvSpPr>
          <p:cNvPr id="7" name="Espace réservé du pied de page 11"/>
          <p:cNvSpPr>
            <a:spLocks noGrp="1"/>
          </p:cNvSpPr>
          <p:nvPr>
            <p:ph type="ftr" sz="quarter" idx="12"/>
          </p:nvPr>
        </p:nvSpPr>
        <p:spPr>
          <a:xfrm>
            <a:off x="1600200" y="6508750"/>
            <a:ext cx="3906838" cy="274638"/>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65186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pied de page 2"/>
          <p:cNvSpPr>
            <a:spLocks noGrp="1"/>
          </p:cNvSpPr>
          <p:nvPr>
            <p:ph type="ftr" sz="quarter" idx="10"/>
          </p:nvPr>
        </p:nvSpPr>
        <p:spPr/>
        <p:txBody>
          <a:bodyPr/>
          <a:lstStyle>
            <a:lvl1pPr>
              <a:defRPr/>
            </a:lvl1pPr>
          </a:lstStyle>
          <a:p>
            <a:pPr>
              <a:defRPr/>
            </a:pPr>
            <a:endParaRPr lang="fr-FR"/>
          </a:p>
        </p:txBody>
      </p:sp>
      <p:sp>
        <p:nvSpPr>
          <p:cNvPr id="5" name="Espace réservé de la date 13"/>
          <p:cNvSpPr>
            <a:spLocks noGrp="1"/>
          </p:cNvSpPr>
          <p:nvPr>
            <p:ph type="dt" sz="half" idx="11"/>
          </p:nvPr>
        </p:nvSpPr>
        <p:spPr/>
        <p:txBody>
          <a:bodyPr/>
          <a:lstStyle>
            <a:lvl1pPr>
              <a:defRPr/>
            </a:lvl1pPr>
          </a:lstStyle>
          <a:p>
            <a:pPr>
              <a:defRPr/>
            </a:pPr>
            <a:endParaRPr lang="fr-FR"/>
          </a:p>
        </p:txBody>
      </p:sp>
      <p:sp>
        <p:nvSpPr>
          <p:cNvPr id="6" name="Espace réservé du numéro de diapositive 22"/>
          <p:cNvSpPr>
            <a:spLocks noGrp="1"/>
          </p:cNvSpPr>
          <p:nvPr>
            <p:ph type="sldNum" sz="quarter" idx="12"/>
          </p:nvPr>
        </p:nvSpPr>
        <p:spPr/>
        <p:txBody>
          <a:bodyPr/>
          <a:lstStyle>
            <a:lvl1pPr>
              <a:defRPr/>
            </a:lvl1pPr>
          </a:lstStyle>
          <a:p>
            <a:fld id="{BD266587-056A-4805-A14C-482BB3191973}" type="slidenum">
              <a:rPr lang="fr-FR" altLang="ru-RU"/>
              <a:pPr/>
              <a:t>‹#›</a:t>
            </a:fld>
            <a:endParaRPr lang="fr-FR" altLang="ru-RU"/>
          </a:p>
        </p:txBody>
      </p:sp>
    </p:spTree>
    <p:extLst>
      <p:ext uri="{BB962C8B-B14F-4D97-AF65-F5344CB8AC3E}">
        <p14:creationId xmlns:p14="http://schemas.microsoft.com/office/powerpoint/2010/main" val="2477748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lvl1pPr algn="l">
              <a:defRPr/>
            </a:lvl1pPr>
            <a:extLst/>
          </a:lstStyle>
          <a:p>
            <a:r>
              <a:rPr lang="fr-FR" smtClean="0"/>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pied de page 2"/>
          <p:cNvSpPr>
            <a:spLocks noGrp="1"/>
          </p:cNvSpPr>
          <p:nvPr>
            <p:ph type="ftr" sz="quarter" idx="10"/>
          </p:nvPr>
        </p:nvSpPr>
        <p:spPr/>
        <p:txBody>
          <a:bodyPr/>
          <a:lstStyle>
            <a:lvl1pPr>
              <a:defRPr/>
            </a:lvl1pPr>
          </a:lstStyle>
          <a:p>
            <a:pPr>
              <a:defRPr/>
            </a:pPr>
            <a:endParaRPr lang="fr-FR"/>
          </a:p>
        </p:txBody>
      </p:sp>
      <p:sp>
        <p:nvSpPr>
          <p:cNvPr id="5" name="Espace réservé de la date 13"/>
          <p:cNvSpPr>
            <a:spLocks noGrp="1"/>
          </p:cNvSpPr>
          <p:nvPr>
            <p:ph type="dt" sz="half" idx="11"/>
          </p:nvPr>
        </p:nvSpPr>
        <p:spPr/>
        <p:txBody>
          <a:bodyPr/>
          <a:lstStyle>
            <a:lvl1pPr>
              <a:defRPr/>
            </a:lvl1pPr>
          </a:lstStyle>
          <a:p>
            <a:pPr>
              <a:defRPr/>
            </a:pPr>
            <a:endParaRPr lang="fr-FR"/>
          </a:p>
        </p:txBody>
      </p:sp>
      <p:sp>
        <p:nvSpPr>
          <p:cNvPr id="6" name="Espace réservé du numéro de diapositive 22"/>
          <p:cNvSpPr>
            <a:spLocks noGrp="1"/>
          </p:cNvSpPr>
          <p:nvPr>
            <p:ph type="sldNum" sz="quarter" idx="12"/>
          </p:nvPr>
        </p:nvSpPr>
        <p:spPr/>
        <p:txBody>
          <a:bodyPr/>
          <a:lstStyle>
            <a:lvl1pPr>
              <a:defRPr/>
            </a:lvl1pPr>
          </a:lstStyle>
          <a:p>
            <a:fld id="{964382E1-A346-4CF7-8165-B0F8F3DD923F}" type="slidenum">
              <a:rPr lang="fr-FR" altLang="ru-RU"/>
              <a:pPr/>
              <a:t>‹#›</a:t>
            </a:fld>
            <a:endParaRPr lang="fr-FR" altLang="ru-RU"/>
          </a:p>
        </p:txBody>
      </p:sp>
    </p:spTree>
    <p:extLst>
      <p:ext uri="{BB962C8B-B14F-4D97-AF65-F5344CB8AC3E}">
        <p14:creationId xmlns:p14="http://schemas.microsoft.com/office/powerpoint/2010/main" val="1577363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Espace réservé du pied de page 2"/>
          <p:cNvSpPr>
            <a:spLocks noGrp="1"/>
          </p:cNvSpPr>
          <p:nvPr>
            <p:ph type="ftr" sz="quarter" idx="10"/>
          </p:nvPr>
        </p:nvSpPr>
        <p:spPr/>
        <p:txBody>
          <a:bodyPr/>
          <a:lstStyle>
            <a:lvl1pPr>
              <a:defRPr/>
            </a:lvl1pPr>
          </a:lstStyle>
          <a:p>
            <a:pPr>
              <a:defRPr/>
            </a:pPr>
            <a:endParaRPr lang="fr-FR"/>
          </a:p>
        </p:txBody>
      </p:sp>
      <p:sp>
        <p:nvSpPr>
          <p:cNvPr id="4" name="Espace réservé de la date 13"/>
          <p:cNvSpPr>
            <a:spLocks noGrp="1"/>
          </p:cNvSpPr>
          <p:nvPr>
            <p:ph type="dt" sz="half" idx="11"/>
          </p:nvPr>
        </p:nvSpPr>
        <p:spPr/>
        <p:txBody>
          <a:bodyPr/>
          <a:lstStyle>
            <a:lvl1pPr>
              <a:defRPr/>
            </a:lvl1pPr>
          </a:lstStyle>
          <a:p>
            <a:pPr>
              <a:defRPr/>
            </a:pPr>
            <a:endParaRPr lang="fr-FR"/>
          </a:p>
        </p:txBody>
      </p:sp>
      <p:sp>
        <p:nvSpPr>
          <p:cNvPr id="5" name="Espace réservé du numéro de diapositive 22"/>
          <p:cNvSpPr>
            <a:spLocks noGrp="1"/>
          </p:cNvSpPr>
          <p:nvPr>
            <p:ph type="sldNum" sz="quarter" idx="12"/>
          </p:nvPr>
        </p:nvSpPr>
        <p:spPr/>
        <p:txBody>
          <a:bodyPr/>
          <a:lstStyle>
            <a:lvl1pPr>
              <a:defRPr/>
            </a:lvl1pPr>
          </a:lstStyle>
          <a:p>
            <a:fld id="{6694E78D-84A9-416B-8EC3-E5B016AB0842}" type="slidenum">
              <a:rPr lang="fr-FR" altLang="ru-RU"/>
              <a:pPr/>
              <a:t>‹#›</a:t>
            </a:fld>
            <a:endParaRPr lang="fr-FR" altLang="ru-RU"/>
          </a:p>
        </p:txBody>
      </p:sp>
    </p:spTree>
    <p:extLst>
      <p:ext uri="{BB962C8B-B14F-4D97-AF65-F5344CB8AC3E}">
        <p14:creationId xmlns:p14="http://schemas.microsoft.com/office/powerpoint/2010/main" val="39573023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4F1A3B91-786F-4286-BA2C-246084C32F08}"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C752B04B-4A2B-476B-8F86-C8A2BD25687F}" type="slidenum">
              <a:rPr lang="ru-RU" altLang="ru-RU"/>
              <a:pPr/>
              <a:t>‹#›</a:t>
            </a:fld>
            <a:endParaRPr lang="ru-RU" altLang="ru-RU"/>
          </a:p>
        </p:txBody>
      </p:sp>
    </p:spTree>
    <p:extLst>
      <p:ext uri="{BB962C8B-B14F-4D97-AF65-F5344CB8AC3E}">
        <p14:creationId xmlns:p14="http://schemas.microsoft.com/office/powerpoint/2010/main" val="4049283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AAB577EB-7278-4D65-8DEB-299AF745073C}"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98D77932-ED8C-411E-B7D0-57A281924778}" type="slidenum">
              <a:rPr lang="ru-RU" altLang="ru-RU"/>
              <a:pPr/>
              <a:t>‹#›</a:t>
            </a:fld>
            <a:endParaRPr lang="ru-RU" altLang="ru-RU"/>
          </a:p>
        </p:txBody>
      </p:sp>
    </p:spTree>
    <p:extLst>
      <p:ext uri="{BB962C8B-B14F-4D97-AF65-F5344CB8AC3E}">
        <p14:creationId xmlns:p14="http://schemas.microsoft.com/office/powerpoint/2010/main" val="43949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F3D278F0-239C-4DF2-8C99-9E7525B2BAC1}"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48351EB6-3DC7-4907-8044-64F959B21F6E}" type="slidenum">
              <a:rPr lang="ru-RU" altLang="ru-RU"/>
              <a:pPr/>
              <a:t>‹#›</a:t>
            </a:fld>
            <a:endParaRPr lang="ru-RU" altLang="ru-RU"/>
          </a:p>
        </p:txBody>
      </p:sp>
    </p:spTree>
    <p:extLst>
      <p:ext uri="{BB962C8B-B14F-4D97-AF65-F5344CB8AC3E}">
        <p14:creationId xmlns:p14="http://schemas.microsoft.com/office/powerpoint/2010/main" val="2951447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26A419A-DE16-4DF2-8944-37F10A5385E0}"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059AFCF3-82DB-4D23-B681-62F895B2E284}" type="slidenum">
              <a:rPr lang="ru-RU" altLang="ru-RU"/>
              <a:pPr/>
              <a:t>‹#›</a:t>
            </a:fld>
            <a:endParaRPr lang="ru-RU" altLang="ru-RU"/>
          </a:p>
        </p:txBody>
      </p:sp>
    </p:spTree>
    <p:extLst>
      <p:ext uri="{BB962C8B-B14F-4D97-AF65-F5344CB8AC3E}">
        <p14:creationId xmlns:p14="http://schemas.microsoft.com/office/powerpoint/2010/main" val="2836787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99A4669-971B-4C77-AAFA-F98396542060}" type="datetimeFigureOut">
              <a:rPr lang="ru-RU"/>
              <a:pPr>
                <a:defRPr/>
              </a:pPr>
              <a:t>21.09.2022</a:t>
            </a:fld>
            <a:endParaRPr lang="ru-RU"/>
          </a:p>
        </p:txBody>
      </p:sp>
      <p:sp>
        <p:nvSpPr>
          <p:cNvPr id="8" name="Нижний колонтитул 7"/>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EDA5900E-6869-41C2-BDDF-90985792D599}" type="slidenum">
              <a:rPr lang="ru-RU" altLang="ru-RU"/>
              <a:pPr/>
              <a:t>‹#›</a:t>
            </a:fld>
            <a:endParaRPr lang="ru-RU" altLang="ru-RU"/>
          </a:p>
        </p:txBody>
      </p:sp>
    </p:spTree>
    <p:extLst>
      <p:ext uri="{BB962C8B-B14F-4D97-AF65-F5344CB8AC3E}">
        <p14:creationId xmlns:p14="http://schemas.microsoft.com/office/powerpoint/2010/main" val="3891112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14F138EF-D47A-454E-931C-2C6C120BB359}" type="datetimeFigureOut">
              <a:rPr lang="ru-RU"/>
              <a:pPr>
                <a:defRPr/>
              </a:pPr>
              <a:t>21.09.2022</a:t>
            </a:fld>
            <a:endParaRPr lang="ru-RU"/>
          </a:p>
        </p:txBody>
      </p:sp>
      <p:sp>
        <p:nvSpPr>
          <p:cNvPr id="4" name="Нижний колонтитул 3"/>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AEDF1B4A-08BB-4C7B-9BED-CE84ACE9CFD0}" type="slidenum">
              <a:rPr lang="ru-RU" altLang="ru-RU"/>
              <a:pPr/>
              <a:t>‹#›</a:t>
            </a:fld>
            <a:endParaRPr lang="ru-RU" altLang="ru-RU"/>
          </a:p>
        </p:txBody>
      </p:sp>
    </p:spTree>
    <p:extLst>
      <p:ext uri="{BB962C8B-B14F-4D97-AF65-F5344CB8AC3E}">
        <p14:creationId xmlns:p14="http://schemas.microsoft.com/office/powerpoint/2010/main" val="66684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1CBA38CB-E8E3-4088-BBC1-D4936B4CEAD4}" type="datetimeFigureOut">
              <a:rPr lang="ru-RU"/>
              <a:pPr>
                <a:defRPr/>
              </a:pPr>
              <a:t>21.09.2022</a:t>
            </a:fld>
            <a:endParaRPr lang="ru-RU"/>
          </a:p>
        </p:txBody>
      </p:sp>
      <p:sp>
        <p:nvSpPr>
          <p:cNvPr id="3" name="Нижний колонтитул 2"/>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170F9B0A-397D-4E75-96FD-97382A8F9FCF}" type="slidenum">
              <a:rPr lang="ru-RU" altLang="ru-RU"/>
              <a:pPr/>
              <a:t>‹#›</a:t>
            </a:fld>
            <a:endParaRPr lang="ru-RU" altLang="ru-RU"/>
          </a:p>
        </p:txBody>
      </p:sp>
    </p:spTree>
    <p:extLst>
      <p:ext uri="{BB962C8B-B14F-4D97-AF65-F5344CB8AC3E}">
        <p14:creationId xmlns:p14="http://schemas.microsoft.com/office/powerpoint/2010/main" val="370509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3"/>
          <p:cNvSpPr>
            <a:spLocks noGrp="1"/>
          </p:cNvSpPr>
          <p:nvPr>
            <p:ph type="dt" sz="half" idx="10"/>
          </p:nvPr>
        </p:nvSpPr>
        <p:spPr/>
        <p:txBody>
          <a:bodyPr/>
          <a:lstStyle>
            <a:lvl1pPr>
              <a:defRPr/>
            </a:lvl1pPr>
            <a:extLst/>
          </a:lstStyle>
          <a:p>
            <a:pPr>
              <a:defRPr/>
            </a:pPr>
            <a:endParaRPr lang="fr-FR"/>
          </a:p>
        </p:txBody>
      </p:sp>
      <p:sp>
        <p:nvSpPr>
          <p:cNvPr id="6" name="Espace réservé du pied de page 4"/>
          <p:cNvSpPr>
            <a:spLocks noGrp="1"/>
          </p:cNvSpPr>
          <p:nvPr>
            <p:ph type="ftr" sz="quarter" idx="11"/>
          </p:nvPr>
        </p:nvSpPr>
        <p:spPr/>
        <p:txBody>
          <a:bodyPr/>
          <a:lstStyle>
            <a:lvl1pPr>
              <a:defRPr/>
            </a:lvl1pPr>
            <a:extLst/>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6383580D-6F8C-4DDA-91F4-EB5CDE9A3D8D}" type="slidenum">
              <a:rPr lang="fr-FR" altLang="ru-RU"/>
              <a:pPr/>
              <a:t>‹#›</a:t>
            </a:fld>
            <a:endParaRPr lang="fr-FR" altLang="ru-RU"/>
          </a:p>
        </p:txBody>
      </p:sp>
    </p:spTree>
    <p:extLst>
      <p:ext uri="{BB962C8B-B14F-4D97-AF65-F5344CB8AC3E}">
        <p14:creationId xmlns:p14="http://schemas.microsoft.com/office/powerpoint/2010/main" val="297388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90165AB1-20FA-430B-9A2B-4E8BEFBF9186}"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CD62D240-7574-490D-B657-E9307FD02C38}" type="slidenum">
              <a:rPr lang="ru-RU" altLang="ru-RU"/>
              <a:pPr/>
              <a:t>‹#›</a:t>
            </a:fld>
            <a:endParaRPr lang="ru-RU" altLang="ru-RU"/>
          </a:p>
        </p:txBody>
      </p:sp>
    </p:spTree>
    <p:extLst>
      <p:ext uri="{BB962C8B-B14F-4D97-AF65-F5344CB8AC3E}">
        <p14:creationId xmlns:p14="http://schemas.microsoft.com/office/powerpoint/2010/main" val="3324549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9C9407CF-C583-456A-8AC7-A2B5F9055420}"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E9F55CA7-CBAC-470F-A629-ABBFE6E69354}" type="slidenum">
              <a:rPr lang="ru-RU" altLang="ru-RU"/>
              <a:pPr/>
              <a:t>‹#›</a:t>
            </a:fld>
            <a:endParaRPr lang="ru-RU" altLang="ru-RU"/>
          </a:p>
        </p:txBody>
      </p:sp>
    </p:spTree>
    <p:extLst>
      <p:ext uri="{BB962C8B-B14F-4D97-AF65-F5344CB8AC3E}">
        <p14:creationId xmlns:p14="http://schemas.microsoft.com/office/powerpoint/2010/main" val="3002657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0BE5F3CE-4F70-4B1A-902C-B4E590FC8A2E}"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583F7679-C47D-4882-965D-19E38DE55E8B}" type="slidenum">
              <a:rPr lang="ru-RU" altLang="ru-RU"/>
              <a:pPr/>
              <a:t>‹#›</a:t>
            </a:fld>
            <a:endParaRPr lang="ru-RU" altLang="ru-RU"/>
          </a:p>
        </p:txBody>
      </p:sp>
    </p:spTree>
    <p:extLst>
      <p:ext uri="{BB962C8B-B14F-4D97-AF65-F5344CB8AC3E}">
        <p14:creationId xmlns:p14="http://schemas.microsoft.com/office/powerpoint/2010/main" val="511864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4EDE6CF3-66C2-4324-8D06-59C126704ACB}"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DF1BEE89-69B5-4AA1-BEDC-41B125B9D4A5}" type="slidenum">
              <a:rPr lang="ru-RU" altLang="ru-RU"/>
              <a:pPr/>
              <a:t>‹#›</a:t>
            </a:fld>
            <a:endParaRPr lang="ru-RU" altLang="ru-RU"/>
          </a:p>
        </p:txBody>
      </p:sp>
    </p:spTree>
    <p:extLst>
      <p:ext uri="{BB962C8B-B14F-4D97-AF65-F5344CB8AC3E}">
        <p14:creationId xmlns:p14="http://schemas.microsoft.com/office/powerpoint/2010/main" val="61790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2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2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3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2202" name="Rectangle 42"/>
          <p:cNvSpPr>
            <a:spLocks noGrp="1" noChangeArrowheads="1"/>
          </p:cNvSpPr>
          <p:nvPr>
            <p:ph type="ctrTitle" sz="quarter"/>
          </p:nvPr>
        </p:nvSpPr>
        <p:spPr>
          <a:xfrm>
            <a:off x="457200" y="1600200"/>
            <a:ext cx="8229600" cy="1828800"/>
          </a:xfrm>
        </p:spPr>
        <p:txBody>
          <a:bodyPr/>
          <a:lstStyle>
            <a:lvl1pPr>
              <a:defRPr sz="4800"/>
            </a:lvl1pPr>
          </a:lstStyle>
          <a:p>
            <a:r>
              <a:rPr lang="ru-RU"/>
              <a:t>Образец заголовка</a:t>
            </a:r>
          </a:p>
        </p:txBody>
      </p:sp>
      <p:sp>
        <p:nvSpPr>
          <p:cNvPr id="92203"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r>
              <a:rPr lang="ru-RU"/>
              <a:t>Образец подзаголовка</a:t>
            </a:r>
          </a:p>
        </p:txBody>
      </p:sp>
      <p:sp>
        <p:nvSpPr>
          <p:cNvPr id="44" name="Rectangle 44"/>
          <p:cNvSpPr>
            <a:spLocks noGrp="1" noChangeArrowheads="1"/>
          </p:cNvSpPr>
          <p:nvPr>
            <p:ph type="dt" sz="quarter" idx="10"/>
          </p:nvPr>
        </p:nvSpPr>
        <p:spPr/>
        <p:txBody>
          <a:bodyPr/>
          <a:lstStyle>
            <a:lvl1pPr>
              <a:defRPr/>
            </a:lvl1pPr>
          </a:lstStyle>
          <a:p>
            <a:pPr>
              <a:defRPr/>
            </a:pPr>
            <a:endParaRPr lang="ru-RU"/>
          </a:p>
        </p:txBody>
      </p:sp>
      <p:sp>
        <p:nvSpPr>
          <p:cNvPr id="45" name="Rectangle 45"/>
          <p:cNvSpPr>
            <a:spLocks noGrp="1" noChangeArrowheads="1"/>
          </p:cNvSpPr>
          <p:nvPr>
            <p:ph type="ftr" sz="quarter" idx="11"/>
          </p:nvPr>
        </p:nvSpPr>
        <p:spPr/>
        <p:txBody>
          <a:bodyPr/>
          <a:lstStyle>
            <a:lvl1pPr>
              <a:defRPr/>
            </a:lvl1pPr>
          </a:lstStyle>
          <a:p>
            <a:pPr>
              <a:defRPr/>
            </a:pPr>
            <a:endParaRPr lang="ru-RU"/>
          </a:p>
        </p:txBody>
      </p:sp>
      <p:sp>
        <p:nvSpPr>
          <p:cNvPr id="46" name="Rectangle 46"/>
          <p:cNvSpPr>
            <a:spLocks noGrp="1" noChangeArrowheads="1"/>
          </p:cNvSpPr>
          <p:nvPr>
            <p:ph type="sldNum" sz="quarter" idx="12"/>
          </p:nvPr>
        </p:nvSpPr>
        <p:spPr/>
        <p:txBody>
          <a:bodyPr/>
          <a:lstStyle>
            <a:lvl1pPr>
              <a:defRPr/>
            </a:lvl1pPr>
          </a:lstStyle>
          <a:p>
            <a:fld id="{E901FC06-2AE8-4DEA-B63A-539F341E795F}" type="slidenum">
              <a:rPr lang="ru-RU" altLang="ru-RU"/>
              <a:pPr/>
              <a:t>‹#›</a:t>
            </a:fld>
            <a:endParaRPr lang="ru-RU" altLang="ru-RU"/>
          </a:p>
        </p:txBody>
      </p:sp>
    </p:spTree>
    <p:extLst>
      <p:ext uri="{BB962C8B-B14F-4D97-AF65-F5344CB8AC3E}">
        <p14:creationId xmlns:p14="http://schemas.microsoft.com/office/powerpoint/2010/main" val="1133705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6D31E35A-90B3-4849-B489-F1177DC3DC1E}" type="slidenum">
              <a:rPr lang="ru-RU" altLang="ru-RU"/>
              <a:pPr/>
              <a:t>‹#›</a:t>
            </a:fld>
            <a:endParaRPr lang="ru-RU" altLang="ru-RU"/>
          </a:p>
        </p:txBody>
      </p:sp>
    </p:spTree>
    <p:extLst>
      <p:ext uri="{BB962C8B-B14F-4D97-AF65-F5344CB8AC3E}">
        <p14:creationId xmlns:p14="http://schemas.microsoft.com/office/powerpoint/2010/main" val="31703541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524FF6D4-FA75-4363-A8D6-C5957AF1D90D}" type="slidenum">
              <a:rPr lang="ru-RU" altLang="ru-RU"/>
              <a:pPr/>
              <a:t>‹#›</a:t>
            </a:fld>
            <a:endParaRPr lang="ru-RU" altLang="ru-RU"/>
          </a:p>
        </p:txBody>
      </p:sp>
    </p:spTree>
    <p:extLst>
      <p:ext uri="{BB962C8B-B14F-4D97-AF65-F5344CB8AC3E}">
        <p14:creationId xmlns:p14="http://schemas.microsoft.com/office/powerpoint/2010/main" val="2618017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C758EFA5-E227-40B3-AFE4-1682F44E6887}" type="slidenum">
              <a:rPr lang="ru-RU" altLang="ru-RU"/>
              <a:pPr/>
              <a:t>‹#›</a:t>
            </a:fld>
            <a:endParaRPr lang="ru-RU" altLang="ru-RU"/>
          </a:p>
        </p:txBody>
      </p:sp>
    </p:spTree>
    <p:extLst>
      <p:ext uri="{BB962C8B-B14F-4D97-AF65-F5344CB8AC3E}">
        <p14:creationId xmlns:p14="http://schemas.microsoft.com/office/powerpoint/2010/main" val="18946107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4"/>
          <p:cNvSpPr>
            <a:spLocks noGrp="1" noChangeArrowheads="1"/>
          </p:cNvSpPr>
          <p:nvPr>
            <p:ph type="dt" sz="half" idx="10"/>
          </p:nvPr>
        </p:nvSpPr>
        <p:spPr>
          <a:ln/>
        </p:spPr>
        <p:txBody>
          <a:bodyPr/>
          <a:lstStyle>
            <a:lvl1pPr>
              <a:defRPr/>
            </a:lvl1pPr>
          </a:lstStyle>
          <a:p>
            <a:pPr>
              <a:defRPr/>
            </a:pPr>
            <a:endParaRPr lang="ru-RU"/>
          </a:p>
        </p:txBody>
      </p:sp>
      <p:sp>
        <p:nvSpPr>
          <p:cNvPr id="8" name="Rectangle 45"/>
          <p:cNvSpPr>
            <a:spLocks noGrp="1" noChangeArrowheads="1"/>
          </p:cNvSpPr>
          <p:nvPr>
            <p:ph type="ftr" sz="quarter" idx="11"/>
          </p:nvPr>
        </p:nvSpPr>
        <p:spPr>
          <a:ln/>
        </p:spPr>
        <p:txBody>
          <a:bodyPr/>
          <a:lstStyle>
            <a:lvl1pPr>
              <a:defRPr/>
            </a:lvl1pPr>
          </a:lstStyle>
          <a:p>
            <a:pPr>
              <a:defRPr/>
            </a:pPr>
            <a:endParaRPr lang="ru-RU"/>
          </a:p>
        </p:txBody>
      </p:sp>
      <p:sp>
        <p:nvSpPr>
          <p:cNvPr id="9" name="Rectangle 46"/>
          <p:cNvSpPr>
            <a:spLocks noGrp="1" noChangeArrowheads="1"/>
          </p:cNvSpPr>
          <p:nvPr>
            <p:ph type="sldNum" sz="quarter" idx="12"/>
          </p:nvPr>
        </p:nvSpPr>
        <p:spPr>
          <a:ln/>
        </p:spPr>
        <p:txBody>
          <a:bodyPr/>
          <a:lstStyle>
            <a:lvl1pPr>
              <a:defRPr/>
            </a:lvl1pPr>
          </a:lstStyle>
          <a:p>
            <a:fld id="{C5799930-6BDB-4B27-8105-F499C8D8CC3C}" type="slidenum">
              <a:rPr lang="ru-RU" altLang="ru-RU"/>
              <a:pPr/>
              <a:t>‹#›</a:t>
            </a:fld>
            <a:endParaRPr lang="ru-RU" altLang="ru-RU"/>
          </a:p>
        </p:txBody>
      </p:sp>
    </p:spTree>
    <p:extLst>
      <p:ext uri="{BB962C8B-B14F-4D97-AF65-F5344CB8AC3E}">
        <p14:creationId xmlns:p14="http://schemas.microsoft.com/office/powerpoint/2010/main" val="1544992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4"/>
          <p:cNvSpPr>
            <a:spLocks noGrp="1" noChangeArrowheads="1"/>
          </p:cNvSpPr>
          <p:nvPr>
            <p:ph type="dt" sz="half" idx="10"/>
          </p:nvPr>
        </p:nvSpPr>
        <p:spPr>
          <a:ln/>
        </p:spPr>
        <p:txBody>
          <a:bodyPr/>
          <a:lstStyle>
            <a:lvl1pPr>
              <a:defRPr/>
            </a:lvl1pPr>
          </a:lstStyle>
          <a:p>
            <a:pPr>
              <a:defRPr/>
            </a:pPr>
            <a:endParaRPr lang="ru-RU"/>
          </a:p>
        </p:txBody>
      </p:sp>
      <p:sp>
        <p:nvSpPr>
          <p:cNvPr id="4" name="Rectangle 45"/>
          <p:cNvSpPr>
            <a:spLocks noGrp="1" noChangeArrowheads="1"/>
          </p:cNvSpPr>
          <p:nvPr>
            <p:ph type="ftr" sz="quarter" idx="11"/>
          </p:nvPr>
        </p:nvSpPr>
        <p:spPr>
          <a:ln/>
        </p:spPr>
        <p:txBody>
          <a:bodyPr/>
          <a:lstStyle>
            <a:lvl1pPr>
              <a:defRPr/>
            </a:lvl1pPr>
          </a:lstStyle>
          <a:p>
            <a:pPr>
              <a:defRPr/>
            </a:pPr>
            <a:endParaRPr lang="ru-RU"/>
          </a:p>
        </p:txBody>
      </p:sp>
      <p:sp>
        <p:nvSpPr>
          <p:cNvPr id="5" name="Rectangle 46"/>
          <p:cNvSpPr>
            <a:spLocks noGrp="1" noChangeArrowheads="1"/>
          </p:cNvSpPr>
          <p:nvPr>
            <p:ph type="sldNum" sz="quarter" idx="12"/>
          </p:nvPr>
        </p:nvSpPr>
        <p:spPr>
          <a:ln/>
        </p:spPr>
        <p:txBody>
          <a:bodyPr/>
          <a:lstStyle>
            <a:lvl1pPr>
              <a:defRPr/>
            </a:lvl1pPr>
          </a:lstStyle>
          <a:p>
            <a:fld id="{CE2C66BE-5724-4F94-ACC6-72482C96BF05}" type="slidenum">
              <a:rPr lang="ru-RU" altLang="ru-RU"/>
              <a:pPr/>
              <a:t>‹#›</a:t>
            </a:fld>
            <a:endParaRPr lang="ru-RU" altLang="ru-RU"/>
          </a:p>
        </p:txBody>
      </p:sp>
    </p:spTree>
    <p:extLst>
      <p:ext uri="{BB962C8B-B14F-4D97-AF65-F5344CB8AC3E}">
        <p14:creationId xmlns:p14="http://schemas.microsoft.com/office/powerpoint/2010/main" val="252942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4" name="Rectangle 7"/>
          <p:cNvSpPr/>
          <p:nvPr/>
        </p:nvSpPr>
        <p:spPr>
          <a:xfrm>
            <a:off x="1000125" y="3267075"/>
            <a:ext cx="74072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lang="fr-FR" smtClean="0"/>
              <a:t>Cliquez pour modifier le style du titre</a:t>
            </a:r>
            <a:endParaRPr lang="en-US"/>
          </a:p>
        </p:txBody>
      </p:sp>
      <p:sp>
        <p:nvSpPr>
          <p:cNvPr id="3" name="Espace réservé du texte 2"/>
          <p:cNvSpPr>
            <a:spLocks noGrp="1"/>
          </p:cNvSpPr>
          <p:nvPr>
            <p:ph type="body" idx="1"/>
          </p:nvPr>
        </p:nvSpPr>
        <p:spPr>
          <a:xfrm>
            <a:off x="722313" y="3287713"/>
            <a:ext cx="7772400" cy="1509712"/>
          </a:xfrm>
        </p:spPr>
        <p:txBody>
          <a:bodyPr rIns="128016"/>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fr-FR" smtClean="0"/>
              <a:t>Cliquez pour modifier les styles du texte du masque</a:t>
            </a:r>
          </a:p>
        </p:txBody>
      </p:sp>
      <p:sp>
        <p:nvSpPr>
          <p:cNvPr id="5" name="Espace réservé de la date 7"/>
          <p:cNvSpPr>
            <a:spLocks noGrp="1"/>
          </p:cNvSpPr>
          <p:nvPr>
            <p:ph type="dt" sz="half" idx="10"/>
          </p:nvPr>
        </p:nvSpPr>
        <p:spPr>
          <a:xfrm>
            <a:off x="5562600" y="6513513"/>
            <a:ext cx="3001963" cy="274637"/>
          </a:xfrm>
        </p:spPr>
        <p:txBody>
          <a:bodyPr vert="horz" rtlCol="0"/>
          <a:lstStyle>
            <a:lvl1pPr>
              <a:defRPr/>
            </a:lvl1pPr>
            <a:extLst/>
          </a:lstStyle>
          <a:p>
            <a:pPr>
              <a:defRPr/>
            </a:pPr>
            <a:endParaRPr lang="fr-FR"/>
          </a:p>
        </p:txBody>
      </p:sp>
      <p:sp>
        <p:nvSpPr>
          <p:cNvPr id="6" name="Espace réservé du numéro de diapositive 8"/>
          <p:cNvSpPr>
            <a:spLocks noGrp="1"/>
          </p:cNvSpPr>
          <p:nvPr>
            <p:ph type="sldNum" sz="quarter" idx="11"/>
          </p:nvPr>
        </p:nvSpPr>
        <p:spPr>
          <a:xfrm>
            <a:off x="8639175" y="6513513"/>
            <a:ext cx="463550" cy="274637"/>
          </a:xfrm>
        </p:spPr>
        <p:txBody>
          <a:bodyPr/>
          <a:lstStyle>
            <a:lvl1pPr>
              <a:defRPr/>
            </a:lvl1pPr>
          </a:lstStyle>
          <a:p>
            <a:fld id="{56BEA3BD-D96A-488B-AD3C-5132EBE1550D}" type="slidenum">
              <a:rPr lang="fr-FR" altLang="ru-RU"/>
              <a:pPr/>
              <a:t>‹#›</a:t>
            </a:fld>
            <a:endParaRPr lang="fr-FR" altLang="ru-RU"/>
          </a:p>
        </p:txBody>
      </p:sp>
      <p:sp>
        <p:nvSpPr>
          <p:cNvPr id="7" name="Espace réservé du pied de page 9"/>
          <p:cNvSpPr>
            <a:spLocks noGrp="1"/>
          </p:cNvSpPr>
          <p:nvPr>
            <p:ph type="ftr" sz="quarter" idx="12"/>
          </p:nvPr>
        </p:nvSpPr>
        <p:spPr>
          <a:xfrm>
            <a:off x="1600200" y="6513513"/>
            <a:ext cx="3906838" cy="274637"/>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442082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ru-RU"/>
          </a:p>
        </p:txBody>
      </p:sp>
      <p:sp>
        <p:nvSpPr>
          <p:cNvPr id="3" name="Rectangle 45"/>
          <p:cNvSpPr>
            <a:spLocks noGrp="1" noChangeArrowheads="1"/>
          </p:cNvSpPr>
          <p:nvPr>
            <p:ph type="ftr" sz="quarter" idx="11"/>
          </p:nvPr>
        </p:nvSpPr>
        <p:spPr>
          <a:ln/>
        </p:spPr>
        <p:txBody>
          <a:bodyPr/>
          <a:lstStyle>
            <a:lvl1pPr>
              <a:defRPr/>
            </a:lvl1pPr>
          </a:lstStyle>
          <a:p>
            <a:pPr>
              <a:defRPr/>
            </a:pPr>
            <a:endParaRPr lang="ru-RU"/>
          </a:p>
        </p:txBody>
      </p:sp>
      <p:sp>
        <p:nvSpPr>
          <p:cNvPr id="4" name="Rectangle 46"/>
          <p:cNvSpPr>
            <a:spLocks noGrp="1" noChangeArrowheads="1"/>
          </p:cNvSpPr>
          <p:nvPr>
            <p:ph type="sldNum" sz="quarter" idx="12"/>
          </p:nvPr>
        </p:nvSpPr>
        <p:spPr>
          <a:ln/>
        </p:spPr>
        <p:txBody>
          <a:bodyPr/>
          <a:lstStyle>
            <a:lvl1pPr>
              <a:defRPr/>
            </a:lvl1pPr>
          </a:lstStyle>
          <a:p>
            <a:fld id="{96088C42-CBEE-4DBE-B8AA-00E43B84609E}" type="slidenum">
              <a:rPr lang="ru-RU" altLang="ru-RU"/>
              <a:pPr/>
              <a:t>‹#›</a:t>
            </a:fld>
            <a:endParaRPr lang="ru-RU" altLang="ru-RU"/>
          </a:p>
        </p:txBody>
      </p:sp>
    </p:spTree>
    <p:extLst>
      <p:ext uri="{BB962C8B-B14F-4D97-AF65-F5344CB8AC3E}">
        <p14:creationId xmlns:p14="http://schemas.microsoft.com/office/powerpoint/2010/main" val="3000720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4B4B89D0-452F-4874-9444-B0E7B058A665}" type="slidenum">
              <a:rPr lang="ru-RU" altLang="ru-RU"/>
              <a:pPr/>
              <a:t>‹#›</a:t>
            </a:fld>
            <a:endParaRPr lang="ru-RU" altLang="ru-RU"/>
          </a:p>
        </p:txBody>
      </p:sp>
    </p:spTree>
    <p:extLst>
      <p:ext uri="{BB962C8B-B14F-4D97-AF65-F5344CB8AC3E}">
        <p14:creationId xmlns:p14="http://schemas.microsoft.com/office/powerpoint/2010/main" val="36222762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E750991C-0AF6-4232-92A3-94246D28EF11}" type="slidenum">
              <a:rPr lang="ru-RU" altLang="ru-RU"/>
              <a:pPr/>
              <a:t>‹#›</a:t>
            </a:fld>
            <a:endParaRPr lang="ru-RU" altLang="ru-RU"/>
          </a:p>
        </p:txBody>
      </p:sp>
    </p:spTree>
    <p:extLst>
      <p:ext uri="{BB962C8B-B14F-4D97-AF65-F5344CB8AC3E}">
        <p14:creationId xmlns:p14="http://schemas.microsoft.com/office/powerpoint/2010/main" val="1942628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421D3FF0-4EB7-4AA7-9D4E-EE7911022FBA}" type="slidenum">
              <a:rPr lang="ru-RU" altLang="ru-RU"/>
              <a:pPr/>
              <a:t>‹#›</a:t>
            </a:fld>
            <a:endParaRPr lang="ru-RU" altLang="ru-RU"/>
          </a:p>
        </p:txBody>
      </p:sp>
    </p:spTree>
    <p:extLst>
      <p:ext uri="{BB962C8B-B14F-4D97-AF65-F5344CB8AC3E}">
        <p14:creationId xmlns:p14="http://schemas.microsoft.com/office/powerpoint/2010/main" val="15856511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7813"/>
            <a:ext cx="2057400" cy="5853112"/>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7813"/>
            <a:ext cx="6019800" cy="585311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2195DA9F-53B5-44BA-83D8-9E6F76B56F3B}" type="slidenum">
              <a:rPr lang="ru-RU" altLang="ru-RU"/>
              <a:pPr/>
              <a:t>‹#›</a:t>
            </a:fld>
            <a:endParaRPr lang="ru-RU" altLang="ru-RU"/>
          </a:p>
        </p:txBody>
      </p:sp>
    </p:spTree>
    <p:extLst>
      <p:ext uri="{BB962C8B-B14F-4D97-AF65-F5344CB8AC3E}">
        <p14:creationId xmlns:p14="http://schemas.microsoft.com/office/powerpoint/2010/main" val="42601059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ClipArt" preserve="1">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7813"/>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48200" y="1600200"/>
            <a:ext cx="4038600" cy="4530725"/>
          </a:xfrm>
        </p:spPr>
        <p:txBody>
          <a:bodyPr/>
          <a:lstStyle/>
          <a:p>
            <a:pPr lvl="0"/>
            <a:endParaRPr lang="ru-RU" noProof="0" smtClean="0"/>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12535FA9-7E6E-47B3-8100-3EA9A5B2B0F5}" type="slidenum">
              <a:rPr lang="ru-RU" altLang="ru-RU"/>
              <a:pPr/>
              <a:t>‹#›</a:t>
            </a:fld>
            <a:endParaRPr lang="ru-RU" altLang="ru-RU"/>
          </a:p>
        </p:txBody>
      </p:sp>
    </p:spTree>
    <p:extLst>
      <p:ext uri="{BB962C8B-B14F-4D97-AF65-F5344CB8AC3E}">
        <p14:creationId xmlns:p14="http://schemas.microsoft.com/office/powerpoint/2010/main" val="30364613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a:defRPr/>
            </a:pPr>
            <a:fld id="{222324F1-233C-44B8-B999-8788A02056F6}" type="datetimeFigureOut">
              <a:rPr lang="ru-RU"/>
              <a:pPr>
                <a:defRPr/>
              </a:pPr>
              <a:t>21.09.2022</a:t>
            </a:fld>
            <a:endParaRPr lang="ru-RU"/>
          </a:p>
        </p:txBody>
      </p:sp>
      <p:sp>
        <p:nvSpPr>
          <p:cNvPr id="6" name="Нижний колонтитул 1"/>
          <p:cNvSpPr>
            <a:spLocks noGrp="1"/>
          </p:cNvSpPr>
          <p:nvPr>
            <p:ph type="ftr" sz="quarter" idx="11"/>
          </p:nvPr>
        </p:nvSpPr>
        <p:spPr/>
        <p:txBody>
          <a:bodyPr/>
          <a:lstStyle>
            <a:lvl1pPr>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vl1pPr>
          </a:lstStyle>
          <a:p>
            <a:fld id="{BFFC16A8-FDA2-461D-8216-5CFDD5622639}" type="slidenum">
              <a:rPr lang="ru-RU" altLang="ru-RU"/>
              <a:pPr/>
              <a:t>‹#›</a:t>
            </a:fld>
            <a:endParaRPr lang="ru-RU" altLang="ru-RU"/>
          </a:p>
        </p:txBody>
      </p:sp>
    </p:spTree>
    <p:extLst>
      <p:ext uri="{BB962C8B-B14F-4D97-AF65-F5344CB8AC3E}">
        <p14:creationId xmlns:p14="http://schemas.microsoft.com/office/powerpoint/2010/main" val="3710004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Объект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a:defRPr/>
            </a:pPr>
            <a:fld id="{12C96CE4-9361-4621-82B6-34B7B1ED2A13}" type="datetimeFigureOut">
              <a:rPr lang="ru-RU"/>
              <a:pPr>
                <a:defRPr/>
              </a:pPr>
              <a:t>21.09.2022</a:t>
            </a:fld>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vl1pPr>
          </a:lstStyle>
          <a:p>
            <a:fld id="{E306A88C-D4B7-4788-ADFD-8BD17A8A9625}" type="slidenum">
              <a:rPr lang="ru-RU" altLang="ru-RU"/>
              <a:pPr/>
              <a:t>‹#›</a:t>
            </a:fld>
            <a:endParaRPr lang="ru-RU" altLang="ru-RU"/>
          </a:p>
        </p:txBody>
      </p:sp>
    </p:spTree>
    <p:extLst>
      <p:ext uri="{BB962C8B-B14F-4D97-AF65-F5344CB8AC3E}">
        <p14:creationId xmlns:p14="http://schemas.microsoft.com/office/powerpoint/2010/main" val="1064895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a:defRPr/>
            </a:pPr>
            <a:fld id="{AF6752E9-E9AC-4F27-8988-D8EEEF8CBE8F}" type="datetimeFigureOut">
              <a:rPr lang="ru-RU"/>
              <a:pPr>
                <a:defRPr/>
              </a:pPr>
              <a:t>21.09.2022</a:t>
            </a:fld>
            <a:endParaRPr lang="ru-RU"/>
          </a:p>
        </p:txBody>
      </p:sp>
      <p:sp>
        <p:nvSpPr>
          <p:cNvPr id="7" name="Нижний колонтитул 10"/>
          <p:cNvSpPr>
            <a:spLocks noGrp="1"/>
          </p:cNvSpPr>
          <p:nvPr>
            <p:ph type="ftr" sz="quarter" idx="11"/>
          </p:nvPr>
        </p:nvSpPr>
        <p:spPr/>
        <p:txBody>
          <a:bodyPr/>
          <a:lstStyle>
            <a:lvl1pPr>
              <a:defRPr/>
            </a:lvl1pPr>
          </a:lstStyle>
          <a:p>
            <a:pPr>
              <a:defRPr/>
            </a:pPr>
            <a:endParaRPr lang="ru-RU"/>
          </a:p>
        </p:txBody>
      </p:sp>
      <p:sp>
        <p:nvSpPr>
          <p:cNvPr id="9" name="Номер слайда 15"/>
          <p:cNvSpPr>
            <a:spLocks noGrp="1"/>
          </p:cNvSpPr>
          <p:nvPr>
            <p:ph type="sldNum" sz="quarter" idx="12"/>
          </p:nvPr>
        </p:nvSpPr>
        <p:spPr/>
        <p:txBody>
          <a:bodyPr/>
          <a:lstStyle>
            <a:lvl1pPr>
              <a:defRPr/>
            </a:lvl1pPr>
          </a:lstStyle>
          <a:p>
            <a:fld id="{C3CBF825-A7F0-43C6-8256-7C8A5123171A}" type="slidenum">
              <a:rPr lang="ru-RU" altLang="ru-RU"/>
              <a:pPr/>
              <a:t>‹#›</a:t>
            </a:fld>
            <a:endParaRPr lang="ru-RU" altLang="ru-RU"/>
          </a:p>
        </p:txBody>
      </p:sp>
    </p:spTree>
    <p:extLst>
      <p:ext uri="{BB962C8B-B14F-4D97-AF65-F5344CB8AC3E}">
        <p14:creationId xmlns:p14="http://schemas.microsoft.com/office/powerpoint/2010/main" val="2940983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Объект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Объект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a:defRPr/>
            </a:pPr>
            <a:fld id="{99F1D3F3-3874-44E1-8969-71D0A2117975}" type="datetimeFigureOut">
              <a:rPr lang="ru-RU"/>
              <a:pPr>
                <a:defRPr/>
              </a:pPr>
              <a:t>21.09.2022</a:t>
            </a:fld>
            <a:endParaRPr lang="ru-RU"/>
          </a:p>
        </p:txBody>
      </p:sp>
      <p:sp>
        <p:nvSpPr>
          <p:cNvPr id="6" name="Нижний колонтитул 27"/>
          <p:cNvSpPr>
            <a:spLocks noGrp="1"/>
          </p:cNvSpPr>
          <p:nvPr>
            <p:ph type="ftr" sz="quarter" idx="11"/>
          </p:nvPr>
        </p:nvSpPr>
        <p:spPr/>
        <p:txBody>
          <a:bodyPr/>
          <a:lstStyle>
            <a:lvl1pPr>
              <a:defRPr/>
            </a:lvl1pPr>
          </a:lstStyle>
          <a:p>
            <a:pPr>
              <a:defRPr/>
            </a:pPr>
            <a:endParaRPr lang="ru-RU"/>
          </a:p>
        </p:txBody>
      </p:sp>
      <p:sp>
        <p:nvSpPr>
          <p:cNvPr id="7" name="Номер слайда 4"/>
          <p:cNvSpPr>
            <a:spLocks noGrp="1"/>
          </p:cNvSpPr>
          <p:nvPr>
            <p:ph type="sldNum" sz="quarter" idx="12"/>
          </p:nvPr>
        </p:nvSpPr>
        <p:spPr/>
        <p:txBody>
          <a:bodyPr/>
          <a:lstStyle>
            <a:lvl1pPr>
              <a:defRPr/>
            </a:lvl1pPr>
          </a:lstStyle>
          <a:p>
            <a:fld id="{D4CFCECE-430E-4F90-8BF1-D767365EA2FA}" type="slidenum">
              <a:rPr lang="ru-RU" altLang="ru-RU"/>
              <a:pPr/>
              <a:t>‹#›</a:t>
            </a:fld>
            <a:endParaRPr lang="ru-RU" altLang="ru-RU"/>
          </a:p>
        </p:txBody>
      </p:sp>
    </p:spTree>
    <p:extLst>
      <p:ext uri="{BB962C8B-B14F-4D97-AF65-F5344CB8AC3E}">
        <p14:creationId xmlns:p14="http://schemas.microsoft.com/office/powerpoint/2010/main" val="2662072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5"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contenu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4"/>
          <p:cNvSpPr>
            <a:spLocks noGrp="1"/>
          </p:cNvSpPr>
          <p:nvPr>
            <p:ph type="dt" sz="half" idx="10"/>
          </p:nvPr>
        </p:nvSpPr>
        <p:spPr/>
        <p:txBody>
          <a:bodyPr/>
          <a:lstStyle>
            <a:lvl1pPr>
              <a:defRPr/>
            </a:lvl1pPr>
            <a:extLst/>
          </a:lstStyle>
          <a:p>
            <a:pPr>
              <a:defRPr/>
            </a:pPr>
            <a:endParaRPr lang="fr-FR"/>
          </a:p>
        </p:txBody>
      </p:sp>
      <p:sp>
        <p:nvSpPr>
          <p:cNvPr id="7" name="Espace réservé du pied de page 5"/>
          <p:cNvSpPr>
            <a:spLocks noGrp="1"/>
          </p:cNvSpPr>
          <p:nvPr>
            <p:ph type="ftr" sz="quarter" idx="11"/>
          </p:nvPr>
        </p:nvSpPr>
        <p:spPr/>
        <p:txBody>
          <a:bodyPr/>
          <a:lstStyle>
            <a:lvl1pPr>
              <a:defRPr/>
            </a:lvl1pPr>
            <a:extLst/>
          </a:lstStyle>
          <a:p>
            <a:pPr>
              <a:defRPr/>
            </a:pPr>
            <a:endParaRPr lang="fr-FR"/>
          </a:p>
        </p:txBody>
      </p:sp>
      <p:sp>
        <p:nvSpPr>
          <p:cNvPr id="8" name="Espace réservé du numéro de diapositive 6"/>
          <p:cNvSpPr>
            <a:spLocks noGrp="1"/>
          </p:cNvSpPr>
          <p:nvPr>
            <p:ph type="sldNum" sz="quarter" idx="12"/>
          </p:nvPr>
        </p:nvSpPr>
        <p:spPr>
          <a:xfrm>
            <a:off x="8640763" y="6515100"/>
            <a:ext cx="465137" cy="273050"/>
          </a:xfrm>
        </p:spPr>
        <p:txBody>
          <a:bodyPr/>
          <a:lstStyle>
            <a:lvl1pPr>
              <a:defRPr/>
            </a:lvl1pPr>
          </a:lstStyle>
          <a:p>
            <a:fld id="{7270DE1A-E507-4A12-B2AA-69EF4212E4B3}" type="slidenum">
              <a:rPr lang="fr-FR" altLang="ru-RU"/>
              <a:pPr/>
              <a:t>‹#›</a:t>
            </a:fld>
            <a:endParaRPr lang="fr-FR" altLang="ru-RU"/>
          </a:p>
        </p:txBody>
      </p:sp>
    </p:spTree>
    <p:extLst>
      <p:ext uri="{BB962C8B-B14F-4D97-AF65-F5344CB8AC3E}">
        <p14:creationId xmlns:p14="http://schemas.microsoft.com/office/powerpoint/2010/main" val="3278067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Объект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Объект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a:defRPr/>
            </a:pPr>
            <a:fld id="{D1B020B4-8DCB-43E3-BFC9-9E09755AB35B}" type="datetimeFigureOut">
              <a:rPr lang="ru-RU"/>
              <a:pPr>
                <a:defRPr/>
              </a:pPr>
              <a:t>21.09.2022</a:t>
            </a:fld>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vl1pPr>
          </a:lstStyle>
          <a:p>
            <a:fld id="{F55BEF0C-E805-44AA-B3BF-5E37291F6326}" type="slidenum">
              <a:rPr lang="ru-RU" altLang="ru-RU"/>
              <a:pPr/>
              <a:t>‹#›</a:t>
            </a:fld>
            <a:endParaRPr lang="ru-RU" altLang="ru-RU"/>
          </a:p>
        </p:txBody>
      </p:sp>
    </p:spTree>
    <p:extLst>
      <p:ext uri="{BB962C8B-B14F-4D97-AF65-F5344CB8AC3E}">
        <p14:creationId xmlns:p14="http://schemas.microsoft.com/office/powerpoint/2010/main" val="28102221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a:defRPr/>
            </a:pPr>
            <a:fld id="{F46BCA9B-A353-4405-A9DB-53F3D6E073EE}" type="datetimeFigureOut">
              <a:rPr lang="ru-RU"/>
              <a:pPr>
                <a:defRPr/>
              </a:pPr>
              <a:t>21.09.2022</a:t>
            </a:fld>
            <a:endParaRPr lang="ru-RU"/>
          </a:p>
        </p:txBody>
      </p:sp>
      <p:sp>
        <p:nvSpPr>
          <p:cNvPr id="4" name="Нижний колонтитул 27"/>
          <p:cNvSpPr>
            <a:spLocks noGrp="1"/>
          </p:cNvSpPr>
          <p:nvPr>
            <p:ph type="ftr" sz="quarter" idx="11"/>
          </p:nvPr>
        </p:nvSpPr>
        <p:spPr/>
        <p:txBody>
          <a:bodyPr/>
          <a:lstStyle>
            <a:lvl1pPr>
              <a:defRPr/>
            </a:lvl1pPr>
          </a:lstStyle>
          <a:p>
            <a:pPr>
              <a:defRPr/>
            </a:pPr>
            <a:endParaRPr lang="ru-RU"/>
          </a:p>
        </p:txBody>
      </p:sp>
      <p:sp>
        <p:nvSpPr>
          <p:cNvPr id="5" name="Номер слайда 4"/>
          <p:cNvSpPr>
            <a:spLocks noGrp="1"/>
          </p:cNvSpPr>
          <p:nvPr>
            <p:ph type="sldNum" sz="quarter" idx="12"/>
          </p:nvPr>
        </p:nvSpPr>
        <p:spPr/>
        <p:txBody>
          <a:bodyPr/>
          <a:lstStyle>
            <a:lvl1pPr>
              <a:defRPr/>
            </a:lvl1pPr>
          </a:lstStyle>
          <a:p>
            <a:fld id="{A7397F60-B728-48E8-AC5B-6CB4D3D68C2D}" type="slidenum">
              <a:rPr lang="ru-RU" altLang="ru-RU"/>
              <a:pPr/>
              <a:t>‹#›</a:t>
            </a:fld>
            <a:endParaRPr lang="ru-RU" altLang="ru-RU"/>
          </a:p>
        </p:txBody>
      </p:sp>
    </p:spTree>
    <p:extLst>
      <p:ext uri="{BB962C8B-B14F-4D97-AF65-F5344CB8AC3E}">
        <p14:creationId xmlns:p14="http://schemas.microsoft.com/office/powerpoint/2010/main" val="3002784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a:defRPr/>
            </a:pPr>
            <a:fld id="{96D0C7D6-34BA-4EAD-AEE0-E809EB405D22}" type="datetimeFigureOut">
              <a:rPr lang="ru-RU"/>
              <a:pPr>
                <a:defRPr/>
              </a:pPr>
              <a:t>21.09.2022</a:t>
            </a:fld>
            <a:endParaRPr lang="ru-RU"/>
          </a:p>
        </p:txBody>
      </p:sp>
      <p:sp>
        <p:nvSpPr>
          <p:cNvPr id="3" name="Нижний колонтитул 23"/>
          <p:cNvSpPr>
            <a:spLocks noGrp="1"/>
          </p:cNvSpPr>
          <p:nvPr>
            <p:ph type="ftr" sz="quarter" idx="11"/>
          </p:nvPr>
        </p:nvSpPr>
        <p:spPr/>
        <p:txBody>
          <a:bodyPr/>
          <a:lstStyle>
            <a:lvl1pPr>
              <a:defRPr/>
            </a:lvl1pPr>
          </a:lstStyle>
          <a:p>
            <a:pPr>
              <a:defRPr/>
            </a:pPr>
            <a:endParaRPr lang="ru-RU"/>
          </a:p>
        </p:txBody>
      </p:sp>
      <p:sp>
        <p:nvSpPr>
          <p:cNvPr id="4" name="Номер слайда 6"/>
          <p:cNvSpPr>
            <a:spLocks noGrp="1"/>
          </p:cNvSpPr>
          <p:nvPr>
            <p:ph type="sldNum" sz="quarter" idx="12"/>
          </p:nvPr>
        </p:nvSpPr>
        <p:spPr/>
        <p:txBody>
          <a:bodyPr/>
          <a:lstStyle>
            <a:lvl1pPr>
              <a:defRPr/>
            </a:lvl1pPr>
          </a:lstStyle>
          <a:p>
            <a:fld id="{F554955C-C08E-4ABE-89B7-E388CAF488F8}" type="slidenum">
              <a:rPr lang="ru-RU" altLang="ru-RU"/>
              <a:pPr/>
              <a:t>‹#›</a:t>
            </a:fld>
            <a:endParaRPr lang="ru-RU" altLang="ru-RU"/>
          </a:p>
        </p:txBody>
      </p:sp>
    </p:spTree>
    <p:extLst>
      <p:ext uri="{BB962C8B-B14F-4D97-AF65-F5344CB8AC3E}">
        <p14:creationId xmlns:p14="http://schemas.microsoft.com/office/powerpoint/2010/main" val="1853990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Объект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a:defRPr/>
            </a:pPr>
            <a:fld id="{3F11CD1B-8F8F-4620-AFAF-67F5CCC3BEFC}" type="datetimeFigureOut">
              <a:rPr lang="ru-RU"/>
              <a:pPr>
                <a:defRPr/>
              </a:pPr>
              <a:t>21.09.2022</a:t>
            </a:fld>
            <a:endParaRPr lang="ru-RU"/>
          </a:p>
        </p:txBody>
      </p:sp>
      <p:sp>
        <p:nvSpPr>
          <p:cNvPr id="7" name="Нижний колонтитул 28"/>
          <p:cNvSpPr>
            <a:spLocks noGrp="1"/>
          </p:cNvSpPr>
          <p:nvPr>
            <p:ph type="ftr" sz="quarter" idx="11"/>
          </p:nvPr>
        </p:nvSpPr>
        <p:spPr/>
        <p:txBody>
          <a:bodyPr/>
          <a:lstStyle>
            <a:lvl1pPr>
              <a:defRPr/>
            </a:lvl1pPr>
          </a:lstStyle>
          <a:p>
            <a:pPr>
              <a:defRPr/>
            </a:pPr>
            <a:endParaRPr lang="ru-RU"/>
          </a:p>
        </p:txBody>
      </p:sp>
      <p:sp>
        <p:nvSpPr>
          <p:cNvPr id="8" name="Номер слайда 6"/>
          <p:cNvSpPr>
            <a:spLocks noGrp="1"/>
          </p:cNvSpPr>
          <p:nvPr>
            <p:ph type="sldNum" sz="quarter" idx="12"/>
          </p:nvPr>
        </p:nvSpPr>
        <p:spPr/>
        <p:txBody>
          <a:bodyPr/>
          <a:lstStyle>
            <a:lvl1pPr>
              <a:defRPr/>
            </a:lvl1pPr>
          </a:lstStyle>
          <a:p>
            <a:fld id="{15AC80E1-E109-4A1D-BBCD-5A4924D03D9C}" type="slidenum">
              <a:rPr lang="ru-RU" altLang="ru-RU"/>
              <a:pPr/>
              <a:t>‹#›</a:t>
            </a:fld>
            <a:endParaRPr lang="ru-RU" altLang="ru-RU"/>
          </a:p>
        </p:txBody>
      </p:sp>
    </p:spTree>
    <p:extLst>
      <p:ext uri="{BB962C8B-B14F-4D97-AF65-F5344CB8AC3E}">
        <p14:creationId xmlns:p14="http://schemas.microsoft.com/office/powerpoint/2010/main" val="2454760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a:defRPr/>
            </a:pPr>
            <a:fld id="{22F77408-ED7F-4F6C-A903-701D0F362622}"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30"/>
          <p:cNvSpPr>
            <a:spLocks noGrp="1"/>
          </p:cNvSpPr>
          <p:nvPr>
            <p:ph type="sldNum" sz="quarter" idx="12"/>
          </p:nvPr>
        </p:nvSpPr>
        <p:spPr/>
        <p:txBody>
          <a:bodyPr/>
          <a:lstStyle>
            <a:lvl1pPr>
              <a:defRPr/>
            </a:lvl1pPr>
          </a:lstStyle>
          <a:p>
            <a:fld id="{18731591-FCC2-4B36-AE7B-FA115951AF2D}" type="slidenum">
              <a:rPr lang="ru-RU" altLang="ru-RU"/>
              <a:pPr/>
              <a:t>‹#›</a:t>
            </a:fld>
            <a:endParaRPr lang="ru-RU" altLang="ru-RU"/>
          </a:p>
        </p:txBody>
      </p:sp>
    </p:spTree>
    <p:extLst>
      <p:ext uri="{BB962C8B-B14F-4D97-AF65-F5344CB8AC3E}">
        <p14:creationId xmlns:p14="http://schemas.microsoft.com/office/powerpoint/2010/main" val="368850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a:defRPr/>
            </a:pPr>
            <a:fld id="{D3B63869-2046-4266-A23F-6867737951A4}" type="datetimeFigureOut">
              <a:rPr lang="ru-RU"/>
              <a:pPr>
                <a:defRPr/>
              </a:pPr>
              <a:t>21.09.2022</a:t>
            </a:fld>
            <a:endParaRPr lang="ru-RU"/>
          </a:p>
        </p:txBody>
      </p:sp>
      <p:sp>
        <p:nvSpPr>
          <p:cNvPr id="5" name="Нижний колонтитул 27"/>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fld id="{ACD6AEF0-86A4-4C44-AE29-0A02006FE487}" type="slidenum">
              <a:rPr lang="ru-RU" altLang="ru-RU"/>
              <a:pPr/>
              <a:t>‹#›</a:t>
            </a:fld>
            <a:endParaRPr lang="ru-RU" altLang="ru-RU"/>
          </a:p>
        </p:txBody>
      </p:sp>
    </p:spTree>
    <p:extLst>
      <p:ext uri="{BB962C8B-B14F-4D97-AF65-F5344CB8AC3E}">
        <p14:creationId xmlns:p14="http://schemas.microsoft.com/office/powerpoint/2010/main" val="18649668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a:defRPr/>
            </a:pPr>
            <a:fld id="{FE08890D-A17E-4D15-82DC-6DDCDA98C5DE}"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3DA0CFC3-1080-4773-9036-7DDED6C61AB1}" type="slidenum">
              <a:rPr lang="ru-RU" altLang="ru-RU"/>
              <a:pPr/>
              <a:t>‹#›</a:t>
            </a:fld>
            <a:endParaRPr lang="ru-RU" altLang="ru-RU"/>
          </a:p>
        </p:txBody>
      </p:sp>
    </p:spTree>
    <p:extLst>
      <p:ext uri="{BB962C8B-B14F-4D97-AF65-F5344CB8AC3E}">
        <p14:creationId xmlns:p14="http://schemas.microsoft.com/office/powerpoint/2010/main" val="3060173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2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2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3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2202" name="Rectangle 42"/>
          <p:cNvSpPr>
            <a:spLocks noGrp="1" noChangeArrowheads="1"/>
          </p:cNvSpPr>
          <p:nvPr>
            <p:ph type="ctrTitle" sz="quarter"/>
          </p:nvPr>
        </p:nvSpPr>
        <p:spPr>
          <a:xfrm>
            <a:off x="457200" y="1600200"/>
            <a:ext cx="8229600" cy="1828800"/>
          </a:xfrm>
        </p:spPr>
        <p:txBody>
          <a:bodyPr/>
          <a:lstStyle>
            <a:lvl1pPr>
              <a:defRPr sz="4800"/>
            </a:lvl1pPr>
          </a:lstStyle>
          <a:p>
            <a:r>
              <a:rPr lang="ru-RU"/>
              <a:t>Образец заголовка</a:t>
            </a:r>
          </a:p>
        </p:txBody>
      </p:sp>
      <p:sp>
        <p:nvSpPr>
          <p:cNvPr id="92203"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r>
              <a:rPr lang="ru-RU"/>
              <a:t>Образец подзаголовка</a:t>
            </a:r>
          </a:p>
        </p:txBody>
      </p:sp>
      <p:sp>
        <p:nvSpPr>
          <p:cNvPr id="44" name="Rectangle 44"/>
          <p:cNvSpPr>
            <a:spLocks noGrp="1" noChangeArrowheads="1"/>
          </p:cNvSpPr>
          <p:nvPr>
            <p:ph type="dt" sz="quarter" idx="10"/>
          </p:nvPr>
        </p:nvSpPr>
        <p:spPr/>
        <p:txBody>
          <a:bodyPr/>
          <a:lstStyle>
            <a:lvl1pPr>
              <a:defRPr/>
            </a:lvl1pPr>
          </a:lstStyle>
          <a:p>
            <a:pPr>
              <a:defRPr/>
            </a:pPr>
            <a:endParaRPr lang="ru-RU"/>
          </a:p>
        </p:txBody>
      </p:sp>
      <p:sp>
        <p:nvSpPr>
          <p:cNvPr id="45" name="Rectangle 45"/>
          <p:cNvSpPr>
            <a:spLocks noGrp="1" noChangeArrowheads="1"/>
          </p:cNvSpPr>
          <p:nvPr>
            <p:ph type="ftr" sz="quarter" idx="11"/>
          </p:nvPr>
        </p:nvSpPr>
        <p:spPr/>
        <p:txBody>
          <a:bodyPr/>
          <a:lstStyle>
            <a:lvl1pPr>
              <a:defRPr/>
            </a:lvl1pPr>
          </a:lstStyle>
          <a:p>
            <a:pPr>
              <a:defRPr/>
            </a:pPr>
            <a:endParaRPr lang="ru-RU"/>
          </a:p>
        </p:txBody>
      </p:sp>
      <p:sp>
        <p:nvSpPr>
          <p:cNvPr id="46" name="Rectangle 46"/>
          <p:cNvSpPr>
            <a:spLocks noGrp="1" noChangeArrowheads="1"/>
          </p:cNvSpPr>
          <p:nvPr>
            <p:ph type="sldNum" sz="quarter" idx="12"/>
          </p:nvPr>
        </p:nvSpPr>
        <p:spPr/>
        <p:txBody>
          <a:bodyPr/>
          <a:lstStyle>
            <a:lvl1pPr>
              <a:defRPr/>
            </a:lvl1pPr>
          </a:lstStyle>
          <a:p>
            <a:fld id="{2ABFE2C5-BA42-4E0D-960A-31F3C9B4AC07}" type="slidenum">
              <a:rPr lang="ru-RU" altLang="ru-RU"/>
              <a:pPr/>
              <a:t>‹#›</a:t>
            </a:fld>
            <a:endParaRPr lang="ru-RU" altLang="ru-RU"/>
          </a:p>
        </p:txBody>
      </p:sp>
    </p:spTree>
    <p:extLst>
      <p:ext uri="{BB962C8B-B14F-4D97-AF65-F5344CB8AC3E}">
        <p14:creationId xmlns:p14="http://schemas.microsoft.com/office/powerpoint/2010/main" val="1172537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1AB34686-149E-4DFC-B388-79A6EA0A61B0}" type="slidenum">
              <a:rPr lang="ru-RU" altLang="ru-RU"/>
              <a:pPr/>
              <a:t>‹#›</a:t>
            </a:fld>
            <a:endParaRPr lang="ru-RU" altLang="ru-RU"/>
          </a:p>
        </p:txBody>
      </p:sp>
    </p:spTree>
    <p:extLst>
      <p:ext uri="{BB962C8B-B14F-4D97-AF65-F5344CB8AC3E}">
        <p14:creationId xmlns:p14="http://schemas.microsoft.com/office/powerpoint/2010/main" val="28450466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0B2DE015-D0ED-4B59-974D-68D5C49994E6}" type="slidenum">
              <a:rPr lang="ru-RU" altLang="ru-RU"/>
              <a:pPr/>
              <a:t>‹#›</a:t>
            </a:fld>
            <a:endParaRPr lang="ru-RU" altLang="ru-RU"/>
          </a:p>
        </p:txBody>
      </p:sp>
    </p:spTree>
    <p:extLst>
      <p:ext uri="{BB962C8B-B14F-4D97-AF65-F5344CB8AC3E}">
        <p14:creationId xmlns:p14="http://schemas.microsoft.com/office/powerpoint/2010/main" val="941108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7" name="Rectangle 7"/>
          <p:cNvSpPr/>
          <p:nvPr/>
        </p:nvSpPr>
        <p:spPr>
          <a:xfrm>
            <a:off x="617538" y="2165350"/>
            <a:ext cx="3748087"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a:defRPr/>
            </a:pPr>
            <a:endParaRPr lang="en-US">
              <a:solidFill>
                <a:prstClr val="white"/>
              </a:solidFill>
            </a:endParaRPr>
          </a:p>
        </p:txBody>
      </p:sp>
      <p:sp>
        <p:nvSpPr>
          <p:cNvPr id="8" name="Rectangle 8"/>
          <p:cNvSpPr/>
          <p:nvPr/>
        </p:nvSpPr>
        <p:spPr>
          <a:xfrm>
            <a:off x="4800600" y="2165350"/>
            <a:ext cx="37496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a:defRPr/>
            </a:pPr>
            <a:endParaRPr lang="en-US">
              <a:solidFill>
                <a:prstClr val="white"/>
              </a:solidFill>
            </a:endParaRPr>
          </a:p>
        </p:txBody>
      </p:sp>
      <p:sp>
        <p:nvSpPr>
          <p:cNvPr id="2" name="Titre 1"/>
          <p:cNvSpPr>
            <a:spLocks noGrp="1"/>
          </p:cNvSpPr>
          <p:nvPr>
            <p:ph type="title"/>
          </p:nvPr>
        </p:nvSpPr>
        <p:spPr>
          <a:xfrm>
            <a:off x="457200" y="251948"/>
            <a:ext cx="8229600" cy="1143000"/>
          </a:xfrm>
        </p:spPr>
        <p:txBody>
          <a:bodyPr/>
          <a:lstStyle>
            <a:lvl1pPr>
              <a:defRPr/>
            </a:lvl1pPr>
            <a:extLst/>
          </a:lstStyle>
          <a:p>
            <a:r>
              <a:rPr lang="fr-FR" smtClean="0"/>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fr-FR" smtClean="0"/>
              <a:t>Cliquez pour modifier les styles du texte du masque</a:t>
            </a:r>
          </a:p>
        </p:txBody>
      </p:sp>
      <p:sp>
        <p:nvSpPr>
          <p:cNvPr id="4" name="Espace réservé du texte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fr-FR" smtClean="0"/>
              <a:t>Cliquez pour modifier les styles du texte du masque</a:t>
            </a:r>
          </a:p>
        </p:txBody>
      </p:sp>
      <p:sp>
        <p:nvSpPr>
          <p:cNvPr id="5" name="Espace réservé du contenu 4"/>
          <p:cNvSpPr>
            <a:spLocks noGrp="1"/>
          </p:cNvSpPr>
          <p:nvPr>
            <p:ph sz="quarter" idx="2"/>
          </p:nvPr>
        </p:nvSpPr>
        <p:spPr>
          <a:xfrm>
            <a:off x="457200" y="2362200"/>
            <a:ext cx="4040188" cy="3941763"/>
          </a:xfrm>
        </p:spPr>
        <p:txBody>
          <a:bodyPr/>
          <a:lstStyle>
            <a:lvl1pPr>
              <a:defRPr sz="2200"/>
            </a:lvl1pPr>
            <a:lvl2pPr>
              <a:defRPr sz="2000"/>
            </a:lvl2pPr>
            <a:lvl3pPr>
              <a:defRPr sz="1800"/>
            </a:lvl3pPr>
            <a:lvl4pPr>
              <a:defRPr sz="1600"/>
            </a:lvl4pPr>
            <a:lvl5pPr>
              <a:defRPr sz="16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contenu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9" name="Espace réservé de la date 6"/>
          <p:cNvSpPr>
            <a:spLocks noGrp="1"/>
          </p:cNvSpPr>
          <p:nvPr>
            <p:ph type="dt" sz="half" idx="10"/>
          </p:nvPr>
        </p:nvSpPr>
        <p:spPr/>
        <p:txBody>
          <a:bodyPr/>
          <a:lstStyle>
            <a:lvl1pPr>
              <a:defRPr/>
            </a:lvl1pPr>
            <a:extLst/>
          </a:lstStyle>
          <a:p>
            <a:pPr>
              <a:defRPr/>
            </a:pPr>
            <a:endParaRPr lang="fr-FR"/>
          </a:p>
        </p:txBody>
      </p:sp>
      <p:sp>
        <p:nvSpPr>
          <p:cNvPr id="10" name="Espace réservé du pied de page 7"/>
          <p:cNvSpPr>
            <a:spLocks noGrp="1"/>
          </p:cNvSpPr>
          <p:nvPr>
            <p:ph type="ftr" sz="quarter" idx="11"/>
          </p:nvPr>
        </p:nvSpPr>
        <p:spPr/>
        <p:txBody>
          <a:bodyPr/>
          <a:lstStyle>
            <a:lvl1pPr>
              <a:defRPr/>
            </a:lvl1pPr>
            <a:extLst/>
          </a:lstStyle>
          <a:p>
            <a:pPr>
              <a:defRPr/>
            </a:pPr>
            <a:endParaRPr lang="fr-FR"/>
          </a:p>
        </p:txBody>
      </p:sp>
      <p:sp>
        <p:nvSpPr>
          <p:cNvPr id="11" name="Espace réservé du numéro de diapositive 8"/>
          <p:cNvSpPr>
            <a:spLocks noGrp="1"/>
          </p:cNvSpPr>
          <p:nvPr>
            <p:ph type="sldNum" sz="quarter" idx="12"/>
          </p:nvPr>
        </p:nvSpPr>
        <p:spPr>
          <a:xfrm>
            <a:off x="8640763" y="6515100"/>
            <a:ext cx="465137" cy="273050"/>
          </a:xfrm>
        </p:spPr>
        <p:txBody>
          <a:bodyPr/>
          <a:lstStyle>
            <a:lvl1pPr>
              <a:defRPr/>
            </a:lvl1pPr>
          </a:lstStyle>
          <a:p>
            <a:fld id="{C5DBA72B-9642-484D-8606-F0D70074C0AD}" type="slidenum">
              <a:rPr lang="fr-FR" altLang="ru-RU"/>
              <a:pPr/>
              <a:t>‹#›</a:t>
            </a:fld>
            <a:endParaRPr lang="fr-FR" altLang="ru-RU"/>
          </a:p>
        </p:txBody>
      </p:sp>
    </p:spTree>
    <p:extLst>
      <p:ext uri="{BB962C8B-B14F-4D97-AF65-F5344CB8AC3E}">
        <p14:creationId xmlns:p14="http://schemas.microsoft.com/office/powerpoint/2010/main" val="30126025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07957A11-0CF5-457C-A8AD-BC02DCC2D45E}" type="slidenum">
              <a:rPr lang="ru-RU" altLang="ru-RU"/>
              <a:pPr/>
              <a:t>‹#›</a:t>
            </a:fld>
            <a:endParaRPr lang="ru-RU" altLang="ru-RU"/>
          </a:p>
        </p:txBody>
      </p:sp>
    </p:spTree>
    <p:extLst>
      <p:ext uri="{BB962C8B-B14F-4D97-AF65-F5344CB8AC3E}">
        <p14:creationId xmlns:p14="http://schemas.microsoft.com/office/powerpoint/2010/main" val="16592621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4"/>
          <p:cNvSpPr>
            <a:spLocks noGrp="1" noChangeArrowheads="1"/>
          </p:cNvSpPr>
          <p:nvPr>
            <p:ph type="dt" sz="half" idx="10"/>
          </p:nvPr>
        </p:nvSpPr>
        <p:spPr>
          <a:ln/>
        </p:spPr>
        <p:txBody>
          <a:bodyPr/>
          <a:lstStyle>
            <a:lvl1pPr>
              <a:defRPr/>
            </a:lvl1pPr>
          </a:lstStyle>
          <a:p>
            <a:pPr>
              <a:defRPr/>
            </a:pPr>
            <a:endParaRPr lang="ru-RU"/>
          </a:p>
        </p:txBody>
      </p:sp>
      <p:sp>
        <p:nvSpPr>
          <p:cNvPr id="8" name="Rectangle 45"/>
          <p:cNvSpPr>
            <a:spLocks noGrp="1" noChangeArrowheads="1"/>
          </p:cNvSpPr>
          <p:nvPr>
            <p:ph type="ftr" sz="quarter" idx="11"/>
          </p:nvPr>
        </p:nvSpPr>
        <p:spPr>
          <a:ln/>
        </p:spPr>
        <p:txBody>
          <a:bodyPr/>
          <a:lstStyle>
            <a:lvl1pPr>
              <a:defRPr/>
            </a:lvl1pPr>
          </a:lstStyle>
          <a:p>
            <a:pPr>
              <a:defRPr/>
            </a:pPr>
            <a:endParaRPr lang="ru-RU"/>
          </a:p>
        </p:txBody>
      </p:sp>
      <p:sp>
        <p:nvSpPr>
          <p:cNvPr id="9" name="Rectangle 46"/>
          <p:cNvSpPr>
            <a:spLocks noGrp="1" noChangeArrowheads="1"/>
          </p:cNvSpPr>
          <p:nvPr>
            <p:ph type="sldNum" sz="quarter" idx="12"/>
          </p:nvPr>
        </p:nvSpPr>
        <p:spPr>
          <a:ln/>
        </p:spPr>
        <p:txBody>
          <a:bodyPr/>
          <a:lstStyle>
            <a:lvl1pPr>
              <a:defRPr/>
            </a:lvl1pPr>
          </a:lstStyle>
          <a:p>
            <a:fld id="{F0A9CA01-48A2-45DC-A0C3-9631F49CA5D1}" type="slidenum">
              <a:rPr lang="ru-RU" altLang="ru-RU"/>
              <a:pPr/>
              <a:t>‹#›</a:t>
            </a:fld>
            <a:endParaRPr lang="ru-RU" altLang="ru-RU"/>
          </a:p>
        </p:txBody>
      </p:sp>
    </p:spTree>
    <p:extLst>
      <p:ext uri="{BB962C8B-B14F-4D97-AF65-F5344CB8AC3E}">
        <p14:creationId xmlns:p14="http://schemas.microsoft.com/office/powerpoint/2010/main" val="40680707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4"/>
          <p:cNvSpPr>
            <a:spLocks noGrp="1" noChangeArrowheads="1"/>
          </p:cNvSpPr>
          <p:nvPr>
            <p:ph type="dt" sz="half" idx="10"/>
          </p:nvPr>
        </p:nvSpPr>
        <p:spPr>
          <a:ln/>
        </p:spPr>
        <p:txBody>
          <a:bodyPr/>
          <a:lstStyle>
            <a:lvl1pPr>
              <a:defRPr/>
            </a:lvl1pPr>
          </a:lstStyle>
          <a:p>
            <a:pPr>
              <a:defRPr/>
            </a:pPr>
            <a:endParaRPr lang="ru-RU"/>
          </a:p>
        </p:txBody>
      </p:sp>
      <p:sp>
        <p:nvSpPr>
          <p:cNvPr id="4" name="Rectangle 45"/>
          <p:cNvSpPr>
            <a:spLocks noGrp="1" noChangeArrowheads="1"/>
          </p:cNvSpPr>
          <p:nvPr>
            <p:ph type="ftr" sz="quarter" idx="11"/>
          </p:nvPr>
        </p:nvSpPr>
        <p:spPr>
          <a:ln/>
        </p:spPr>
        <p:txBody>
          <a:bodyPr/>
          <a:lstStyle>
            <a:lvl1pPr>
              <a:defRPr/>
            </a:lvl1pPr>
          </a:lstStyle>
          <a:p>
            <a:pPr>
              <a:defRPr/>
            </a:pPr>
            <a:endParaRPr lang="ru-RU"/>
          </a:p>
        </p:txBody>
      </p:sp>
      <p:sp>
        <p:nvSpPr>
          <p:cNvPr id="5" name="Rectangle 46"/>
          <p:cNvSpPr>
            <a:spLocks noGrp="1" noChangeArrowheads="1"/>
          </p:cNvSpPr>
          <p:nvPr>
            <p:ph type="sldNum" sz="quarter" idx="12"/>
          </p:nvPr>
        </p:nvSpPr>
        <p:spPr>
          <a:ln/>
        </p:spPr>
        <p:txBody>
          <a:bodyPr/>
          <a:lstStyle>
            <a:lvl1pPr>
              <a:defRPr/>
            </a:lvl1pPr>
          </a:lstStyle>
          <a:p>
            <a:fld id="{37D6AFB2-1205-4105-ACAA-0D769D07DBB2}" type="slidenum">
              <a:rPr lang="ru-RU" altLang="ru-RU"/>
              <a:pPr/>
              <a:t>‹#›</a:t>
            </a:fld>
            <a:endParaRPr lang="ru-RU" altLang="ru-RU"/>
          </a:p>
        </p:txBody>
      </p:sp>
    </p:spTree>
    <p:extLst>
      <p:ext uri="{BB962C8B-B14F-4D97-AF65-F5344CB8AC3E}">
        <p14:creationId xmlns:p14="http://schemas.microsoft.com/office/powerpoint/2010/main" val="41754704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ru-RU"/>
          </a:p>
        </p:txBody>
      </p:sp>
      <p:sp>
        <p:nvSpPr>
          <p:cNvPr id="3" name="Rectangle 45"/>
          <p:cNvSpPr>
            <a:spLocks noGrp="1" noChangeArrowheads="1"/>
          </p:cNvSpPr>
          <p:nvPr>
            <p:ph type="ftr" sz="quarter" idx="11"/>
          </p:nvPr>
        </p:nvSpPr>
        <p:spPr>
          <a:ln/>
        </p:spPr>
        <p:txBody>
          <a:bodyPr/>
          <a:lstStyle>
            <a:lvl1pPr>
              <a:defRPr/>
            </a:lvl1pPr>
          </a:lstStyle>
          <a:p>
            <a:pPr>
              <a:defRPr/>
            </a:pPr>
            <a:endParaRPr lang="ru-RU"/>
          </a:p>
        </p:txBody>
      </p:sp>
      <p:sp>
        <p:nvSpPr>
          <p:cNvPr id="4" name="Rectangle 46"/>
          <p:cNvSpPr>
            <a:spLocks noGrp="1" noChangeArrowheads="1"/>
          </p:cNvSpPr>
          <p:nvPr>
            <p:ph type="sldNum" sz="quarter" idx="12"/>
          </p:nvPr>
        </p:nvSpPr>
        <p:spPr>
          <a:ln/>
        </p:spPr>
        <p:txBody>
          <a:bodyPr/>
          <a:lstStyle>
            <a:lvl1pPr>
              <a:defRPr/>
            </a:lvl1pPr>
          </a:lstStyle>
          <a:p>
            <a:fld id="{2806828C-FBB6-4C2C-8DB8-31FF5F4999C0}" type="slidenum">
              <a:rPr lang="ru-RU" altLang="ru-RU"/>
              <a:pPr/>
              <a:t>‹#›</a:t>
            </a:fld>
            <a:endParaRPr lang="ru-RU" altLang="ru-RU"/>
          </a:p>
        </p:txBody>
      </p:sp>
    </p:spTree>
    <p:extLst>
      <p:ext uri="{BB962C8B-B14F-4D97-AF65-F5344CB8AC3E}">
        <p14:creationId xmlns:p14="http://schemas.microsoft.com/office/powerpoint/2010/main" val="5355249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DC88E60B-1026-49BD-A888-4432ABD697A3}" type="slidenum">
              <a:rPr lang="ru-RU" altLang="ru-RU"/>
              <a:pPr/>
              <a:t>‹#›</a:t>
            </a:fld>
            <a:endParaRPr lang="ru-RU" altLang="ru-RU"/>
          </a:p>
        </p:txBody>
      </p:sp>
    </p:spTree>
    <p:extLst>
      <p:ext uri="{BB962C8B-B14F-4D97-AF65-F5344CB8AC3E}">
        <p14:creationId xmlns:p14="http://schemas.microsoft.com/office/powerpoint/2010/main" val="32410877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304BD060-9100-4C45-8DE4-5BD86DD33CA5}" type="slidenum">
              <a:rPr lang="ru-RU" altLang="ru-RU"/>
              <a:pPr/>
              <a:t>‹#›</a:t>
            </a:fld>
            <a:endParaRPr lang="ru-RU" altLang="ru-RU"/>
          </a:p>
        </p:txBody>
      </p:sp>
    </p:spTree>
    <p:extLst>
      <p:ext uri="{BB962C8B-B14F-4D97-AF65-F5344CB8AC3E}">
        <p14:creationId xmlns:p14="http://schemas.microsoft.com/office/powerpoint/2010/main" val="19550442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7993013F-7305-4038-B5BF-B6B0BE3C86F7}" type="slidenum">
              <a:rPr lang="ru-RU" altLang="ru-RU"/>
              <a:pPr/>
              <a:t>‹#›</a:t>
            </a:fld>
            <a:endParaRPr lang="ru-RU" altLang="ru-RU"/>
          </a:p>
        </p:txBody>
      </p:sp>
    </p:spTree>
    <p:extLst>
      <p:ext uri="{BB962C8B-B14F-4D97-AF65-F5344CB8AC3E}">
        <p14:creationId xmlns:p14="http://schemas.microsoft.com/office/powerpoint/2010/main" val="41679380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7813"/>
            <a:ext cx="2057400" cy="5853112"/>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7813"/>
            <a:ext cx="6019800" cy="585311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5BE79303-734A-424B-B696-B39870D52325}" type="slidenum">
              <a:rPr lang="ru-RU" altLang="ru-RU"/>
              <a:pPr/>
              <a:t>‹#›</a:t>
            </a:fld>
            <a:endParaRPr lang="ru-RU" altLang="ru-RU"/>
          </a:p>
        </p:txBody>
      </p:sp>
    </p:spTree>
    <p:extLst>
      <p:ext uri="{BB962C8B-B14F-4D97-AF65-F5344CB8AC3E}">
        <p14:creationId xmlns:p14="http://schemas.microsoft.com/office/powerpoint/2010/main" val="1110151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ClipArt" preserve="1">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7813"/>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48200" y="1600200"/>
            <a:ext cx="4038600" cy="4530725"/>
          </a:xfrm>
        </p:spPr>
        <p:txBody>
          <a:bodyPr/>
          <a:lstStyle/>
          <a:p>
            <a:pPr lvl="0"/>
            <a:endParaRPr lang="ru-RU" noProof="0" smtClean="0"/>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6FCEC49F-651E-4C85-A1E2-DC30710D7803}" type="slidenum">
              <a:rPr lang="ru-RU" altLang="ru-RU"/>
              <a:pPr/>
              <a:t>‹#›</a:t>
            </a:fld>
            <a:endParaRPr lang="ru-RU" altLang="ru-RU"/>
          </a:p>
        </p:txBody>
      </p:sp>
    </p:spTree>
    <p:extLst>
      <p:ext uri="{BB962C8B-B14F-4D97-AF65-F5344CB8AC3E}">
        <p14:creationId xmlns:p14="http://schemas.microsoft.com/office/powerpoint/2010/main" val="35561141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16083ABD-0574-4461-8668-08CDF6852FA2}"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D7328A7F-167B-4D81-80CF-32696D42C788}" type="slidenum">
              <a:rPr lang="ru-RU" altLang="ru-RU"/>
              <a:pPr/>
              <a:t>‹#›</a:t>
            </a:fld>
            <a:endParaRPr lang="ru-RU" altLang="ru-RU"/>
          </a:p>
        </p:txBody>
      </p:sp>
    </p:spTree>
    <p:extLst>
      <p:ext uri="{BB962C8B-B14F-4D97-AF65-F5344CB8AC3E}">
        <p14:creationId xmlns:p14="http://schemas.microsoft.com/office/powerpoint/2010/main" val="69240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457200" y="253218"/>
            <a:ext cx="8229600" cy="1143000"/>
          </a:xfrm>
        </p:spPr>
        <p:txBody>
          <a:bodyPr/>
          <a:lstStyle/>
          <a:p>
            <a:r>
              <a:rPr lang="fr-FR" smtClean="0"/>
              <a:t>Cliquez pour modifier le style du titre</a:t>
            </a:r>
            <a:endParaRPr lang="en-US"/>
          </a:p>
        </p:txBody>
      </p:sp>
      <p:sp>
        <p:nvSpPr>
          <p:cNvPr id="4" name="Espace réservé de la date 2"/>
          <p:cNvSpPr>
            <a:spLocks noGrp="1"/>
          </p:cNvSpPr>
          <p:nvPr>
            <p:ph type="dt" sz="half" idx="10"/>
          </p:nvPr>
        </p:nvSpPr>
        <p:spPr/>
        <p:txBody>
          <a:bodyPr/>
          <a:lstStyle>
            <a:lvl1pPr>
              <a:defRPr/>
            </a:lvl1pPr>
            <a:extLst/>
          </a:lstStyle>
          <a:p>
            <a:pPr>
              <a:defRPr/>
            </a:pPr>
            <a:endParaRPr lang="fr-FR"/>
          </a:p>
        </p:txBody>
      </p:sp>
      <p:sp>
        <p:nvSpPr>
          <p:cNvPr id="5" name="Espace réservé du pied de page 3"/>
          <p:cNvSpPr>
            <a:spLocks noGrp="1"/>
          </p:cNvSpPr>
          <p:nvPr>
            <p:ph type="ftr" sz="quarter" idx="11"/>
          </p:nvPr>
        </p:nvSpPr>
        <p:spPr/>
        <p:txBody>
          <a:bodyPr/>
          <a:lstStyle>
            <a:lvl1pPr>
              <a:defRPr/>
            </a:lvl1pPr>
            <a:extLst/>
          </a:lstStyle>
          <a:p>
            <a:pPr>
              <a:defRPr/>
            </a:pPr>
            <a:endParaRPr lang="fr-FR"/>
          </a:p>
        </p:txBody>
      </p:sp>
      <p:sp>
        <p:nvSpPr>
          <p:cNvPr id="6" name="Espace réservé du numéro de diapositive 4"/>
          <p:cNvSpPr>
            <a:spLocks noGrp="1"/>
          </p:cNvSpPr>
          <p:nvPr>
            <p:ph type="sldNum" sz="quarter" idx="12"/>
          </p:nvPr>
        </p:nvSpPr>
        <p:spPr/>
        <p:txBody>
          <a:bodyPr/>
          <a:lstStyle>
            <a:lvl1pPr>
              <a:defRPr/>
            </a:lvl1pPr>
          </a:lstStyle>
          <a:p>
            <a:fld id="{EB633F25-5B29-4489-8191-A915B7832F26}" type="slidenum">
              <a:rPr lang="fr-FR" altLang="ru-RU"/>
              <a:pPr/>
              <a:t>‹#›</a:t>
            </a:fld>
            <a:endParaRPr lang="fr-FR" altLang="ru-RU"/>
          </a:p>
        </p:txBody>
      </p:sp>
    </p:spTree>
    <p:extLst>
      <p:ext uri="{BB962C8B-B14F-4D97-AF65-F5344CB8AC3E}">
        <p14:creationId xmlns:p14="http://schemas.microsoft.com/office/powerpoint/2010/main" val="40369887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3E8D3E0D-BFD3-4DFA-86AD-93FA5DA8A442}"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9FE5D199-2DE5-4559-8354-057B3C5AB890}" type="slidenum">
              <a:rPr lang="ru-RU" altLang="ru-RU"/>
              <a:pPr/>
              <a:t>‹#›</a:t>
            </a:fld>
            <a:endParaRPr lang="ru-RU" altLang="ru-RU"/>
          </a:p>
        </p:txBody>
      </p:sp>
    </p:spTree>
    <p:extLst>
      <p:ext uri="{BB962C8B-B14F-4D97-AF65-F5344CB8AC3E}">
        <p14:creationId xmlns:p14="http://schemas.microsoft.com/office/powerpoint/2010/main" val="11029746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12CE3F5A-1CEE-4C62-BF9C-9AFAFD2BDBE3}"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901A88E5-AFD2-4D4D-9D93-F40161418737}" type="slidenum">
              <a:rPr lang="ru-RU" altLang="ru-RU"/>
              <a:pPr/>
              <a:t>‹#›</a:t>
            </a:fld>
            <a:endParaRPr lang="ru-RU" altLang="ru-RU"/>
          </a:p>
        </p:txBody>
      </p:sp>
    </p:spTree>
    <p:extLst>
      <p:ext uri="{BB962C8B-B14F-4D97-AF65-F5344CB8AC3E}">
        <p14:creationId xmlns:p14="http://schemas.microsoft.com/office/powerpoint/2010/main" val="3471740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646FBE71-D36F-422F-9FB9-646629693C75}"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FFAA0ED0-2646-40A6-B251-AC99EE748630}" type="slidenum">
              <a:rPr lang="ru-RU" altLang="ru-RU"/>
              <a:pPr/>
              <a:t>‹#›</a:t>
            </a:fld>
            <a:endParaRPr lang="ru-RU" altLang="ru-RU"/>
          </a:p>
        </p:txBody>
      </p:sp>
    </p:spTree>
    <p:extLst>
      <p:ext uri="{BB962C8B-B14F-4D97-AF65-F5344CB8AC3E}">
        <p14:creationId xmlns:p14="http://schemas.microsoft.com/office/powerpoint/2010/main" val="15114340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5C59BFF5-6D33-481B-BD4F-90788329F3A8}" type="datetimeFigureOut">
              <a:rPr lang="ru-RU"/>
              <a:pPr>
                <a:defRPr/>
              </a:pPr>
              <a:t>21.09.2022</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732D6EBB-F93B-4578-B40F-0050580B7483}" type="slidenum">
              <a:rPr lang="ru-RU" altLang="ru-RU"/>
              <a:pPr/>
              <a:t>‹#›</a:t>
            </a:fld>
            <a:endParaRPr lang="ru-RU" altLang="ru-RU"/>
          </a:p>
        </p:txBody>
      </p:sp>
    </p:spTree>
    <p:extLst>
      <p:ext uri="{BB962C8B-B14F-4D97-AF65-F5344CB8AC3E}">
        <p14:creationId xmlns:p14="http://schemas.microsoft.com/office/powerpoint/2010/main" val="18977093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F73CC4DC-9DD6-49D0-97EE-AB6C92417EF7}" type="datetimeFigureOut">
              <a:rPr lang="ru-RU"/>
              <a:pPr>
                <a:defRPr/>
              </a:pPr>
              <a:t>21.09.2022</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7B59AE2B-04FF-4EA0-895D-79AFDA6C2EFA}" type="slidenum">
              <a:rPr lang="ru-RU" altLang="ru-RU"/>
              <a:pPr/>
              <a:t>‹#›</a:t>
            </a:fld>
            <a:endParaRPr lang="ru-RU" altLang="ru-RU"/>
          </a:p>
        </p:txBody>
      </p:sp>
    </p:spTree>
    <p:extLst>
      <p:ext uri="{BB962C8B-B14F-4D97-AF65-F5344CB8AC3E}">
        <p14:creationId xmlns:p14="http://schemas.microsoft.com/office/powerpoint/2010/main" val="562705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16C7D800-5B60-42D3-B55B-D58F1412CC23}" type="datetimeFigureOut">
              <a:rPr lang="ru-RU"/>
              <a:pPr>
                <a:defRPr/>
              </a:pPr>
              <a:t>21.09.2022</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242C9297-A65E-431F-BCDB-E57AF36C4EEC}" type="slidenum">
              <a:rPr lang="ru-RU" altLang="ru-RU"/>
              <a:pPr/>
              <a:t>‹#›</a:t>
            </a:fld>
            <a:endParaRPr lang="ru-RU" altLang="ru-RU"/>
          </a:p>
        </p:txBody>
      </p:sp>
    </p:spTree>
    <p:extLst>
      <p:ext uri="{BB962C8B-B14F-4D97-AF65-F5344CB8AC3E}">
        <p14:creationId xmlns:p14="http://schemas.microsoft.com/office/powerpoint/2010/main" val="34608627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0B0D7CA7-1BEB-4BD5-919C-8C33A2E69682}"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C2E9F172-6F02-4B03-B935-CCD20848E865}" type="slidenum">
              <a:rPr lang="ru-RU" altLang="ru-RU"/>
              <a:pPr/>
              <a:t>‹#›</a:t>
            </a:fld>
            <a:endParaRPr lang="ru-RU" altLang="ru-RU"/>
          </a:p>
        </p:txBody>
      </p:sp>
    </p:spTree>
    <p:extLst>
      <p:ext uri="{BB962C8B-B14F-4D97-AF65-F5344CB8AC3E}">
        <p14:creationId xmlns:p14="http://schemas.microsoft.com/office/powerpoint/2010/main" val="28153238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8DC22550-A99A-44DC-8D19-97FDB3946FB8}"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E02C0284-BF8B-4124-921D-7D3A588D84E8}" type="slidenum">
              <a:rPr lang="ru-RU" altLang="ru-RU"/>
              <a:pPr/>
              <a:t>‹#›</a:t>
            </a:fld>
            <a:endParaRPr lang="ru-RU" altLang="ru-RU"/>
          </a:p>
        </p:txBody>
      </p:sp>
    </p:spTree>
    <p:extLst>
      <p:ext uri="{BB962C8B-B14F-4D97-AF65-F5344CB8AC3E}">
        <p14:creationId xmlns:p14="http://schemas.microsoft.com/office/powerpoint/2010/main" val="16367244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12C70269-6FB8-44F4-8DC7-1017F36A9857}"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0D3C2F1A-884C-4872-81F8-FBD497345D57}" type="slidenum">
              <a:rPr lang="ru-RU" altLang="ru-RU"/>
              <a:pPr/>
              <a:t>‹#›</a:t>
            </a:fld>
            <a:endParaRPr lang="ru-RU" altLang="ru-RU"/>
          </a:p>
        </p:txBody>
      </p:sp>
    </p:spTree>
    <p:extLst>
      <p:ext uri="{BB962C8B-B14F-4D97-AF65-F5344CB8AC3E}">
        <p14:creationId xmlns:p14="http://schemas.microsoft.com/office/powerpoint/2010/main" val="38965371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618C5B9A-FF61-41FD-9ABD-FE566B7C167F}"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6F99466F-2CD9-4CBC-BF00-02F20A03D8A7}" type="slidenum">
              <a:rPr lang="ru-RU" altLang="ru-RU"/>
              <a:pPr/>
              <a:t>‹#›</a:t>
            </a:fld>
            <a:endParaRPr lang="ru-RU" altLang="ru-RU"/>
          </a:p>
        </p:txBody>
      </p:sp>
    </p:spTree>
    <p:extLst>
      <p:ext uri="{BB962C8B-B14F-4D97-AF65-F5344CB8AC3E}">
        <p14:creationId xmlns:p14="http://schemas.microsoft.com/office/powerpoint/2010/main" val="505016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2"/>
          <p:cNvSpPr>
            <a:spLocks noGrp="1"/>
          </p:cNvSpPr>
          <p:nvPr>
            <p:ph type="ftr" sz="quarter" idx="10"/>
          </p:nvPr>
        </p:nvSpPr>
        <p:spPr/>
        <p:txBody>
          <a:bodyPr/>
          <a:lstStyle>
            <a:lvl1pPr>
              <a:defRPr/>
            </a:lvl1pPr>
          </a:lstStyle>
          <a:p>
            <a:pPr>
              <a:defRPr/>
            </a:pPr>
            <a:endParaRPr lang="fr-FR"/>
          </a:p>
        </p:txBody>
      </p:sp>
      <p:sp>
        <p:nvSpPr>
          <p:cNvPr id="3" name="Espace réservé de la date 13"/>
          <p:cNvSpPr>
            <a:spLocks noGrp="1"/>
          </p:cNvSpPr>
          <p:nvPr>
            <p:ph type="dt" sz="half" idx="11"/>
          </p:nvPr>
        </p:nvSpPr>
        <p:spPr/>
        <p:txBody>
          <a:bodyPr/>
          <a:lstStyle>
            <a:lvl1pPr>
              <a:defRPr/>
            </a:lvl1pPr>
          </a:lstStyle>
          <a:p>
            <a:pPr>
              <a:defRPr/>
            </a:pPr>
            <a:endParaRPr lang="fr-FR"/>
          </a:p>
        </p:txBody>
      </p:sp>
      <p:sp>
        <p:nvSpPr>
          <p:cNvPr id="4" name="Espace réservé du numéro de diapositive 22"/>
          <p:cNvSpPr>
            <a:spLocks noGrp="1"/>
          </p:cNvSpPr>
          <p:nvPr>
            <p:ph type="sldNum" sz="quarter" idx="12"/>
          </p:nvPr>
        </p:nvSpPr>
        <p:spPr/>
        <p:txBody>
          <a:bodyPr/>
          <a:lstStyle>
            <a:lvl1pPr>
              <a:defRPr/>
            </a:lvl1pPr>
          </a:lstStyle>
          <a:p>
            <a:fld id="{A8260F83-D4E9-409D-9267-5475A6A7B6DB}" type="slidenum">
              <a:rPr lang="fr-FR" altLang="ru-RU"/>
              <a:pPr/>
              <a:t>‹#›</a:t>
            </a:fld>
            <a:endParaRPr lang="fr-FR" altLang="ru-RU"/>
          </a:p>
        </p:txBody>
      </p:sp>
    </p:spTree>
    <p:extLst>
      <p:ext uri="{BB962C8B-B14F-4D97-AF65-F5344CB8AC3E}">
        <p14:creationId xmlns:p14="http://schemas.microsoft.com/office/powerpoint/2010/main" val="29636287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68D254FE-BB2B-4573-98A9-F9E238BCC0DD}"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4FACF8C1-3BDF-4B3A-8B62-52A41B41C227}" type="slidenum">
              <a:rPr lang="ru-RU" altLang="ru-RU"/>
              <a:pPr/>
              <a:t>‹#›</a:t>
            </a:fld>
            <a:endParaRPr lang="ru-RU" altLang="ru-RU"/>
          </a:p>
        </p:txBody>
      </p:sp>
    </p:spTree>
    <p:extLst>
      <p:ext uri="{BB962C8B-B14F-4D97-AF65-F5344CB8AC3E}">
        <p14:creationId xmlns:p14="http://schemas.microsoft.com/office/powerpoint/2010/main" val="3868195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BCF3B24-FD9D-4CF4-8CDB-0D5210FF0BF5}"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1276A8A9-754E-4E83-BB5B-FCA6031ABEFD}" type="slidenum">
              <a:rPr lang="ru-RU" altLang="ru-RU"/>
              <a:pPr/>
              <a:t>‹#›</a:t>
            </a:fld>
            <a:endParaRPr lang="ru-RU" altLang="ru-RU"/>
          </a:p>
        </p:txBody>
      </p:sp>
    </p:spTree>
    <p:extLst>
      <p:ext uri="{BB962C8B-B14F-4D97-AF65-F5344CB8AC3E}">
        <p14:creationId xmlns:p14="http://schemas.microsoft.com/office/powerpoint/2010/main" val="36839594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0D997179-522F-44EB-988D-BE42A4122FBE}"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7F0DBAAC-02A7-4403-ACC1-A0284AA4DB0D}" type="slidenum">
              <a:rPr lang="ru-RU" altLang="ru-RU"/>
              <a:pPr/>
              <a:t>‹#›</a:t>
            </a:fld>
            <a:endParaRPr lang="ru-RU" altLang="ru-RU"/>
          </a:p>
        </p:txBody>
      </p:sp>
    </p:spTree>
    <p:extLst>
      <p:ext uri="{BB962C8B-B14F-4D97-AF65-F5344CB8AC3E}">
        <p14:creationId xmlns:p14="http://schemas.microsoft.com/office/powerpoint/2010/main" val="32478349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236A19E9-8C3C-4FD8-ACDF-BEFC0D0300F7}"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9E19B741-12D7-4A28-92CA-895F8295B810}" type="slidenum">
              <a:rPr lang="ru-RU" altLang="ru-RU"/>
              <a:pPr/>
              <a:t>‹#›</a:t>
            </a:fld>
            <a:endParaRPr lang="ru-RU" altLang="ru-RU"/>
          </a:p>
        </p:txBody>
      </p:sp>
    </p:spTree>
    <p:extLst>
      <p:ext uri="{BB962C8B-B14F-4D97-AF65-F5344CB8AC3E}">
        <p14:creationId xmlns:p14="http://schemas.microsoft.com/office/powerpoint/2010/main" val="1156782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F42AF44F-F336-4CB9-AF35-417794153A3D}" type="datetimeFigureOut">
              <a:rPr lang="ru-RU"/>
              <a:pPr>
                <a:defRPr/>
              </a:pPr>
              <a:t>21.09.2022</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36B6E3F8-629C-45B5-9A8C-BF200BA4F17A}" type="slidenum">
              <a:rPr lang="ru-RU" altLang="ru-RU"/>
              <a:pPr/>
              <a:t>‹#›</a:t>
            </a:fld>
            <a:endParaRPr lang="ru-RU" altLang="ru-RU"/>
          </a:p>
        </p:txBody>
      </p:sp>
    </p:spTree>
    <p:extLst>
      <p:ext uri="{BB962C8B-B14F-4D97-AF65-F5344CB8AC3E}">
        <p14:creationId xmlns:p14="http://schemas.microsoft.com/office/powerpoint/2010/main" val="13408548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09CEF755-2508-440C-BACA-DC4824A386BA}" type="datetimeFigureOut">
              <a:rPr lang="ru-RU"/>
              <a:pPr>
                <a:defRPr/>
              </a:pPr>
              <a:t>21.09.2022</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86395193-E358-4A73-88F2-F32F6D0F59CE}" type="slidenum">
              <a:rPr lang="ru-RU" altLang="ru-RU"/>
              <a:pPr/>
              <a:t>‹#›</a:t>
            </a:fld>
            <a:endParaRPr lang="ru-RU" altLang="ru-RU"/>
          </a:p>
        </p:txBody>
      </p:sp>
    </p:spTree>
    <p:extLst>
      <p:ext uri="{BB962C8B-B14F-4D97-AF65-F5344CB8AC3E}">
        <p14:creationId xmlns:p14="http://schemas.microsoft.com/office/powerpoint/2010/main" val="8533388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137F1FE1-2F50-4DAE-8A35-4A85C2D8A761}" type="datetimeFigureOut">
              <a:rPr lang="ru-RU"/>
              <a:pPr>
                <a:defRPr/>
              </a:pPr>
              <a:t>21.09.2022</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AB090985-6A14-4CAC-816C-A863447EA7D1}" type="slidenum">
              <a:rPr lang="ru-RU" altLang="ru-RU"/>
              <a:pPr/>
              <a:t>‹#›</a:t>
            </a:fld>
            <a:endParaRPr lang="ru-RU" altLang="ru-RU"/>
          </a:p>
        </p:txBody>
      </p:sp>
    </p:spTree>
    <p:extLst>
      <p:ext uri="{BB962C8B-B14F-4D97-AF65-F5344CB8AC3E}">
        <p14:creationId xmlns:p14="http://schemas.microsoft.com/office/powerpoint/2010/main" val="11141191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23B711A9-0466-4A23-BCF6-272ECB98D269}"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B8A3DC25-3B62-4F72-AA96-5792C509C21C}" type="slidenum">
              <a:rPr lang="ru-RU" altLang="ru-RU"/>
              <a:pPr/>
              <a:t>‹#›</a:t>
            </a:fld>
            <a:endParaRPr lang="ru-RU" altLang="ru-RU"/>
          </a:p>
        </p:txBody>
      </p:sp>
    </p:spTree>
    <p:extLst>
      <p:ext uri="{BB962C8B-B14F-4D97-AF65-F5344CB8AC3E}">
        <p14:creationId xmlns:p14="http://schemas.microsoft.com/office/powerpoint/2010/main" val="29908858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4B369D11-800D-44FD-81F8-8B5156038D07}" type="datetimeFigureOut">
              <a:rPr lang="ru-RU"/>
              <a:pPr>
                <a:defRPr/>
              </a:pPr>
              <a:t>21.09.2022</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8B430B19-FB59-41AE-AE3B-52BFE7F712CE}" type="slidenum">
              <a:rPr lang="ru-RU" altLang="ru-RU"/>
              <a:pPr/>
              <a:t>‹#›</a:t>
            </a:fld>
            <a:endParaRPr lang="ru-RU" altLang="ru-RU"/>
          </a:p>
        </p:txBody>
      </p:sp>
    </p:spTree>
    <p:extLst>
      <p:ext uri="{BB962C8B-B14F-4D97-AF65-F5344CB8AC3E}">
        <p14:creationId xmlns:p14="http://schemas.microsoft.com/office/powerpoint/2010/main" val="29678480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8A3B63DF-0DE2-430A-9D06-658922CC04C3}"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7A68B5F6-0B68-4BB9-B52A-2312CBB9FE6D}" type="slidenum">
              <a:rPr lang="ru-RU" altLang="ru-RU"/>
              <a:pPr/>
              <a:t>‹#›</a:t>
            </a:fld>
            <a:endParaRPr lang="ru-RU" altLang="ru-RU"/>
          </a:p>
        </p:txBody>
      </p:sp>
    </p:spTree>
    <p:extLst>
      <p:ext uri="{BB962C8B-B14F-4D97-AF65-F5344CB8AC3E}">
        <p14:creationId xmlns:p14="http://schemas.microsoft.com/office/powerpoint/2010/main" val="211475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5" name="Rectangle 7"/>
          <p:cNvSpPr/>
          <p:nvPr/>
        </p:nvSpPr>
        <p:spPr>
          <a:xfrm>
            <a:off x="5057775" y="1057275"/>
            <a:ext cx="3748088"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4963136" y="304800"/>
            <a:ext cx="3931920" cy="762000"/>
          </a:xfrm>
        </p:spPr>
        <p:txBody>
          <a:bodyPr/>
          <a:lstStyle>
            <a:lvl1pPr marL="0" algn="r">
              <a:buNone/>
              <a:defRPr sz="2000" b="1"/>
            </a:lvl1pPr>
            <a:extLst/>
          </a:lstStyle>
          <a:p>
            <a:r>
              <a:rPr lang="fr-FR" smtClean="0"/>
              <a:t>Cliquez pour modifier le style du titre</a:t>
            </a:r>
            <a:endParaRPr lang="en-US"/>
          </a:p>
        </p:txBody>
      </p:sp>
      <p:sp>
        <p:nvSpPr>
          <p:cNvPr id="3" name="Espace réservé du texte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a:r>
              <a:rPr lang="fr-FR" smtClean="0"/>
              <a:t>Cliquez pour modifier les styles du texte du masque</a:t>
            </a:r>
          </a:p>
        </p:txBody>
      </p:sp>
      <p:sp>
        <p:nvSpPr>
          <p:cNvPr id="4" name="Espace réservé du contenu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8"/>
          <p:cNvSpPr>
            <a:spLocks noGrp="1"/>
          </p:cNvSpPr>
          <p:nvPr>
            <p:ph type="dt" sz="half" idx="10"/>
          </p:nvPr>
        </p:nvSpPr>
        <p:spPr>
          <a:xfrm>
            <a:off x="5562600" y="6513513"/>
            <a:ext cx="3001963" cy="274637"/>
          </a:xfrm>
        </p:spPr>
        <p:txBody>
          <a:bodyPr vert="horz" rtlCol="0"/>
          <a:lstStyle>
            <a:lvl1pPr>
              <a:defRPr/>
            </a:lvl1pPr>
            <a:extLst/>
          </a:lstStyle>
          <a:p>
            <a:pPr>
              <a:defRPr/>
            </a:pPr>
            <a:endParaRPr lang="fr-FR"/>
          </a:p>
        </p:txBody>
      </p:sp>
      <p:sp>
        <p:nvSpPr>
          <p:cNvPr id="7" name="Espace réservé du numéro de diapositive 9"/>
          <p:cNvSpPr>
            <a:spLocks noGrp="1"/>
          </p:cNvSpPr>
          <p:nvPr>
            <p:ph type="sldNum" sz="quarter" idx="11"/>
          </p:nvPr>
        </p:nvSpPr>
        <p:spPr>
          <a:xfrm>
            <a:off x="8639175" y="6513513"/>
            <a:ext cx="463550" cy="274637"/>
          </a:xfrm>
        </p:spPr>
        <p:txBody>
          <a:bodyPr/>
          <a:lstStyle>
            <a:lvl1pPr>
              <a:defRPr/>
            </a:lvl1pPr>
          </a:lstStyle>
          <a:p>
            <a:fld id="{6DB06DB7-59EA-40F3-8ED8-44EC120790DE}" type="slidenum">
              <a:rPr lang="fr-FR" altLang="ru-RU"/>
              <a:pPr/>
              <a:t>‹#›</a:t>
            </a:fld>
            <a:endParaRPr lang="fr-FR" altLang="ru-RU"/>
          </a:p>
        </p:txBody>
      </p:sp>
      <p:sp>
        <p:nvSpPr>
          <p:cNvPr id="8" name="Espace réservé du pied de page 10"/>
          <p:cNvSpPr>
            <a:spLocks noGrp="1"/>
          </p:cNvSpPr>
          <p:nvPr>
            <p:ph type="ftr" sz="quarter" idx="12"/>
          </p:nvPr>
        </p:nvSpPr>
        <p:spPr>
          <a:xfrm>
            <a:off x="1600200" y="6513513"/>
            <a:ext cx="3906838" cy="274637"/>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1110803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42CE067-949B-4935-9A71-940753B337E9}"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FF1BB072-5BCF-47FC-A97C-8949C64B6C17}" type="slidenum">
              <a:rPr lang="ru-RU" altLang="ru-RU"/>
              <a:pPr/>
              <a:t>‹#›</a:t>
            </a:fld>
            <a:endParaRPr lang="ru-RU" altLang="ru-RU"/>
          </a:p>
        </p:txBody>
      </p:sp>
    </p:spTree>
    <p:extLst>
      <p:ext uri="{BB962C8B-B14F-4D97-AF65-F5344CB8AC3E}">
        <p14:creationId xmlns:p14="http://schemas.microsoft.com/office/powerpoint/2010/main" val="2356277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E26AD07-8493-4F19-8FCB-B481D0AB4C01}"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ижний колонтитул 1"/>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7" name="Номер слайда 14"/>
          <p:cNvSpPr>
            <a:spLocks noGrp="1"/>
          </p:cNvSpPr>
          <p:nvPr>
            <p:ph type="sldNum" sz="quarter" idx="12"/>
          </p:nvPr>
        </p:nvSpPr>
        <p:spPr>
          <a:xfrm>
            <a:off x="8229600" y="6473825"/>
            <a:ext cx="758825" cy="2476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2C66AB7-C30C-468C-AD94-D19393A17F63}"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04251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Объект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C3674D6-BEC3-4115-8E1D-8BC417F5A934}"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омер слайда 15"/>
          <p:cNvSpPr>
            <a:spLocks noGrp="1"/>
          </p:cNvSpPr>
          <p:nvPr>
            <p:ph type="sldNum" sz="quarter" idx="12"/>
          </p:nvPr>
        </p:nvSpPr>
        <p:spPr>
          <a:xfrm>
            <a:off x="8229600" y="6473825"/>
            <a:ext cx="758825" cy="2476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E1A7F13-CDA5-4C13-9145-ACC227F8DE0B}"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36209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FD32879-7F1A-47AC-963E-7A0B5F190057}"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7" name="Нижний колонтитул 10"/>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9" name="Номер слайда 1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C6EF56F-FC4B-4A37-839C-84E28C068696}"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70059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Объект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Объект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9EEE6DE-36C8-4BBD-93E3-8DFAEE332589}"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ижний колонтитул 27"/>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7"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840AFBC-B6B1-4B43-8169-0A74F5148A14}"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573728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Объект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Объект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4E8D45-5BE6-4E57-9A5C-44F31CD99128}"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9" name="Нижний колонтитул 5"/>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10" name="Номер слайда 6"/>
          <p:cNvSpPr>
            <a:spLocks noGrp="1"/>
          </p:cNvSpPr>
          <p:nvPr>
            <p:ph type="sldNum" sz="quarter" idx="12"/>
          </p:nvPr>
        </p:nvSpPr>
        <p:spPr>
          <a:xfrm>
            <a:off x="8229600" y="6477000"/>
            <a:ext cx="762000" cy="2476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EC63CEF-C310-4C9D-88AF-4442551D01CE}"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20283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D62DA0F-1270-49AB-AFCF-9C7308670C4B}"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4" name="Нижний колонтитул 27"/>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5"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AB4AFEB-CEA6-4C93-9B8B-D0BEC3AC78D5}"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144161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8200870-6120-48BE-A7EE-491DE057BD47}"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3" name="Нижний колонтитул 23"/>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4" name="Номер слайда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A2163EB-6994-4D40-8DAD-A77EB3A29BBD}"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979828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Объект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2600928-63AC-4D7D-9AB9-FA091BD91910}"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7" name="Нижний колонтитул 28"/>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8" name="Номер слайда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0147E26-DCE7-445F-A46D-4F4A71631048}"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670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3B51664-5D93-4104-A5E1-E9688F17375E}"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ижний колонтитул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7" name="Номер слайда 30"/>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083C4DC-9454-42DA-A7C7-C47BB8EB0F5D}"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8919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040443" y="4724400"/>
            <a:ext cx="5486400" cy="664536"/>
          </a:xfrm>
        </p:spPr>
        <p:txBody>
          <a:bodyPr/>
          <a:lstStyle>
            <a:lvl1pPr marL="0" algn="r">
              <a:buNone/>
              <a:defRPr sz="2000" b="1"/>
            </a:lvl1pPr>
            <a:extLst/>
          </a:lstStyle>
          <a:p>
            <a:r>
              <a:rPr lang="fr-FR" smtClean="0"/>
              <a:t>Cliquez pour modifier le style du titre</a:t>
            </a:r>
            <a:endParaRPr lang="en-US"/>
          </a:p>
        </p:txBody>
      </p:sp>
      <p:sp>
        <p:nvSpPr>
          <p:cNvPr id="4" name="Espace réservé du texte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a:r>
              <a:rPr lang="fr-FR" smtClean="0"/>
              <a:t>Cliquez pour modifier les styles du texte du masque</a:t>
            </a:r>
          </a:p>
        </p:txBody>
      </p:sp>
      <p:sp>
        <p:nvSpPr>
          <p:cNvPr id="13" name="Espace réservé pour une image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ormAutofit/>
          </a:bodyPr>
          <a:lstStyle>
            <a:lvl1pPr indent="0">
              <a:buNone/>
              <a:defRPr sz="3200"/>
            </a:lvl1pPr>
            <a:extLst/>
          </a:lstStyle>
          <a:p>
            <a:pPr lvl="0"/>
            <a:r>
              <a:rPr lang="fr-FR" noProof="0" smtClean="0"/>
              <a:t>Cliquez sur l'icône pour ajouter une image</a:t>
            </a:r>
            <a:endParaRPr lang="en-US" noProof="0" dirty="0"/>
          </a:p>
        </p:txBody>
      </p:sp>
      <p:sp>
        <p:nvSpPr>
          <p:cNvPr id="5" name="Espace réservé de la date 7"/>
          <p:cNvSpPr>
            <a:spLocks noGrp="1"/>
          </p:cNvSpPr>
          <p:nvPr>
            <p:ph type="dt" sz="half" idx="10"/>
          </p:nvPr>
        </p:nvSpPr>
        <p:spPr>
          <a:xfrm>
            <a:off x="5562600" y="6508750"/>
            <a:ext cx="3001963" cy="274638"/>
          </a:xfrm>
        </p:spPr>
        <p:txBody>
          <a:bodyPr vert="horz" rtlCol="0"/>
          <a:lstStyle>
            <a:lvl1pPr>
              <a:defRPr/>
            </a:lvl1pPr>
            <a:extLst/>
          </a:lstStyle>
          <a:p>
            <a:pPr>
              <a:defRPr/>
            </a:pPr>
            <a:endParaRPr lang="fr-FR"/>
          </a:p>
        </p:txBody>
      </p:sp>
      <p:sp>
        <p:nvSpPr>
          <p:cNvPr id="6" name="Espace réservé du numéro de diapositive 8"/>
          <p:cNvSpPr>
            <a:spLocks noGrp="1"/>
          </p:cNvSpPr>
          <p:nvPr>
            <p:ph type="sldNum" sz="quarter" idx="11"/>
          </p:nvPr>
        </p:nvSpPr>
        <p:spPr>
          <a:xfrm>
            <a:off x="8639175" y="6508750"/>
            <a:ext cx="463550" cy="274638"/>
          </a:xfrm>
        </p:spPr>
        <p:txBody>
          <a:bodyPr/>
          <a:lstStyle>
            <a:lvl1pPr>
              <a:defRPr/>
            </a:lvl1pPr>
          </a:lstStyle>
          <a:p>
            <a:fld id="{EA437E8A-243E-4AAA-A328-DAF129104DAE}" type="slidenum">
              <a:rPr lang="fr-FR" altLang="ru-RU"/>
              <a:pPr/>
              <a:t>‹#›</a:t>
            </a:fld>
            <a:endParaRPr lang="fr-FR" altLang="ru-RU"/>
          </a:p>
        </p:txBody>
      </p:sp>
      <p:sp>
        <p:nvSpPr>
          <p:cNvPr id="7" name="Espace réservé du pied de page 9"/>
          <p:cNvSpPr>
            <a:spLocks noGrp="1"/>
          </p:cNvSpPr>
          <p:nvPr>
            <p:ph type="ftr" sz="quarter" idx="12"/>
          </p:nvPr>
        </p:nvSpPr>
        <p:spPr>
          <a:xfrm>
            <a:off x="1600200" y="6508750"/>
            <a:ext cx="3906838" cy="274638"/>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27398056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BC35EAF-F099-42CE-B617-1DB7B7873067}"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5" name="Нижний колонтитул 27"/>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омер слайда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A5A4DB1-C5E6-4313-B38D-18C522AD9D36}"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54161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C57351F-BDC7-41EA-9757-F02FF21C4A6B}"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5" name="Нижний колонтитул 4"/>
          <p:cNvSpPr>
            <a:spLocks noGrp="1"/>
          </p:cNvSpPr>
          <p:nvPr>
            <p:ph type="ftr" sz="quarter" idx="11"/>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6" name="Номер слайда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A7DC3FD-8B14-4011-B1AB-C65C07EC9B3F}"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70820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4.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8.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5.png"/><Relationship Id="rId2" Type="http://schemas.openxmlformats.org/officeDocument/2006/relationships/slideLayout" Target="../slideLayouts/slideLayout48.xml"/><Relationship Id="rId16" Type="http://schemas.openxmlformats.org/officeDocument/2006/relationships/image" Target="../media/image4.png"/><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image" Target="../media/image3.png"/><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0.jpe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7.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8.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Arrondir un rectangle avec un coin diagonal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3" name="Espace réservé du pied de page 2"/>
          <p:cNvSpPr>
            <a:spLocks noGrp="1"/>
          </p:cNvSpPr>
          <p:nvPr>
            <p:ph type="ftr" sz="quarter" idx="3"/>
          </p:nvPr>
        </p:nvSpPr>
        <p:spPr>
          <a:xfrm>
            <a:off x="1295400" y="6400800"/>
            <a:ext cx="4211638" cy="274638"/>
          </a:xfrm>
          <a:prstGeom prst="rect">
            <a:avLst/>
          </a:prstGeom>
        </p:spPr>
        <p:txBody>
          <a:bodyPr/>
          <a:lstStyle>
            <a:lvl1pPr algn="r" eaLnBrk="1" latinLnBrk="0" hangingPunct="1">
              <a:defRPr kumimoji="0" sz="1300">
                <a:solidFill>
                  <a:srgbClr val="676A55">
                    <a:tint val="60000"/>
                    <a:satMod val="155000"/>
                  </a:srgbClr>
                </a:solidFill>
                <a:latin typeface="Arial" pitchFamily="34" charset="0"/>
              </a:defRPr>
            </a:lvl1pPr>
            <a:extLst/>
          </a:lstStyle>
          <a:p>
            <a:pPr>
              <a:defRPr/>
            </a:pPr>
            <a:endParaRPr lang="fr-FR"/>
          </a:p>
        </p:txBody>
      </p:sp>
      <p:sp>
        <p:nvSpPr>
          <p:cNvPr id="14" name="Espace réservé de la date 13"/>
          <p:cNvSpPr>
            <a:spLocks noGrp="1"/>
          </p:cNvSpPr>
          <p:nvPr>
            <p:ph type="dt" sz="half" idx="2"/>
          </p:nvPr>
        </p:nvSpPr>
        <p:spPr>
          <a:xfrm>
            <a:off x="5562600" y="6400800"/>
            <a:ext cx="3001963" cy="274638"/>
          </a:xfrm>
          <a:prstGeom prst="rect">
            <a:avLst/>
          </a:prstGeom>
        </p:spPr>
        <p:txBody>
          <a:bodyPr/>
          <a:lstStyle>
            <a:lvl1pPr algn="l" eaLnBrk="1" latinLnBrk="0" hangingPunct="1">
              <a:defRPr kumimoji="0" sz="1300">
                <a:solidFill>
                  <a:srgbClr val="676A55">
                    <a:tint val="60000"/>
                    <a:satMod val="155000"/>
                  </a:srgbClr>
                </a:solidFill>
                <a:latin typeface="Arial" pitchFamily="34" charset="0"/>
              </a:defRPr>
            </a:lvl1pPr>
            <a:extLst/>
          </a:lstStyle>
          <a:p>
            <a:pPr>
              <a:defRPr/>
            </a:pPr>
            <a:endParaRPr lang="fr-FR"/>
          </a:p>
        </p:txBody>
      </p:sp>
      <p:sp>
        <p:nvSpPr>
          <p:cNvPr id="23" name="Espace réservé du numéro de diapositive 22"/>
          <p:cNvSpPr>
            <a:spLocks noGrp="1"/>
          </p:cNvSpPr>
          <p:nvPr>
            <p:ph type="sldNum" sz="quarter" idx="4"/>
          </p:nvPr>
        </p:nvSpPr>
        <p:spPr>
          <a:xfrm>
            <a:off x="8639175" y="6515100"/>
            <a:ext cx="463550" cy="273050"/>
          </a:xfrm>
          <a:prstGeom prst="rect">
            <a:avLst/>
          </a:prstGeom>
        </p:spPr>
        <p:txBody>
          <a:bodyPr vert="horz" wrap="square" lIns="91440" tIns="45720" rIns="91440" bIns="45720" numCol="1" anchor="ctr" anchorCtr="0" compatLnSpc="1">
            <a:prstTxWarp prst="textNoShape">
              <a:avLst/>
            </a:prstTxWarp>
          </a:bodyPr>
          <a:lstStyle>
            <a:lvl1pPr algn="r">
              <a:defRPr sz="1600">
                <a:solidFill>
                  <a:srgbClr val="DFE0D4"/>
                </a:solidFill>
              </a:defRPr>
            </a:lvl1pPr>
          </a:lstStyle>
          <a:p>
            <a:fld id="{E6338303-8CD6-402B-A7FF-AB5DCAFB219C}" type="slidenum">
              <a:rPr lang="fr-FR" altLang="ru-RU"/>
              <a:pPr/>
              <a:t>‹#›</a:t>
            </a:fld>
            <a:endParaRPr lang="fr-FR" altLang="ru-RU"/>
          </a:p>
        </p:txBody>
      </p:sp>
      <p:sp>
        <p:nvSpPr>
          <p:cNvPr id="22" name="Espace réservé du titre 21"/>
          <p:cNvSpPr>
            <a:spLocks noGrp="1"/>
          </p:cNvSpPr>
          <p:nvPr>
            <p:ph type="title"/>
          </p:nvPr>
        </p:nvSpPr>
        <p:spPr>
          <a:xfrm>
            <a:off x="457200" y="254000"/>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lang="fr-FR" smtClean="0"/>
              <a:t>Cliquez pour modifier le style du titre</a:t>
            </a:r>
            <a:endParaRPr lang="en-US"/>
          </a:p>
        </p:txBody>
      </p:sp>
      <p:sp>
        <p:nvSpPr>
          <p:cNvPr id="1033" name="Espace réservé du texte 12"/>
          <p:cNvSpPr>
            <a:spLocks noGrp="1"/>
          </p:cNvSpPr>
          <p:nvPr>
            <p:ph type="body" idx="1"/>
          </p:nvPr>
        </p:nvSpPr>
        <p:spPr bwMode="auto">
          <a:xfrm>
            <a:off x="457200" y="16462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ru-RU" smtClean="0"/>
              <a:t>Cliquez pour modifier les styles du texte du masque</a:t>
            </a:r>
          </a:p>
          <a:p>
            <a:pPr lvl="1"/>
            <a:r>
              <a:rPr lang="fr-FR" altLang="ru-RU" smtClean="0"/>
              <a:t>Deuxième niveau</a:t>
            </a:r>
          </a:p>
          <a:p>
            <a:pPr lvl="2"/>
            <a:r>
              <a:rPr lang="fr-FR" altLang="ru-RU" smtClean="0"/>
              <a:t>Troisième niveau</a:t>
            </a:r>
          </a:p>
          <a:p>
            <a:pPr lvl="3"/>
            <a:r>
              <a:rPr lang="fr-FR" altLang="ru-RU" smtClean="0"/>
              <a:t>Quatrième niveau</a:t>
            </a:r>
          </a:p>
          <a:p>
            <a:pPr lvl="4"/>
            <a:r>
              <a:rPr lang="fr-FR" altLang="ru-RU" smtClean="0"/>
              <a:t>Cinquième niveau</a:t>
            </a:r>
            <a:endParaRPr lang="en-US" altLang="ru-RU" smtClean="0"/>
          </a:p>
        </p:txBody>
      </p:sp>
    </p:spTree>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07" r:id="rId7"/>
    <p:sldLayoutId id="2147484095" r:id="rId8"/>
    <p:sldLayoutId id="2147484096" r:id="rId9"/>
    <p:sldLayoutId id="2147484008" r:id="rId10"/>
    <p:sldLayoutId id="2147484009" r:id="rId11"/>
    <p:sldLayoutId id="2147484010" r:id="rId12"/>
  </p:sldLayoutIdLst>
  <p:txStyles>
    <p:titleStyle>
      <a:lvl1pPr marL="53975" indent="-53975" algn="r" rtl="0" eaLnBrk="0" fontAlgn="base" hangingPunct="0">
        <a:spcBef>
          <a:spcPct val="0"/>
        </a:spcBef>
        <a:spcAft>
          <a:spcPct val="0"/>
        </a:spcAft>
        <a:defRPr sz="4600" kern="1200">
          <a:solidFill>
            <a:srgbClr val="E7EACB"/>
          </a:solidFill>
          <a:effectLst>
            <a:outerShdw blurRad="38100" dist="25500" dir="5400000" algn="tl" rotWithShape="0">
              <a:srgbClr val="000000">
                <a:satMod val="180000"/>
                <a:alpha val="75000"/>
              </a:srgbClr>
            </a:outerShdw>
          </a:effectLst>
          <a:latin typeface="+mj-lt"/>
          <a:ea typeface="+mj-ea"/>
          <a:cs typeface="+mj-cs"/>
        </a:defRPr>
      </a:lvl1pPr>
      <a:lvl2pPr marL="53975" indent="-53975" algn="r" rtl="0" eaLnBrk="0" fontAlgn="base" hangingPunct="0">
        <a:spcBef>
          <a:spcPct val="0"/>
        </a:spcBef>
        <a:spcAft>
          <a:spcPct val="0"/>
        </a:spcAft>
        <a:defRPr sz="4600">
          <a:solidFill>
            <a:srgbClr val="E7EACB"/>
          </a:solidFill>
          <a:latin typeface="Cambria" pitchFamily="18" charset="0"/>
        </a:defRPr>
      </a:lvl2pPr>
      <a:lvl3pPr marL="53975" indent="-53975" algn="r" rtl="0" eaLnBrk="0" fontAlgn="base" hangingPunct="0">
        <a:spcBef>
          <a:spcPct val="0"/>
        </a:spcBef>
        <a:spcAft>
          <a:spcPct val="0"/>
        </a:spcAft>
        <a:defRPr sz="4600">
          <a:solidFill>
            <a:srgbClr val="E7EACB"/>
          </a:solidFill>
          <a:latin typeface="Cambria" pitchFamily="18" charset="0"/>
        </a:defRPr>
      </a:lvl3pPr>
      <a:lvl4pPr marL="53975" indent="-53975" algn="r" rtl="0" eaLnBrk="0" fontAlgn="base" hangingPunct="0">
        <a:spcBef>
          <a:spcPct val="0"/>
        </a:spcBef>
        <a:spcAft>
          <a:spcPct val="0"/>
        </a:spcAft>
        <a:defRPr sz="4600">
          <a:solidFill>
            <a:srgbClr val="E7EACB"/>
          </a:solidFill>
          <a:latin typeface="Cambria" pitchFamily="18" charset="0"/>
        </a:defRPr>
      </a:lvl4pPr>
      <a:lvl5pPr marL="53975" indent="-53975" algn="r" rtl="0" eaLnBrk="0" fontAlgn="base" hangingPunct="0">
        <a:spcBef>
          <a:spcPct val="0"/>
        </a:spcBef>
        <a:spcAft>
          <a:spcPct val="0"/>
        </a:spcAft>
        <a:defRPr sz="4600">
          <a:solidFill>
            <a:srgbClr val="E7EACB"/>
          </a:solidFill>
          <a:latin typeface="Cambria" pitchFamily="18" charset="0"/>
        </a:defRPr>
      </a:lvl5pPr>
      <a:lvl6pPr marL="511175" indent="-53975" algn="r" rtl="0" fontAlgn="base">
        <a:spcBef>
          <a:spcPct val="0"/>
        </a:spcBef>
        <a:spcAft>
          <a:spcPct val="0"/>
        </a:spcAft>
        <a:defRPr sz="4600">
          <a:solidFill>
            <a:srgbClr val="E7EACB"/>
          </a:solidFill>
          <a:latin typeface="Rockwell" pitchFamily="18" charset="0"/>
        </a:defRPr>
      </a:lvl6pPr>
      <a:lvl7pPr marL="968375" indent="-53975" algn="r" rtl="0" fontAlgn="base">
        <a:spcBef>
          <a:spcPct val="0"/>
        </a:spcBef>
        <a:spcAft>
          <a:spcPct val="0"/>
        </a:spcAft>
        <a:defRPr sz="4600">
          <a:solidFill>
            <a:srgbClr val="E7EACB"/>
          </a:solidFill>
          <a:latin typeface="Rockwell" pitchFamily="18" charset="0"/>
        </a:defRPr>
      </a:lvl7pPr>
      <a:lvl8pPr marL="1425575" indent="-53975" algn="r" rtl="0" fontAlgn="base">
        <a:spcBef>
          <a:spcPct val="0"/>
        </a:spcBef>
        <a:spcAft>
          <a:spcPct val="0"/>
        </a:spcAft>
        <a:defRPr sz="4600">
          <a:solidFill>
            <a:srgbClr val="E7EACB"/>
          </a:solidFill>
          <a:latin typeface="Rockwell" pitchFamily="18" charset="0"/>
        </a:defRPr>
      </a:lvl8pPr>
      <a:lvl9pPr marL="1882775" indent="-53975" algn="r" rtl="0" fontAlgn="base">
        <a:spcBef>
          <a:spcPct val="0"/>
        </a:spcBef>
        <a:spcAft>
          <a:spcPct val="0"/>
        </a:spcAft>
        <a:defRPr sz="4600">
          <a:solidFill>
            <a:srgbClr val="E7EACB"/>
          </a:solidFill>
          <a:latin typeface="Rockwell" pitchFamily="18" charset="0"/>
        </a:defRPr>
      </a:lvl9pPr>
      <a:extLst/>
    </p:titleStyle>
    <p:bodyStyle>
      <a:lvl1pPr marL="292100" indent="-292100" algn="l" rtl="0" eaLnBrk="0" fontAlgn="base" hangingPunct="0">
        <a:spcBef>
          <a:spcPct val="0"/>
        </a:spcBef>
        <a:spcAft>
          <a:spcPct val="0"/>
        </a:spcAft>
        <a:buClr>
          <a:schemeClr val="accent1"/>
        </a:buClr>
        <a:buSzPct val="70000"/>
        <a:buFont typeface="Wingdings 2" panose="05020102010507070707" pitchFamily="18" charset="2"/>
        <a:buChar char=""/>
        <a:defRPr sz="3200" kern="1200">
          <a:solidFill>
            <a:schemeClr val="tx1"/>
          </a:solidFill>
          <a:latin typeface="+mn-lt"/>
          <a:ea typeface="+mn-ea"/>
          <a:cs typeface="+mn-cs"/>
        </a:defRPr>
      </a:lvl1pPr>
      <a:lvl2pPr marL="639763" indent="-228600" algn="l" rtl="0" eaLnBrk="0" fontAlgn="base" hangingPunct="0">
        <a:spcBef>
          <a:spcPts val="400"/>
        </a:spcBef>
        <a:spcAft>
          <a:spcPct val="0"/>
        </a:spcAft>
        <a:buClr>
          <a:schemeClr val="accent2"/>
        </a:buClr>
        <a:buSzPct val="90000"/>
        <a:buChar char="•"/>
        <a:defRPr sz="2600" kern="1200">
          <a:solidFill>
            <a:schemeClr val="tx1"/>
          </a:solidFill>
          <a:latin typeface="+mn-lt"/>
          <a:ea typeface="+mn-ea"/>
          <a:cs typeface="+mn-cs"/>
        </a:defRPr>
      </a:lvl2pPr>
      <a:lvl3pPr marL="822325" indent="-190500" algn="l" rtl="0" eaLnBrk="0" fontAlgn="base" hangingPunct="0">
        <a:spcBef>
          <a:spcPts val="400"/>
        </a:spcBef>
        <a:spcAft>
          <a:spcPct val="0"/>
        </a:spcAft>
        <a:buClr>
          <a:srgbClr val="A8CDD7"/>
        </a:buClr>
        <a:buSzPct val="100000"/>
        <a:buFont typeface="Wingdings 2" panose="05020102010507070707" pitchFamily="18" charset="2"/>
        <a:buChar char=""/>
        <a:defRPr sz="2300" kern="1200">
          <a:solidFill>
            <a:schemeClr val="tx1"/>
          </a:solidFill>
          <a:latin typeface="+mn-lt"/>
          <a:ea typeface="+mn-ea"/>
          <a:cs typeface="+mn-cs"/>
        </a:defRPr>
      </a:lvl3pPr>
      <a:lvl4pPr marL="1004888" indent="-182563" algn="l" rtl="0" eaLnBrk="0" fontAlgn="base" hangingPunct="0">
        <a:spcBef>
          <a:spcPts val="400"/>
        </a:spcBef>
        <a:spcAft>
          <a:spcPct val="0"/>
        </a:spcAft>
        <a:buClr>
          <a:srgbClr val="A8CDD7"/>
        </a:buClr>
        <a:buSzPct val="100000"/>
        <a:buFont typeface="Wingdings 2" panose="05020102010507070707" pitchFamily="18" charset="2"/>
        <a:buChar char=""/>
        <a:defRPr sz="2000" kern="1200">
          <a:solidFill>
            <a:schemeClr val="tx1"/>
          </a:solidFill>
          <a:latin typeface="+mn-lt"/>
          <a:ea typeface="+mn-ea"/>
          <a:cs typeface="+mn-cs"/>
        </a:defRPr>
      </a:lvl4pPr>
      <a:lvl5pPr marL="1187450" indent="-182563" algn="l" rtl="0" eaLnBrk="0" fontAlgn="base" hangingPunct="0">
        <a:spcBef>
          <a:spcPts val="400"/>
        </a:spcBef>
        <a:spcAft>
          <a:spcPct val="0"/>
        </a:spcAft>
        <a:buClr>
          <a:srgbClr val="A8CDD7"/>
        </a:buClr>
        <a:buSzPct val="100000"/>
        <a:buFont typeface="Wingdings 2" panose="05020102010507070707" pitchFamily="18" charset="2"/>
        <a:buChar char=""/>
        <a:defRPr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2051"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defRPr>
            </a:lvl1pPr>
          </a:lstStyle>
          <a:p>
            <a:pPr>
              <a:defRPr/>
            </a:pPr>
            <a:fld id="{F2C12C10-EB09-4DBE-B746-054C7BCC269D}" type="datetimeFigureOut">
              <a:rPr lang="ru-RU"/>
              <a:pPr>
                <a:defRPr/>
              </a:pPr>
              <a:t>21.09.2022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D1BB7C40-336C-4A3E-8062-F0643D7C348E}"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6413"/>
            <a:chOff x="0" y="0"/>
            <a:chExt cx="5760" cy="4319"/>
          </a:xfrm>
        </p:grpSpPr>
        <p:sp>
          <p:nvSpPr>
            <p:cNvPr id="91139"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40"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41"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07"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3"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4109"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110"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6"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12"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8"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14"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0"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16"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2"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53"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4"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0"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6"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2"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8"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9"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91160"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6"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2"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63"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4129"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5"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31"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7"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68"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69"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0"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1"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72"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3"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4"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40" name="Group 39"/>
            <p:cNvGrpSpPr>
              <a:grpSpLocks/>
            </p:cNvGrpSpPr>
            <p:nvPr userDrawn="1"/>
          </p:nvGrpSpPr>
          <p:grpSpPr bwMode="auto">
            <a:xfrm>
              <a:off x="0" y="1632"/>
              <a:ext cx="5758" cy="1858"/>
              <a:chOff x="0" y="1632"/>
              <a:chExt cx="5758" cy="1858"/>
            </a:xfrm>
          </p:grpSpPr>
          <p:sp>
            <p:nvSpPr>
              <p:cNvPr id="91176"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77"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1178" name="Rectangle 42"/>
          <p:cNvSpPr>
            <a:spLocks noGrp="1" noChangeArrowheads="1"/>
          </p:cNvSpPr>
          <p:nvPr>
            <p:ph type="title"/>
          </p:nvPr>
        </p:nvSpPr>
        <p:spPr bwMode="auto">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91179" name="Rectangle 4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1180" name="Rectangle 4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1" name="Rectangle 4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2" name="Rectangle 4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FFFFFF"/>
                </a:solidFill>
                <a:effectLst>
                  <a:outerShdw blurRad="38100" dist="38100" dir="2700000" algn="tl">
                    <a:srgbClr val="000000"/>
                  </a:outerShdw>
                </a:effectLst>
              </a:defRPr>
            </a:lvl1pPr>
          </a:lstStyle>
          <a:p>
            <a:fld id="{5E2CEBEC-B14F-4FB4-9C3D-84DCAD25FBC9}" type="slidenum">
              <a:rPr lang="ru-RU" altLang="ru-RU"/>
              <a:pPr/>
              <a:t>‹#›</a:t>
            </a:fld>
            <a:endParaRPr lang="ru-RU" altLang="ru-RU"/>
          </a:p>
        </p:txBody>
      </p:sp>
    </p:spTree>
  </p:cSld>
  <p:clrMap bg1="dk2" tx1="lt1" bg2="dk1" tx2="lt2" accent1="accent1" accent2="accent2" accent3="accent3" accent4="accent4" accent5="accent5" accent6="accent6" hlink="hlink" folHlink="folHlink"/>
  <p:sldLayoutIdLst>
    <p:sldLayoutId id="2147484108"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4"/>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5"/>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6"/>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7173"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a:defRPr/>
            </a:pPr>
            <a:fld id="{9A655A5A-1333-4C24-B9E0-DB6B15197145}" type="datetimeFigureOut">
              <a:rPr lang="ru-RU"/>
              <a:pPr>
                <a:defRPr/>
              </a:pPr>
              <a:t>21.09.2022</a:t>
            </a:fld>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a:defRPr sz="1200">
                <a:solidFill>
                  <a:srgbClr val="D38E27"/>
                </a:solidFill>
              </a:defRPr>
            </a:lvl1pPr>
          </a:lstStyle>
          <a:p>
            <a:fld id="{17A23A88-20C1-41DC-9EE9-4919A89D61BA}" type="slidenum">
              <a:rPr lang="ru-RU" altLang="ru-RU"/>
              <a:pPr/>
              <a:t>‹#›</a:t>
            </a:fld>
            <a:endParaRPr lang="ru-RU" alt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053" r:id="rId4"/>
    <p:sldLayoutId id="2147484114" r:id="rId5"/>
    <p:sldLayoutId id="2147484054" r:id="rId6"/>
    <p:sldLayoutId id="2147484115" r:id="rId7"/>
    <p:sldLayoutId id="2147484116" r:id="rId8"/>
    <p:sldLayoutId id="2147484117" r:id="rId9"/>
    <p:sldLayoutId id="2147484055" r:id="rId10"/>
    <p:sldLayoutId id="2147484118"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0" y="0"/>
            <a:ext cx="9144000" cy="6856413"/>
            <a:chOff x="0" y="0"/>
            <a:chExt cx="5760" cy="4319"/>
          </a:xfrm>
        </p:grpSpPr>
        <p:sp>
          <p:nvSpPr>
            <p:cNvPr id="91139"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40"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41"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03"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3"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8205"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206"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6"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08"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8"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10"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0"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2"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2"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53"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4"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6"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6"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8"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8"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9"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91160"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22"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2"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63"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8225"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5"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27"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7"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68"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69"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0"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1"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72"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3"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4"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8236" name="Group 39"/>
            <p:cNvGrpSpPr>
              <a:grpSpLocks/>
            </p:cNvGrpSpPr>
            <p:nvPr userDrawn="1"/>
          </p:nvGrpSpPr>
          <p:grpSpPr bwMode="auto">
            <a:xfrm>
              <a:off x="0" y="1632"/>
              <a:ext cx="5758" cy="1858"/>
              <a:chOff x="0" y="1632"/>
              <a:chExt cx="5758" cy="1858"/>
            </a:xfrm>
          </p:grpSpPr>
          <p:sp>
            <p:nvSpPr>
              <p:cNvPr id="91176"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77"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1178" name="Rectangle 42"/>
          <p:cNvSpPr>
            <a:spLocks noGrp="1" noChangeArrowheads="1"/>
          </p:cNvSpPr>
          <p:nvPr>
            <p:ph type="title"/>
          </p:nvPr>
        </p:nvSpPr>
        <p:spPr bwMode="auto">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91179" name="Rectangle 4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1180" name="Rectangle 4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1" name="Rectangle 4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2" name="Rectangle 4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FFFFFF"/>
                </a:solidFill>
                <a:effectLst>
                  <a:outerShdw blurRad="38100" dist="38100" dir="2700000" algn="tl">
                    <a:srgbClr val="000000"/>
                  </a:outerShdw>
                </a:effectLst>
              </a:defRPr>
            </a:lvl1pPr>
          </a:lstStyle>
          <a:p>
            <a:fld id="{D180F128-F359-49B5-8227-E04A5EAE6683}" type="slidenum">
              <a:rPr lang="ru-RU" altLang="ru-RU"/>
              <a:pPr/>
              <a:t>‹#›</a:t>
            </a:fld>
            <a:endParaRPr lang="ru-RU" altLang="ru-RU"/>
          </a:p>
        </p:txBody>
      </p:sp>
    </p:spTree>
  </p:cSld>
  <p:clrMap bg1="dk2" tx1="lt1" bg2="dk1" tx2="lt2" accent1="accent1" accent2="accent2" accent3="accent3" accent4="accent4" accent5="accent5" accent6="accent6" hlink="hlink" folHlink="folHlink"/>
  <p:sldLayoutIdLst>
    <p:sldLayoutId id="2147484119"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5"/>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6"/>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9219"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0464E928-7F8C-4EA0-B7A0-A91A0C4CFBD9}" type="datetimeFigureOut">
              <a:rPr lang="ru-RU"/>
              <a:pPr>
                <a:defRPr/>
              </a:pPr>
              <a:t>21.09.2022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195EB43F-54EA-4260-80CC-EC3AD57BAA66}"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43"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C4438EA3-A622-4DFA-B281-FB4388D17656}" type="datetimeFigureOut">
              <a:rPr lang="ru-RU"/>
              <a:pPr>
                <a:defRPr/>
              </a:pPr>
              <a:t>21.09.2022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A7C32B3B-C8D9-417B-9E50-DB4E1223256F}"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7173"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DE609D0-F5EB-41F0-A359-65A53F5082E8}" type="datetimeFigureOut">
              <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21.09.2022</a:t>
            </a:fld>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ru-RU" sz="1200" b="0" i="0" u="none" strike="noStrike" kern="1200" cap="none" spc="0" normalizeH="0" baseline="0" noProof="0">
              <a:ln>
                <a:noFill/>
              </a:ln>
              <a:solidFill>
                <a:srgbClr val="F0A22E">
                  <a:shade val="75000"/>
                </a:srgbClr>
              </a:solidFill>
              <a:effectLst/>
              <a:uLnTx/>
              <a:uFillTx/>
              <a:latin typeface="Arial" charset="0"/>
              <a:ea typeface="+mn-ea"/>
              <a:cs typeface="+mn-cs"/>
            </a:endParaRPr>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a:defRPr sz="1200">
                <a:solidFill>
                  <a:srgbClr val="D38E27"/>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B616B08-6BD7-4B8D-B034-84048AC5694C}" type="slidenum">
              <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ru-RU" altLang="ru-RU" sz="1200" b="0" i="0" u="none" strike="noStrike" kern="1200" cap="none" spc="0" normalizeH="0" baseline="0" noProof="0">
              <a:ln>
                <a:noFill/>
              </a:ln>
              <a:solidFill>
                <a:srgbClr val="D38E27"/>
              </a:solidFill>
              <a:effectLst/>
              <a:uLnTx/>
              <a:uFillTx/>
              <a:latin typeface="Arial" panose="020B0604020202020204" pitchFamily="34" charset="0"/>
              <a:ea typeface="+mn-ea"/>
              <a:cs typeface="+mn-cs"/>
            </a:endParaRPr>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99911663"/>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http://www.chronologia.org/map/im/pt25b.JPG" TargetMode="External"/><Relationship Id="rId2" Type="http://schemas.openxmlformats.org/officeDocument/2006/relationships/hyperlink" Target="http://www.chronologia.org/map/im/pt25.JPG" TargetMode="External"/><Relationship Id="rId1" Type="http://schemas.openxmlformats.org/officeDocument/2006/relationships/slideLayout" Target="../slideLayouts/slideLayout19.xml"/><Relationship Id="rId6" Type="http://schemas.openxmlformats.org/officeDocument/2006/relationships/image" Target="../media/image19.jpeg"/><Relationship Id="rId5" Type="http://schemas.openxmlformats.org/officeDocument/2006/relationships/hyperlink" Target="http://www.chronologia.org/map/im/pt25b.JPG" TargetMode="External"/><Relationship Id="rId4" Type="http://schemas.openxmlformats.org/officeDocument/2006/relationships/image" Target="http://www.chronologia.org/map/im/pt25.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p:cNvSpPr>
            <a:spLocks noGrp="1"/>
          </p:cNvSpPr>
          <p:nvPr>
            <p:ph type="ctrTitle"/>
          </p:nvPr>
        </p:nvSpPr>
        <p:spPr>
          <a:xfrm>
            <a:off x="251908" y="980728"/>
            <a:ext cx="8858250" cy="1270000"/>
          </a:xfrm>
        </p:spPr>
        <p:txBody>
          <a:bodyPr rtlCol="0">
            <a:noAutofit/>
          </a:bodyPr>
          <a:lstStyle/>
          <a:p>
            <a:pPr algn="ctr" eaLnBrk="1" fontAlgn="auto" hangingPunct="1">
              <a:spcAft>
                <a:spcPts val="0"/>
              </a:spcAft>
              <a:defRPr/>
            </a:pPr>
            <a:r>
              <a:rPr lang="en-US" sz="4000" b="1" dirty="0"/>
              <a:t>9</a:t>
            </a:r>
            <a:r>
              <a:rPr lang="en-US" sz="4000" b="1" dirty="0" smtClean="0"/>
              <a:t>-ma’ruza</a:t>
            </a:r>
            <a:r>
              <a:rPr lang="en-US" sz="4000" b="1" dirty="0" smtClean="0"/>
              <a:t>: </a:t>
            </a:r>
            <a:r>
              <a:rPr lang="en-US" sz="4000" b="1" dirty="0" err="1"/>
              <a:t>O’zbekistonning</a:t>
            </a:r>
            <a:r>
              <a:rPr lang="en-US" sz="4000" b="1" dirty="0"/>
              <a:t> </a:t>
            </a:r>
            <a:r>
              <a:rPr lang="en-US" sz="4000" b="1" dirty="0" err="1"/>
              <a:t>eng</a:t>
            </a:r>
            <a:r>
              <a:rPr lang="en-US" sz="4000" b="1" dirty="0"/>
              <a:t> </a:t>
            </a:r>
            <a:r>
              <a:rPr lang="en-US" sz="4000" b="1" dirty="0" err="1"/>
              <a:t>qadimgi</a:t>
            </a:r>
            <a:r>
              <a:rPr lang="en-US" sz="4000" b="1" dirty="0"/>
              <a:t> </a:t>
            </a:r>
            <a:r>
              <a:rPr lang="en-US" sz="4000" b="1" dirty="0" err="1"/>
              <a:t>davlatlari</a:t>
            </a:r>
            <a:r>
              <a:rPr lang="en-US" sz="4000" b="1" dirty="0"/>
              <a:t>. </a:t>
            </a:r>
            <a:r>
              <a:rPr lang="en-US" sz="4000" b="1" dirty="0" err="1"/>
              <a:t>Qadimgi</a:t>
            </a:r>
            <a:r>
              <a:rPr lang="en-US" sz="4000" b="1" dirty="0"/>
              <a:t>  </a:t>
            </a:r>
            <a:r>
              <a:rPr lang="en-US" sz="4000" b="1" dirty="0" err="1"/>
              <a:t>fors</a:t>
            </a:r>
            <a:r>
              <a:rPr lang="en-US" sz="4000" b="1" dirty="0"/>
              <a:t>  </a:t>
            </a:r>
            <a:r>
              <a:rPr lang="en-US" sz="4000" b="1" dirty="0" err="1"/>
              <a:t>bitiklari</a:t>
            </a:r>
            <a:r>
              <a:rPr lang="en-US" sz="4000" b="1" dirty="0"/>
              <a:t>  </a:t>
            </a:r>
            <a:r>
              <a:rPr lang="en-US" sz="4000" b="1" dirty="0" err="1"/>
              <a:t>va</a:t>
            </a:r>
            <a:r>
              <a:rPr lang="en-US" sz="4000" b="1" dirty="0"/>
              <a:t>  ilk  </a:t>
            </a:r>
            <a:r>
              <a:rPr lang="en-US" sz="4000" b="1" dirty="0" err="1"/>
              <a:t>yunon</a:t>
            </a:r>
            <a:r>
              <a:rPr lang="en-US" sz="4000" b="1" dirty="0"/>
              <a:t>  </a:t>
            </a:r>
            <a:r>
              <a:rPr lang="en-US" sz="4000" b="1" dirty="0" err="1"/>
              <a:t>manbalarida</a:t>
            </a:r>
            <a:r>
              <a:rPr lang="en-US" sz="4000" b="1" dirty="0"/>
              <a:t>  </a:t>
            </a:r>
            <a:r>
              <a:rPr lang="en-US" sz="4000" b="1" dirty="0" err="1"/>
              <a:t>tarixiy</a:t>
            </a:r>
            <a:r>
              <a:rPr lang="en-US" sz="4000" b="1" dirty="0"/>
              <a:t>  – </a:t>
            </a:r>
            <a:r>
              <a:rPr lang="en-US" sz="4000" b="1" dirty="0" err="1"/>
              <a:t>madaniy</a:t>
            </a:r>
            <a:r>
              <a:rPr lang="en-US" sz="4000" b="1" dirty="0"/>
              <a:t>  </a:t>
            </a:r>
            <a:r>
              <a:rPr lang="en-US" sz="4000" b="1" dirty="0" err="1"/>
              <a:t>viloyatlar</a:t>
            </a:r>
            <a:r>
              <a:rPr lang="en-US" sz="4000" b="1" dirty="0"/>
              <a:t>  </a:t>
            </a:r>
            <a:r>
              <a:rPr lang="en-US" sz="4000" b="1" dirty="0" err="1"/>
              <a:t>va</a:t>
            </a:r>
            <a:r>
              <a:rPr lang="en-US" sz="4000" b="1" dirty="0"/>
              <a:t>  </a:t>
            </a:r>
            <a:r>
              <a:rPr lang="en-US" sz="4000" b="1" dirty="0" err="1"/>
              <a:t>qadimgi</a:t>
            </a:r>
            <a:r>
              <a:rPr lang="en-US" sz="4000" b="1" dirty="0"/>
              <a:t>  </a:t>
            </a:r>
            <a:r>
              <a:rPr lang="en-US" sz="4000" b="1" dirty="0" err="1"/>
              <a:t>davlatlar</a:t>
            </a:r>
            <a:r>
              <a:rPr lang="en-US" sz="4000" b="1" dirty="0"/>
              <a:t>.</a:t>
            </a:r>
            <a:r>
              <a:rPr lang="uz-Cyrl-UZ" sz="4000" b="1" dirty="0" smtClean="0"/>
              <a:t>. </a:t>
            </a:r>
            <a:endParaRPr lang="ru-RU" sz="40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7600833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ctrTitle"/>
          </p:nvPr>
        </p:nvSpPr>
        <p:spPr>
          <a:xfrm>
            <a:off x="142875" y="214312"/>
            <a:ext cx="8858250" cy="838423"/>
          </a:xfrm>
        </p:spPr>
        <p:txBody>
          <a:bodyPr>
            <a:normAutofit fontScale="90000"/>
          </a:bodyPr>
          <a:lstStyle/>
          <a:p>
            <a:pPr marL="914400" indent="-457200" algn="ctr" eaLnBrk="1" fontAlgn="auto" hangingPunct="1">
              <a:spcAft>
                <a:spcPts val="0"/>
              </a:spcAft>
              <a:defRPr/>
            </a:pPr>
            <a:r>
              <a:rPr lang="uz-Cyrl-UZ" sz="2800" b="1" dirty="0" smtClean="0">
                <a:solidFill>
                  <a:schemeClr val="tx1"/>
                </a:solidFill>
                <a:latin typeface="Times New Roman" pitchFamily="18" charset="0"/>
                <a:cs typeface="Times New Roman" pitchFamily="18" charset="0"/>
              </a:rPr>
              <a:t> Ilk davlatlar paydo bo’lishining asosiy omillari</a:t>
            </a:r>
            <a:r>
              <a:rPr lang="en-US" sz="2800" b="1" dirty="0" smtClean="0">
                <a:solidFill>
                  <a:schemeClr val="tx1"/>
                </a:solidFill>
                <a:latin typeface="Times New Roman" pitchFamily="18" charset="0"/>
                <a:cs typeface="Times New Roman" pitchFamily="18" charset="0"/>
              </a:rPr>
              <a:t> </a:t>
            </a:r>
          </a:p>
        </p:txBody>
      </p:sp>
      <p:sp>
        <p:nvSpPr>
          <p:cNvPr id="45059" name="Подзаголовок 2"/>
          <p:cNvSpPr>
            <a:spLocks noGrp="1"/>
          </p:cNvSpPr>
          <p:nvPr>
            <p:ph type="subTitle" idx="1"/>
          </p:nvPr>
        </p:nvSpPr>
        <p:spPr>
          <a:xfrm>
            <a:off x="214313" y="1700213"/>
            <a:ext cx="8715375" cy="4943475"/>
          </a:xfrm>
        </p:spPr>
        <p:txBody>
          <a:bodyPr/>
          <a:lstStyle/>
          <a:p>
            <a:pPr algn="just" eaLnBrk="1" hangingPunct="1"/>
            <a:r>
              <a:rPr lang="en-US" altLang="ru-RU" sz="3400" smtClean="0">
                <a:solidFill>
                  <a:schemeClr val="tx1"/>
                </a:solidFill>
                <a:latin typeface="Times New Roman" panose="02020603050405020304" pitchFamily="18" charset="0"/>
                <a:cs typeface="Times New Roman" panose="02020603050405020304" pitchFamily="18" charset="0"/>
              </a:rPr>
              <a:t>	</a:t>
            </a:r>
            <a:r>
              <a:rPr lang="uz-Cyrl-UZ" altLang="ru-RU" sz="3400" smtClean="0">
                <a:solidFill>
                  <a:schemeClr val="tx1"/>
                </a:solidFill>
                <a:latin typeface="Times New Roman" panose="02020603050405020304" pitchFamily="18" charset="0"/>
                <a:cs typeface="Times New Roman" panose="02020603050405020304" pitchFamily="18" charset="0"/>
              </a:rPr>
              <a:t>Arxeologik ma’lumotlarga asosan, mil.avv. II ming yillik o’rtalarida O’zbekistonda (Surxon vohasi) dexqonchilik madaniyati ta’sirida ilk davlatchilikka o’tila boshlandi. Dastlabki davlatlar alohida makonlar yoki ilk shaharlar hamda ishlov beriladigan yerlar va sug’orish tizimi maydonlari bilan chegaralanganligi bois, kichik hududlarda, axoli zich joylashgan voxalarda paydo bo’ldi. </a:t>
            </a:r>
            <a:endParaRPr lang="ru-RU" altLang="ru-RU" sz="3400" i="1" u="sng"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570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ctrTitle"/>
          </p:nvPr>
        </p:nvSpPr>
        <p:spPr>
          <a:xfrm>
            <a:off x="142875" y="214313"/>
            <a:ext cx="8858250" cy="550862"/>
          </a:xfrm>
        </p:spPr>
        <p:txBody>
          <a:bodyPr>
            <a:normAutofit fontScale="90000"/>
          </a:bodyPr>
          <a:lstStyle/>
          <a:p>
            <a:pPr marL="914400" indent="-457200" eaLnBrk="1" fontAlgn="auto" hangingPunct="1">
              <a:spcAft>
                <a:spcPts val="0"/>
              </a:spcAft>
              <a:defRPr/>
            </a:pPr>
            <a:r>
              <a:rPr lang="uz-Cyrl-UZ" sz="2800" smtClean="0">
                <a:solidFill>
                  <a:schemeClr val="tx1"/>
                </a:solidFill>
                <a:latin typeface="Times New Roman" pitchFamily="18" charset="0"/>
                <a:cs typeface="Times New Roman" pitchFamily="18" charset="0"/>
              </a:rPr>
              <a:t> Ilk davlatlar paydo bo’lishining asosiy </a:t>
            </a:r>
            <a:r>
              <a:rPr lang="en-US" sz="2800" smtClean="0">
                <a:solidFill>
                  <a:schemeClr val="tx1"/>
                </a:solidFill>
                <a:latin typeface="Times New Roman" pitchFamily="18" charset="0"/>
                <a:cs typeface="Times New Roman" pitchFamily="18" charset="0"/>
              </a:rPr>
              <a:t>zaruriyatlari: </a:t>
            </a:r>
          </a:p>
        </p:txBody>
      </p:sp>
      <p:sp>
        <p:nvSpPr>
          <p:cNvPr id="46083" name="Подзаголовок 2"/>
          <p:cNvSpPr>
            <a:spLocks noGrp="1"/>
          </p:cNvSpPr>
          <p:nvPr>
            <p:ph type="subTitle" idx="1"/>
          </p:nvPr>
        </p:nvSpPr>
        <p:spPr>
          <a:xfrm>
            <a:off x="214313" y="1700213"/>
            <a:ext cx="8715375" cy="4943475"/>
          </a:xfrm>
        </p:spPr>
        <p:txBody>
          <a:bodyPr/>
          <a:lstStyle/>
          <a:p>
            <a:pPr algn="just" eaLnBrk="1" hangingPunct="1"/>
            <a:r>
              <a:rPr lang="en-US" altLang="ru-RU" sz="3200" smtClean="0">
                <a:solidFill>
                  <a:schemeClr val="tx1"/>
                </a:solidFill>
                <a:latin typeface="Times New Roman" panose="02020603050405020304" pitchFamily="18" charset="0"/>
                <a:cs typeface="Times New Roman" panose="02020603050405020304" pitchFamily="18" charset="0"/>
              </a:rPr>
              <a:t>	</a:t>
            </a:r>
            <a:endParaRPr lang="ru-RU" altLang="ru-RU" sz="3200" i="1" u="sng" smtClean="0">
              <a:solidFill>
                <a:schemeClr val="tx1"/>
              </a:solidFill>
              <a:latin typeface="Times New Roman" panose="02020603050405020304" pitchFamily="18" charset="0"/>
              <a:cs typeface="Times New Roman" panose="02020603050405020304" pitchFamily="18" charset="0"/>
            </a:endParaRPr>
          </a:p>
        </p:txBody>
      </p:sp>
      <p:graphicFrame>
        <p:nvGraphicFramePr>
          <p:cNvPr id="2" name="Схема 1"/>
          <p:cNvGraphicFramePr/>
          <p:nvPr>
            <p:extLst>
              <p:ext uri="{D42A27DB-BD31-4B8C-83A1-F6EECF244321}">
                <p14:modId xmlns:p14="http://schemas.microsoft.com/office/powerpoint/2010/main" val="2470731604"/>
              </p:ext>
            </p:extLst>
          </p:nvPr>
        </p:nvGraphicFramePr>
        <p:xfrm>
          <a:off x="395536" y="1340768"/>
          <a:ext cx="8208912"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Объект 1"/>
          <p:cNvSpPr>
            <a:spLocks noGrp="1"/>
          </p:cNvSpPr>
          <p:nvPr>
            <p:ph/>
          </p:nvPr>
        </p:nvSpPr>
        <p:spPr/>
        <p:txBody>
          <a:bodyPr/>
          <a:lstStyle/>
          <a:p>
            <a:pPr marL="0" indent="0" algn="just">
              <a:buFont typeface="Wingdings 2" panose="05020102010507070707" pitchFamily="18" charset="2"/>
              <a:buNone/>
            </a:pPr>
            <a:endParaRPr lang="en-US" altLang="ru-RU" sz="2800" smtClean="0">
              <a:latin typeface="Times New Roman" panose="02020603050405020304" pitchFamily="18" charset="0"/>
              <a:cs typeface="Times New Roman" panose="02020603050405020304" pitchFamily="18" charset="0"/>
            </a:endParaRPr>
          </a:p>
          <a:p>
            <a:pPr marL="0" indent="0" algn="just">
              <a:buFont typeface="Wingdings 2" panose="05020102010507070707" pitchFamily="18" charset="2"/>
              <a:buNone/>
            </a:pPr>
            <a:r>
              <a:rPr lang="en-US" altLang="ru-RU" sz="2800" smtClean="0">
                <a:latin typeface="Times New Roman" panose="02020603050405020304" pitchFamily="18" charset="0"/>
                <a:cs typeface="Times New Roman" panose="02020603050405020304" pitchFamily="18" charset="0"/>
              </a:rPr>
              <a:t>	Bu vazifalarni hal etish zururiyati, turli vazifalarni amalga oshirish maqsadida qabila orasidan xurmatga loyiq kishilar - </a:t>
            </a:r>
            <a:r>
              <a:rPr lang="en-US" altLang="ru-RU" sz="2800" b="1" smtClean="0">
                <a:latin typeface="Times New Roman" panose="02020603050405020304" pitchFamily="18" charset="0"/>
                <a:cs typeface="Times New Roman" panose="02020603050405020304" pitchFamily="18" charset="0"/>
              </a:rPr>
              <a:t>yo’lboshchilar</a:t>
            </a:r>
            <a:r>
              <a:rPr lang="en-US" altLang="ru-RU" sz="2800" smtClean="0">
                <a:latin typeface="Times New Roman" panose="02020603050405020304" pitchFamily="18" charset="0"/>
                <a:cs typeface="Times New Roman" panose="02020603050405020304" pitchFamily="18" charset="0"/>
              </a:rPr>
              <a:t> ajralib chiqa boshladi. Shu tariqa, ijtimoiy-iqtisodiy munosabatlar tarqqiyoti aloxida o’ringa ega bo’lgan, qabiladagi ijtimoiy va xo’jalik xayoti ustidan nazorat qiluvchi kishilarning ajralib chiqishiga olib keldi, biroq bular hali xukumron tabaqaga aylanmagan edilar. Jamiyatda dastlab axloqiy va obro’ nuqtai nazaridan ajralib turgan kishilar asta-sekin jamiyatdagi </a:t>
            </a:r>
            <a:r>
              <a:rPr lang="en-US" altLang="ru-RU" sz="2800" b="1" i="1" smtClean="0">
                <a:latin typeface="Times New Roman" panose="02020603050405020304" pitchFamily="18" charset="0"/>
                <a:cs typeface="Times New Roman" panose="02020603050405020304" pitchFamily="18" charset="0"/>
              </a:rPr>
              <a:t>otadan o’g’ilga meros qoluvchi xokimiyat egalari</a:t>
            </a:r>
            <a:r>
              <a:rPr lang="en-US" altLang="ru-RU" sz="2800" smtClean="0">
                <a:latin typeface="Times New Roman" panose="02020603050405020304" pitchFamily="18" charset="0"/>
                <a:cs typeface="Times New Roman" panose="02020603050405020304" pitchFamily="18" charset="0"/>
              </a:rPr>
              <a:t>ga aylanib bordilar.</a:t>
            </a:r>
            <a:endParaRPr lang="ru-RU" altLang="ru-RU" sz="280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3"/>
            <a:ext cx="8858250" cy="550862"/>
          </a:xfrm>
        </p:spPr>
        <p:txBody>
          <a:bodyPr>
            <a:normAutofit fontScale="90000"/>
          </a:bodyPr>
          <a:lstStyle/>
          <a:p>
            <a:pPr marL="914400" indent="-457200" eaLnBrk="1" fontAlgn="auto" hangingPunct="1">
              <a:spcAft>
                <a:spcPts val="0"/>
              </a:spcAft>
              <a:defRPr/>
            </a:pPr>
            <a:r>
              <a:rPr lang="uz-Cyrl-UZ" sz="2800" smtClean="0">
                <a:solidFill>
                  <a:schemeClr val="tx1"/>
                </a:solidFill>
                <a:latin typeface="Times New Roman" pitchFamily="18" charset="0"/>
                <a:cs typeface="Times New Roman" pitchFamily="18" charset="0"/>
              </a:rPr>
              <a:t> Ilk davlatlar paydo bo’lishining asosiy omillari</a:t>
            </a:r>
            <a:r>
              <a:rPr lang="en-US" sz="2800" smtClean="0">
                <a:solidFill>
                  <a:schemeClr val="tx1"/>
                </a:solidFill>
                <a:latin typeface="Times New Roman" pitchFamily="18" charset="0"/>
                <a:cs typeface="Times New Roman" pitchFamily="18" charset="0"/>
              </a:rPr>
              <a:t> </a:t>
            </a:r>
          </a:p>
        </p:txBody>
      </p:sp>
      <p:sp>
        <p:nvSpPr>
          <p:cNvPr id="48131" name="Подзаголовок 2"/>
          <p:cNvSpPr>
            <a:spLocks noGrp="1"/>
          </p:cNvSpPr>
          <p:nvPr>
            <p:ph type="subTitle" idx="1"/>
          </p:nvPr>
        </p:nvSpPr>
        <p:spPr>
          <a:xfrm>
            <a:off x="179388" y="1484313"/>
            <a:ext cx="8715375" cy="3529012"/>
          </a:xfrm>
        </p:spPr>
        <p:txBody>
          <a:bodyPr/>
          <a:lstStyle/>
          <a:p>
            <a:pPr algn="just" eaLnBrk="1" hangingPunct="1"/>
            <a:r>
              <a:rPr lang="en-US" altLang="ru-RU" sz="4000" smtClean="0">
                <a:solidFill>
                  <a:schemeClr val="tx1"/>
                </a:solidFill>
                <a:latin typeface="Times New Roman" panose="02020603050405020304" pitchFamily="18" charset="0"/>
                <a:cs typeface="Times New Roman" panose="02020603050405020304" pitchFamily="18" charset="0"/>
              </a:rPr>
              <a:t>	O’zbekistonning dastlabki davlat uyushmalari ham dexqonchilik vohalari axolisini chetdan bo’ladigan bosqinlardan himoya qilish va jamoadagi munosabatlarni huquqiy jixatdan boshqarib turish uchun tashkil topdi.</a:t>
            </a:r>
            <a:r>
              <a:rPr lang="uz-Cyrl-UZ" altLang="ru-RU" sz="4000" smtClean="0">
                <a:solidFill>
                  <a:schemeClr val="tx1"/>
                </a:solidFill>
                <a:latin typeface="Times New Roman" panose="02020603050405020304" pitchFamily="18" charset="0"/>
                <a:cs typeface="Times New Roman" panose="02020603050405020304" pitchFamily="18" charset="0"/>
              </a:rPr>
              <a:t> </a:t>
            </a:r>
            <a:endParaRPr lang="ru-RU" altLang="ru-RU" sz="4000" i="1" u="sng"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1198464"/>
          </a:xfrm>
        </p:spPr>
        <p:txBody>
          <a:bodyPr>
            <a:noAutofit/>
          </a:bodyPr>
          <a:lstStyle/>
          <a:p>
            <a:pPr marL="914400" indent="-457200" algn="just" eaLnBrk="1" fontAlgn="auto" hangingPunct="1">
              <a:spcAft>
                <a:spcPts val="0"/>
              </a:spcAft>
              <a:defRPr/>
            </a:pPr>
            <a:r>
              <a:rPr lang="uz-Cyrl-UZ"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O’rta</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Osiyo</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hududida</a:t>
            </a:r>
            <a:r>
              <a:rPr lang="en-US" sz="2400" b="1" dirty="0" smtClean="0">
                <a:solidFill>
                  <a:schemeClr val="tx1"/>
                </a:solidFill>
                <a:latin typeface="Times New Roman" pitchFamily="18" charset="0"/>
                <a:cs typeface="Times New Roman" pitchFamily="18" charset="0"/>
              </a:rPr>
              <a:t> ilk </a:t>
            </a:r>
            <a:r>
              <a:rPr lang="en-US" sz="2400" b="1" dirty="0" err="1" smtClean="0">
                <a:solidFill>
                  <a:schemeClr val="tx1"/>
                </a:solidFill>
                <a:latin typeface="Times New Roman" pitchFamily="18" charset="0"/>
                <a:cs typeface="Times New Roman" pitchFamily="18" charset="0"/>
              </a:rPr>
              <a:t>davlatchilikning</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asosiy</a:t>
            </a:r>
            <a:r>
              <a:rPr lang="ru-RU" sz="2400" b="1" dirty="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poydevori</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bo’lgan</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jamiyat</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hayotida</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ijtimoiy-iqtisodiy</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yuksalishning</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keltirib</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chiqargan</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omillar</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quyidagilar</a:t>
            </a:r>
            <a:r>
              <a:rPr lang="en-US" sz="2400" b="1" dirty="0" smtClean="0">
                <a:solidFill>
                  <a:schemeClr val="tx1"/>
                </a:solidFill>
                <a:latin typeface="Times New Roman" pitchFamily="18" charset="0"/>
                <a:cs typeface="Times New Roman" pitchFamily="18" charset="0"/>
              </a:rPr>
              <a:t>:</a:t>
            </a:r>
          </a:p>
        </p:txBody>
      </p:sp>
      <p:sp>
        <p:nvSpPr>
          <p:cNvPr id="21507" name="Подзаголовок 2"/>
          <p:cNvSpPr>
            <a:spLocks noGrp="1"/>
          </p:cNvSpPr>
          <p:nvPr>
            <p:ph type="subTitle" idx="1"/>
          </p:nvPr>
        </p:nvSpPr>
        <p:spPr>
          <a:xfrm>
            <a:off x="250825" y="1988840"/>
            <a:ext cx="8643938" cy="4438948"/>
          </a:xfrm>
        </p:spPr>
        <p:style>
          <a:lnRef idx="1">
            <a:schemeClr val="accent4"/>
          </a:lnRef>
          <a:fillRef idx="2">
            <a:schemeClr val="accent4"/>
          </a:fillRef>
          <a:effectRef idx="1">
            <a:schemeClr val="accent4"/>
          </a:effectRef>
          <a:fontRef idx="minor">
            <a:schemeClr val="dk1"/>
          </a:fontRef>
        </p:style>
        <p:txBody>
          <a:bodyPr>
            <a:noAutofit/>
          </a:bodyPr>
          <a:lstStyle/>
          <a:p>
            <a:pPr algn="just" eaLnBrk="1" fontAlgn="auto" hangingPunct="1">
              <a:spcAft>
                <a:spcPts val="0"/>
              </a:spcAft>
              <a:buFont typeface="Wingdings 2"/>
              <a:buNone/>
              <a:defRPr/>
            </a:pPr>
            <a:endParaRPr lang="en-US" sz="2600" b="1" i="1" dirty="0" smtClean="0">
              <a:solidFill>
                <a:srgbClr val="C00000"/>
              </a:solidFill>
              <a:latin typeface="Times New Roman" pitchFamily="18" charset="0"/>
              <a:cs typeface="Times New Roman" pitchFamily="18" charset="0"/>
            </a:endParaRPr>
          </a:p>
          <a:p>
            <a:pPr algn="just" eaLnBrk="1" fontAlgn="auto" hangingPunct="1">
              <a:spcAft>
                <a:spcPts val="0"/>
              </a:spcAft>
              <a:buFont typeface="Wingdings 2"/>
              <a:buNone/>
              <a:defRPr/>
            </a:pPr>
            <a:endParaRPr lang="en-US" sz="2600" b="1" i="1" dirty="0">
              <a:solidFill>
                <a:srgbClr val="C00000"/>
              </a:solidFill>
              <a:latin typeface="Times New Roman" pitchFamily="18" charset="0"/>
              <a:cs typeface="Times New Roman" pitchFamily="18" charset="0"/>
            </a:endParaRP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1) </a:t>
            </a:r>
            <a:r>
              <a:rPr lang="uz-Cyrl-UZ" sz="2600" b="1" i="1" dirty="0" smtClean="0">
                <a:solidFill>
                  <a:srgbClr val="C00000"/>
                </a:solidFill>
                <a:latin typeface="Times New Roman" pitchFamily="18" charset="0"/>
                <a:cs typeface="Times New Roman" pitchFamily="18" charset="0"/>
              </a:rPr>
              <a:t>qadimgi </a:t>
            </a:r>
            <a:r>
              <a:rPr lang="uz-Cyrl-UZ" sz="2600" b="1" i="1" dirty="0">
                <a:solidFill>
                  <a:srgbClr val="C00000"/>
                </a:solidFill>
                <a:latin typeface="Times New Roman" pitchFamily="18" charset="0"/>
                <a:cs typeface="Times New Roman" pitchFamily="18" charset="0"/>
              </a:rPr>
              <a:t>xo’jaliklarning </a:t>
            </a:r>
            <a:r>
              <a:rPr lang="uz-Cyrl-UZ" sz="2600" b="1" i="1" dirty="0" smtClean="0">
                <a:solidFill>
                  <a:srgbClr val="C00000"/>
                </a:solidFill>
                <a:latin typeface="Times New Roman" pitchFamily="18" charset="0"/>
                <a:cs typeface="Times New Roman" pitchFamily="18" charset="0"/>
              </a:rPr>
              <a:t>ixtisoslashuvi</a:t>
            </a:r>
            <a:r>
              <a:rPr lang="en-US" sz="2600" b="1" i="1" dirty="0" smtClean="0">
                <a:solidFill>
                  <a:srgbClr val="C00000"/>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2)</a:t>
            </a:r>
            <a:r>
              <a:rPr lang="uz-Cyrl-UZ" sz="2600" b="1" i="1" dirty="0" smtClean="0">
                <a:solidFill>
                  <a:srgbClr val="C00000"/>
                </a:solidFill>
                <a:latin typeface="Times New Roman" pitchFamily="18" charset="0"/>
                <a:cs typeface="Times New Roman" pitchFamily="18" charset="0"/>
              </a:rPr>
              <a:t>sug’orma </a:t>
            </a:r>
            <a:r>
              <a:rPr lang="uz-Cyrl-UZ" sz="2600" b="1" i="1" dirty="0">
                <a:solidFill>
                  <a:srgbClr val="C00000"/>
                </a:solidFill>
                <a:latin typeface="Times New Roman" pitchFamily="18" charset="0"/>
                <a:cs typeface="Times New Roman" pitchFamily="18" charset="0"/>
              </a:rPr>
              <a:t>dehqonchilikning </a:t>
            </a:r>
            <a:r>
              <a:rPr lang="uz-Cyrl-UZ" sz="2600" b="1" i="1" dirty="0" smtClean="0">
                <a:solidFill>
                  <a:srgbClr val="C00000"/>
                </a:solidFill>
                <a:latin typeface="Times New Roman" pitchFamily="18" charset="0"/>
                <a:cs typeface="Times New Roman" pitchFamily="18" charset="0"/>
              </a:rPr>
              <a:t>rivojlanishi</a:t>
            </a:r>
            <a:r>
              <a:rPr lang="en-US" sz="2600" b="1" i="1" dirty="0" smtClean="0">
                <a:solidFill>
                  <a:srgbClr val="C00000"/>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3) </a:t>
            </a:r>
            <a:r>
              <a:rPr lang="uz-Cyrl-UZ" sz="2600" b="1" i="1" dirty="0" smtClean="0">
                <a:solidFill>
                  <a:srgbClr val="C00000"/>
                </a:solidFill>
                <a:latin typeface="Times New Roman" pitchFamily="18" charset="0"/>
                <a:cs typeface="Times New Roman" pitchFamily="18" charset="0"/>
              </a:rPr>
              <a:t>metallning </a:t>
            </a:r>
            <a:r>
              <a:rPr lang="uz-Cyrl-UZ" sz="2600" b="1" i="1" dirty="0">
                <a:solidFill>
                  <a:srgbClr val="C00000"/>
                </a:solidFill>
                <a:latin typeface="Times New Roman" pitchFamily="18" charset="0"/>
                <a:cs typeface="Times New Roman" pitchFamily="18" charset="0"/>
              </a:rPr>
              <a:t>hayotga jadallik bilan kirib kelishi va </a:t>
            </a:r>
            <a:r>
              <a:rPr lang="uz-Cyrl-UZ" sz="2600" b="1" i="1" dirty="0" smtClean="0">
                <a:solidFill>
                  <a:srgbClr val="C00000"/>
                </a:solidFill>
                <a:latin typeface="Times New Roman" pitchFamily="18" charset="0"/>
                <a:cs typeface="Times New Roman" pitchFamily="18" charset="0"/>
              </a:rPr>
              <a:t>yoyilishi</a:t>
            </a:r>
            <a:r>
              <a:rPr lang="en-US" sz="2600" b="1" i="1" dirty="0" smtClean="0">
                <a:solidFill>
                  <a:srgbClr val="C00000"/>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4) </a:t>
            </a:r>
            <a:r>
              <a:rPr lang="uz-Cyrl-UZ" sz="2600" b="1" i="1" dirty="0" smtClean="0">
                <a:solidFill>
                  <a:srgbClr val="C00000"/>
                </a:solidFill>
                <a:latin typeface="Times New Roman" pitchFamily="18" charset="0"/>
                <a:cs typeface="Times New Roman" pitchFamily="18" charset="0"/>
              </a:rPr>
              <a:t>hunarmandchilikda </a:t>
            </a:r>
            <a:r>
              <a:rPr lang="uz-Cyrl-UZ" sz="2600" b="1" i="1" dirty="0">
                <a:solidFill>
                  <a:srgbClr val="C00000"/>
                </a:solidFill>
                <a:latin typeface="Times New Roman" pitchFamily="18" charset="0"/>
                <a:cs typeface="Times New Roman" pitchFamily="18" charset="0"/>
              </a:rPr>
              <a:t>turli tarmoqlarning </a:t>
            </a:r>
            <a:r>
              <a:rPr lang="uz-Cyrl-UZ" sz="2600" b="1" i="1" dirty="0" smtClean="0">
                <a:solidFill>
                  <a:srgbClr val="C00000"/>
                </a:solidFill>
                <a:latin typeface="Times New Roman" pitchFamily="18" charset="0"/>
                <a:cs typeface="Times New Roman" pitchFamily="18" charset="0"/>
              </a:rPr>
              <a:t>rivojlanishi</a:t>
            </a:r>
            <a:r>
              <a:rPr lang="en-US" sz="2600" b="1" i="1" dirty="0" smtClean="0">
                <a:solidFill>
                  <a:srgbClr val="C00000"/>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5) </a:t>
            </a:r>
            <a:r>
              <a:rPr lang="uz-Cyrl-UZ" sz="2600" b="1" i="1" dirty="0">
                <a:solidFill>
                  <a:srgbClr val="C00000"/>
                </a:solidFill>
                <a:latin typeface="Times New Roman" pitchFamily="18" charset="0"/>
                <a:cs typeface="Times New Roman" pitchFamily="18" charset="0"/>
              </a:rPr>
              <a:t>qadimgi savdo yo’llarining rivojlanishi natijasida iqtisodiy va madaniy aloqalar hamda savdo-sotiqning taraqqiy etishi;</a:t>
            </a:r>
            <a:endParaRPr lang="en-US" sz="2600" b="1" i="1" dirty="0" smtClean="0">
              <a:solidFill>
                <a:srgbClr val="C00000"/>
              </a:solidFill>
              <a:latin typeface="Times New Roman" pitchFamily="18" charset="0"/>
              <a:cs typeface="Times New Roman" pitchFamily="18" charset="0"/>
            </a:endParaRPr>
          </a:p>
          <a:p>
            <a:pPr algn="just" eaLnBrk="1" fontAlgn="auto" hangingPunct="1">
              <a:spcAft>
                <a:spcPts val="0"/>
              </a:spcAft>
              <a:buFont typeface="Wingdings 2"/>
              <a:buNone/>
              <a:defRPr/>
            </a:pPr>
            <a:r>
              <a:rPr lang="en-US" sz="2600" b="1" i="1" dirty="0" smtClean="0">
                <a:solidFill>
                  <a:srgbClr val="C00000"/>
                </a:solidFill>
                <a:latin typeface="Times New Roman" pitchFamily="18" charset="0"/>
                <a:cs typeface="Times New Roman" pitchFamily="18" charset="0"/>
              </a:rPr>
              <a:t>6) </a:t>
            </a:r>
            <a:r>
              <a:rPr lang="uz-Cyrl-UZ" sz="2600" b="1" i="1" dirty="0">
                <a:solidFill>
                  <a:srgbClr val="C00000"/>
                </a:solidFill>
                <a:latin typeface="Times New Roman" pitchFamily="18" charset="0"/>
                <a:cs typeface="Times New Roman" pitchFamily="18" charset="0"/>
              </a:rPr>
              <a:t>aholining o’troq </a:t>
            </a:r>
            <a:r>
              <a:rPr lang="uz-Cyrl-UZ" sz="2600" b="1" i="1" dirty="0" smtClean="0">
                <a:solidFill>
                  <a:srgbClr val="C00000"/>
                </a:solidFill>
                <a:latin typeface="Times New Roman" pitchFamily="18" charset="0"/>
                <a:cs typeface="Times New Roman" pitchFamily="18" charset="0"/>
              </a:rPr>
              <a:t>o’tishi </a:t>
            </a:r>
            <a:r>
              <a:rPr lang="uz-Cyrl-UZ" sz="2600" b="1" i="1" dirty="0">
                <a:solidFill>
                  <a:srgbClr val="C00000"/>
                </a:solidFill>
                <a:latin typeface="Times New Roman" pitchFamily="18" charset="0"/>
                <a:cs typeface="Times New Roman" pitchFamily="18" charset="0"/>
              </a:rPr>
              <a:t>va keng vohalar bo’ylab </a:t>
            </a:r>
            <a:r>
              <a:rPr lang="uz-Cyrl-UZ" sz="2600" b="1" i="1" dirty="0" smtClean="0">
                <a:solidFill>
                  <a:srgbClr val="C00000"/>
                </a:solidFill>
                <a:latin typeface="Times New Roman" pitchFamily="18" charset="0"/>
                <a:cs typeface="Times New Roman" pitchFamily="18" charset="0"/>
              </a:rPr>
              <a:t>yoyilishi</a:t>
            </a:r>
            <a:r>
              <a:rPr lang="en-US" sz="2600" b="1" i="1" dirty="0">
                <a:solidFill>
                  <a:srgbClr val="C00000"/>
                </a:solidFill>
                <a:latin typeface="Times New Roman" pitchFamily="18" charset="0"/>
                <a:cs typeface="Times New Roman" pitchFamily="18" charset="0"/>
              </a:rPr>
              <a:t>.</a:t>
            </a:r>
            <a:endParaRPr lang="en-US" sz="2600" b="1" i="1" dirty="0" smtClean="0">
              <a:solidFill>
                <a:srgbClr val="C00000"/>
              </a:solidFill>
              <a:latin typeface="Times New Roman" pitchFamily="18" charset="0"/>
              <a:cs typeface="Times New Roman" pitchFamily="18" charset="0"/>
            </a:endParaRPr>
          </a:p>
          <a:p>
            <a:pPr algn="just" eaLnBrk="1" fontAlgn="auto" hangingPunct="1">
              <a:spcAft>
                <a:spcPts val="0"/>
              </a:spcAft>
              <a:buFont typeface="Wingdings 2"/>
              <a:buNone/>
              <a:defRPr/>
            </a:pPr>
            <a:endParaRPr lang="en-US" sz="2600" b="1" i="1" dirty="0" smtClean="0">
              <a:solidFill>
                <a:srgbClr val="C00000"/>
              </a:solidFill>
              <a:latin typeface="Times New Roman" pitchFamily="18" charset="0"/>
              <a:cs typeface="Times New Roman" pitchFamily="18" charset="0"/>
            </a:endParaRPr>
          </a:p>
          <a:p>
            <a:pPr algn="just" eaLnBrk="1" fontAlgn="auto" hangingPunct="1">
              <a:spcAft>
                <a:spcPts val="0"/>
              </a:spcAft>
              <a:buFont typeface="Wingdings 2"/>
              <a:buNone/>
              <a:defRPr/>
            </a:pPr>
            <a:endParaRPr lang="ru-RU" sz="2600" b="1" i="1" dirty="0" smtClean="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Заголовок 1"/>
          <p:cNvSpPr>
            <a:spLocks noGrp="1"/>
          </p:cNvSpPr>
          <p:nvPr>
            <p:ph type="title"/>
          </p:nvPr>
        </p:nvSpPr>
        <p:spPr>
          <a:xfrm>
            <a:off x="457200" y="0"/>
            <a:ext cx="8229600" cy="857250"/>
          </a:xfrm>
        </p:spPr>
        <p:txBody>
          <a:bodyPr/>
          <a:lstStyle/>
          <a:p>
            <a:pPr eaLnBrk="1" hangingPunct="1"/>
            <a:r>
              <a:rPr lang="uz-Cyrl-UZ" altLang="ru-RU" sz="3200" smtClean="0"/>
              <a:t>Илк давлатлар типологияси</a:t>
            </a:r>
            <a:endParaRPr lang="ru-RU" altLang="ru-RU" sz="3200" smtClean="0"/>
          </a:p>
        </p:txBody>
      </p:sp>
      <p:graphicFrame>
        <p:nvGraphicFramePr>
          <p:cNvPr id="4" name="Содержимое 3"/>
          <p:cNvGraphicFramePr>
            <a:graphicFrameLocks noGrp="1"/>
          </p:cNvGraphicFramePr>
          <p:nvPr>
            <p:ph idx="1"/>
          </p:nvPr>
        </p:nvGraphicFramePr>
        <p:xfrm>
          <a:off x="0" y="1285860"/>
          <a:ext cx="9144000" cy="535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Dashly III rect pala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41438"/>
            <a:ext cx="50006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Заголовок 5"/>
          <p:cNvSpPr>
            <a:spLocks noGrp="1"/>
          </p:cNvSpPr>
          <p:nvPr>
            <p:ph type="title"/>
          </p:nvPr>
        </p:nvSpPr>
        <p:spPr>
          <a:xfrm>
            <a:off x="457200" y="274638"/>
            <a:ext cx="8229600" cy="796925"/>
          </a:xfrm>
        </p:spPr>
        <p:txBody>
          <a:bodyPr/>
          <a:lstStyle/>
          <a:p>
            <a:pPr eaLnBrk="1" hangingPunct="1"/>
            <a:r>
              <a:rPr lang="uz-Cyrl-UZ" altLang="ru-RU" smtClean="0"/>
              <a:t>Даштли</a:t>
            </a:r>
            <a:endParaRPr lang="ru-RU" altLang="ru-RU"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Sapallitépa éta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809625"/>
            <a:ext cx="4765675"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Заголовок 5"/>
          <p:cNvSpPr>
            <a:spLocks noGrp="1"/>
          </p:cNvSpPr>
          <p:nvPr>
            <p:ph type="title"/>
          </p:nvPr>
        </p:nvSpPr>
        <p:spPr>
          <a:xfrm>
            <a:off x="457200" y="0"/>
            <a:ext cx="8229600" cy="642938"/>
          </a:xfrm>
        </p:spPr>
        <p:txBody>
          <a:bodyPr rtlCol="0">
            <a:normAutofit fontScale="90000"/>
          </a:bodyPr>
          <a:lstStyle/>
          <a:p>
            <a:pPr eaLnBrk="1" fontAlgn="auto" hangingPunct="1">
              <a:spcAft>
                <a:spcPts val="0"/>
              </a:spcAft>
              <a:defRPr/>
            </a:pPr>
            <a:r>
              <a:rPr lang="uz-Cyrl-UZ" dirty="0" smtClean="0">
                <a:latin typeface="Times New Roman" pitchFamily="18" charset="0"/>
                <a:cs typeface="Times New Roman" pitchFamily="18" charset="0"/>
              </a:rPr>
              <a:t>Сополлитепа</a:t>
            </a:r>
            <a:endParaRPr lang="ru-RU"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838423"/>
          </a:xfrm>
        </p:spPr>
        <p:txBody>
          <a:bodyPr>
            <a:noAutofit/>
          </a:bodyPr>
          <a:lstStyle/>
          <a:p>
            <a:pPr marL="914400" indent="-457200" algn="ctr" eaLnBrk="1" fontAlgn="auto" hangingPunct="1">
              <a:spcAft>
                <a:spcPts val="0"/>
              </a:spcAft>
              <a:defRPr/>
            </a:pPr>
            <a:r>
              <a:rPr lang="uz-Cyrl-UZ" sz="1800" b="1" dirty="0" smtClean="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Tarixiy</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manbalarda</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O’zbekiston</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hududidagi</a:t>
            </a:r>
            <a:r>
              <a:rPr lang="en-US" sz="1800" b="1" dirty="0">
                <a:solidFill>
                  <a:schemeClr val="tx1"/>
                </a:solidFill>
                <a:latin typeface="Times New Roman" pitchFamily="18" charset="0"/>
                <a:cs typeface="Times New Roman" pitchFamily="18" charset="0"/>
              </a:rPr>
              <a:t> ilk </a:t>
            </a:r>
            <a:r>
              <a:rPr lang="uz-Cyrl-UZ"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davlatlarga</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oid</a:t>
            </a:r>
            <a:r>
              <a:rPr lang="en-US" sz="1800" b="1" dirty="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ma’lumotlar</a:t>
            </a:r>
            <a:endParaRPr lang="en-US" sz="1800" b="1" dirty="0" smtClean="0">
              <a:solidFill>
                <a:schemeClr val="tx1"/>
              </a:solidFill>
              <a:latin typeface="Times New Roman" pitchFamily="18" charset="0"/>
              <a:cs typeface="Times New Roman" pitchFamily="18" charset="0"/>
            </a:endParaRPr>
          </a:p>
        </p:txBody>
      </p:sp>
      <p:sp>
        <p:nvSpPr>
          <p:cNvPr id="21507" name="Подзаголовок 2"/>
          <p:cNvSpPr>
            <a:spLocks noGrp="1"/>
          </p:cNvSpPr>
          <p:nvPr>
            <p:ph type="subTitle" idx="1"/>
          </p:nvPr>
        </p:nvSpPr>
        <p:spPr>
          <a:xfrm>
            <a:off x="250825" y="1052513"/>
            <a:ext cx="8643938" cy="5329237"/>
          </a:xfrm>
          <a:solidFill>
            <a:schemeClr val="accent4">
              <a:lumMod val="20000"/>
              <a:lumOff val="80000"/>
            </a:schemeClr>
          </a:solidFill>
        </p:spPr>
        <p:txBody>
          <a:bodyPr>
            <a:normAutofit fontScale="92500" lnSpcReduction="20000"/>
          </a:bodyPr>
          <a:lstStyle/>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	</a:t>
            </a:r>
            <a:r>
              <a:rPr lang="uz-Cyrl-UZ" sz="3200" dirty="0">
                <a:solidFill>
                  <a:schemeClr val="tx1"/>
                </a:solidFill>
                <a:latin typeface="Times New Roman" panose="02020603050405020304" pitchFamily="18" charset="0"/>
                <a:cs typeface="Times New Roman" panose="02020603050405020304" pitchFamily="18" charset="0"/>
              </a:rPr>
              <a:t>O’zbekistonning </a:t>
            </a:r>
            <a:r>
              <a:rPr lang="uz-Cyrl-UZ" sz="3200" b="1" dirty="0">
                <a:solidFill>
                  <a:schemeClr val="tx1"/>
                </a:solidFill>
                <a:latin typeface="Times New Roman" panose="02020603050405020304" pitchFamily="18" charset="0"/>
                <a:cs typeface="Times New Roman" panose="02020603050405020304" pitchFamily="18" charset="0"/>
              </a:rPr>
              <a:t>bronza davriga </a:t>
            </a:r>
            <a:r>
              <a:rPr lang="uz-Cyrl-UZ" sz="3200" dirty="0">
                <a:solidFill>
                  <a:schemeClr val="tx1"/>
                </a:solidFill>
                <a:latin typeface="Times New Roman" panose="02020603050405020304" pitchFamily="18" charset="0"/>
                <a:cs typeface="Times New Roman" panose="02020603050405020304" pitchFamily="18" charset="0"/>
              </a:rPr>
              <a:t>oid ilk  davlatchiligi xaqida faqatgina </a:t>
            </a:r>
            <a:r>
              <a:rPr lang="uz-Cyrl-UZ" sz="3200" b="1" dirty="0">
                <a:solidFill>
                  <a:srgbClr val="6325BD"/>
                </a:solidFill>
                <a:latin typeface="Times New Roman" panose="02020603050405020304" pitchFamily="18" charset="0"/>
                <a:cs typeface="Times New Roman" panose="02020603050405020304" pitchFamily="18" charset="0"/>
              </a:rPr>
              <a:t>arxeologik manbalar </a:t>
            </a:r>
            <a:r>
              <a:rPr lang="uz-Cyrl-UZ" sz="3200" dirty="0">
                <a:solidFill>
                  <a:schemeClr val="tx1"/>
                </a:solidFill>
                <a:latin typeface="Times New Roman" panose="02020603050405020304" pitchFamily="18" charset="0"/>
                <a:cs typeface="Times New Roman" panose="02020603050405020304" pitchFamily="18" charset="0"/>
              </a:rPr>
              <a:t>mavjud bo’lsa, </a:t>
            </a:r>
            <a:r>
              <a:rPr lang="uz-Cyrl-UZ" sz="3200" b="1" dirty="0">
                <a:solidFill>
                  <a:schemeClr val="tx1"/>
                </a:solidFill>
                <a:latin typeface="Times New Roman" panose="02020603050405020304" pitchFamily="18" charset="0"/>
                <a:cs typeface="Times New Roman" panose="02020603050405020304" pitchFamily="18" charset="0"/>
              </a:rPr>
              <a:t>miloddan avvalgi I ming yillikning birinchi yarmiga</a:t>
            </a:r>
            <a:r>
              <a:rPr lang="uz-Cyrl-UZ" sz="3200" dirty="0">
                <a:solidFill>
                  <a:schemeClr val="tx1"/>
                </a:solidFill>
                <a:latin typeface="Times New Roman" panose="02020603050405020304" pitchFamily="18" charset="0"/>
                <a:cs typeface="Times New Roman" panose="02020603050405020304" pitchFamily="18" charset="0"/>
              </a:rPr>
              <a:t> oid tarixi yozma manbalarda yoritilgan</a:t>
            </a:r>
            <a:r>
              <a:rPr lang="uz-Cyrl-UZ" sz="3200" dirty="0" smtClean="0">
                <a:solidFill>
                  <a:schemeClr val="tx1"/>
                </a:solidFill>
                <a:latin typeface="Times New Roman" panose="02020603050405020304" pitchFamily="18" charset="0"/>
                <a:cs typeface="Times New Roman" panose="02020603050405020304" pitchFamily="18" charset="0"/>
              </a:rPr>
              <a:t>.</a:t>
            </a:r>
            <a:r>
              <a:rPr lang="uz-Cyrl-UZ" sz="3200" dirty="0">
                <a:solidFill>
                  <a:schemeClr val="tx1"/>
                </a:solidFill>
                <a:latin typeface="Times New Roman" panose="02020603050405020304" pitchFamily="18" charset="0"/>
                <a:cs typeface="Times New Roman" panose="02020603050405020304" pitchFamily="18" charset="0"/>
              </a:rPr>
              <a:t> Bular </a:t>
            </a:r>
            <a:r>
              <a:rPr lang="uz-Cyrl-UZ" sz="3200" b="1" i="1" dirty="0">
                <a:solidFill>
                  <a:srgbClr val="6325BD"/>
                </a:solidFill>
                <a:latin typeface="Times New Roman" panose="02020603050405020304" pitchFamily="18" charset="0"/>
                <a:cs typeface="Times New Roman" panose="02020603050405020304" pitchFamily="18" charset="0"/>
              </a:rPr>
              <a:t>«Avesto», Axamoniylar davri mixxat yozuvlari, antik davr Rim va Yunoniston tarixchilari asarlarida </a:t>
            </a:r>
            <a:r>
              <a:rPr lang="uz-Cyrl-UZ" sz="3200" dirty="0">
                <a:solidFill>
                  <a:schemeClr val="tx1"/>
                </a:solidFill>
                <a:latin typeface="Times New Roman" panose="02020603050405020304" pitchFamily="18" charset="0"/>
                <a:cs typeface="Times New Roman" panose="02020603050405020304" pitchFamily="18" charset="0"/>
              </a:rPr>
              <a:t>O’zbekistonning davlatchilik tarixi xaqida ilk ma’lumotlar jamlangan. </a:t>
            </a:r>
            <a:endParaRPr lang="en-US" sz="3200" dirty="0" smtClean="0">
              <a:solidFill>
                <a:schemeClr val="tx1"/>
              </a:solidFill>
              <a:latin typeface="Times New Roman" panose="02020603050405020304" pitchFamily="18" charset="0"/>
              <a:cs typeface="Times New Roman" panose="02020603050405020304" pitchFamily="18" charset="0"/>
            </a:endParaRPr>
          </a:p>
          <a:p>
            <a:pPr algn="just" eaLnBrk="1" fontAlgn="auto" hangingPunct="1">
              <a:spcAft>
                <a:spcPts val="0"/>
              </a:spcAft>
              <a:buFont typeface="Wingdings 2"/>
              <a:buNone/>
              <a:defRPr/>
            </a:pPr>
            <a:r>
              <a:rPr lang="en-US" sz="3200" dirty="0">
                <a:solidFill>
                  <a:schemeClr val="tx1"/>
                </a:solidFill>
                <a:latin typeface="Times New Roman" panose="02020603050405020304" pitchFamily="18" charset="0"/>
                <a:cs typeface="Times New Roman" panose="02020603050405020304" pitchFamily="18" charset="0"/>
              </a:rPr>
              <a:t>	</a:t>
            </a:r>
            <a:r>
              <a:rPr lang="uz-Cyrl-UZ" sz="3200" dirty="0" smtClean="0">
                <a:solidFill>
                  <a:schemeClr val="tx1"/>
                </a:solidFill>
                <a:latin typeface="Times New Roman" panose="02020603050405020304" pitchFamily="18" charset="0"/>
                <a:cs typeface="Times New Roman" panose="02020603050405020304" pitchFamily="18" charset="0"/>
              </a:rPr>
              <a:t>Biroq</a:t>
            </a:r>
            <a:r>
              <a:rPr lang="uz-Cyrl-UZ" sz="3200" dirty="0">
                <a:solidFill>
                  <a:schemeClr val="tx1"/>
                </a:solidFill>
                <a:latin typeface="Times New Roman" panose="02020603050405020304" pitchFamily="18" charset="0"/>
                <a:cs typeface="Times New Roman" panose="02020603050405020304" pitchFamily="18" charset="0"/>
              </a:rPr>
              <a:t>, faqatgina yozma manbalar yordamida bu masalaning to’la moxiyati ochib berilishi imkonsiz bo’lgani uchun bu davrdagi </a:t>
            </a:r>
            <a:r>
              <a:rPr lang="uz-Cyrl-UZ" sz="3200" b="1" dirty="0">
                <a:solidFill>
                  <a:schemeClr val="tx1"/>
                </a:solidFill>
                <a:latin typeface="Times New Roman" panose="02020603050405020304" pitchFamily="18" charset="0"/>
                <a:cs typeface="Times New Roman" panose="02020603050405020304" pitchFamily="18" charset="0"/>
              </a:rPr>
              <a:t>davlatchilik tarixi, ijtimoiy-iqtisodiy, madaniy va siyosiy turmush tarzi </a:t>
            </a:r>
            <a:r>
              <a:rPr lang="uz-Cyrl-UZ" sz="3200" b="1" dirty="0">
                <a:solidFill>
                  <a:srgbClr val="6325BD"/>
                </a:solidFill>
                <a:latin typeface="Times New Roman" panose="02020603050405020304" pitchFamily="18" charset="0"/>
                <a:cs typeface="Times New Roman" panose="02020603050405020304" pitchFamily="18" charset="0"/>
              </a:rPr>
              <a:t>arxeologik manbalar </a:t>
            </a:r>
            <a:r>
              <a:rPr lang="uz-Cyrl-UZ" sz="3200" dirty="0">
                <a:solidFill>
                  <a:schemeClr val="tx1"/>
                </a:solidFill>
                <a:latin typeface="Times New Roman" panose="02020603050405020304" pitchFamily="18" charset="0"/>
                <a:cs typeface="Times New Roman" panose="02020603050405020304" pitchFamily="18" charset="0"/>
              </a:rPr>
              <a:t>yordamida ham o’rganiladi.</a:t>
            </a:r>
            <a:endParaRPr lang="ru-RU" sz="3200" dirty="0">
              <a:solidFill>
                <a:schemeClr val="tx1"/>
              </a:solidFill>
              <a:latin typeface="Times New Roman" panose="02020603050405020304" pitchFamily="18" charset="0"/>
              <a:cs typeface="Times New Roman" panose="02020603050405020304" pitchFamily="18" charset="0"/>
            </a:endParaRPr>
          </a:p>
          <a:p>
            <a:pPr algn="just" eaLnBrk="1" fontAlgn="auto" hangingPunct="1">
              <a:spcAft>
                <a:spcPts val="0"/>
              </a:spcAft>
              <a:buFont typeface="Wingdings 2"/>
              <a:buNone/>
              <a:defRPr/>
            </a:pPr>
            <a:endParaRPr lang="ru-RU" sz="3200" i="1" u="sng"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Заголовок 1"/>
          <p:cNvSpPr>
            <a:spLocks noGrp="1"/>
          </p:cNvSpPr>
          <p:nvPr>
            <p:ph type="title"/>
          </p:nvPr>
        </p:nvSpPr>
        <p:spPr>
          <a:xfrm>
            <a:off x="457200" y="0"/>
            <a:ext cx="8229600" cy="785813"/>
          </a:xfrm>
        </p:spPr>
        <p:txBody>
          <a:bodyPr>
            <a:normAutofit fontScale="90000"/>
          </a:bodyPr>
          <a:lstStyle/>
          <a:p>
            <a:pPr eaLnBrk="1" fontAlgn="auto" hangingPunct="1">
              <a:spcAft>
                <a:spcPts val="0"/>
              </a:spcAft>
              <a:defRPr/>
            </a:pPr>
            <a:r>
              <a:rPr lang="uz-Cyrl-UZ" sz="2800" smtClean="0">
                <a:latin typeface="Times New Roman" pitchFamily="18" charset="0"/>
                <a:cs typeface="Times New Roman" pitchFamily="18" charset="0"/>
              </a:rPr>
              <a:t>Ўрта Осиёнинг илк темир даври шаҳарлари</a:t>
            </a:r>
            <a:endParaRPr lang="ru-RU" sz="2800" smtClean="0">
              <a:latin typeface="Times New Roman" pitchFamily="18" charset="0"/>
              <a:cs typeface="Times New Roman" pitchFamily="18" charset="0"/>
            </a:endParaRPr>
          </a:p>
        </p:txBody>
      </p:sp>
      <p:pic>
        <p:nvPicPr>
          <p:cNvPr id="54275" name="Picture 2" descr="Карта Яз"/>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765175"/>
            <a:ext cx="6919912" cy="5214938"/>
          </a:xfr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Подзаголовок 2"/>
          <p:cNvSpPr>
            <a:spLocks noGrp="1"/>
          </p:cNvSpPr>
          <p:nvPr>
            <p:ph type="subTitle" idx="1"/>
          </p:nvPr>
        </p:nvSpPr>
        <p:spPr>
          <a:xfrm>
            <a:off x="179512" y="404664"/>
            <a:ext cx="8715375" cy="4943475"/>
          </a:xfrm>
        </p:spPr>
        <p:txBody>
          <a:bodyPr/>
          <a:lstStyle/>
          <a:p>
            <a:pPr algn="ctr" eaLnBrk="1" hangingPunct="1"/>
            <a:r>
              <a:rPr lang="uz-Cyrl-UZ" altLang="ru-RU" sz="3200" dirty="0" smtClean="0">
                <a:solidFill>
                  <a:schemeClr val="tx1"/>
                </a:solidFill>
                <a:latin typeface="Times New Roman" panose="02020603050405020304" pitchFamily="18" charset="0"/>
                <a:cs typeface="Times New Roman" panose="02020603050405020304" pitchFamily="18" charset="0"/>
              </a:rPr>
              <a:t>Режа:</a:t>
            </a:r>
          </a:p>
          <a:p>
            <a:pPr eaLnBrk="1" hangingPunct="1"/>
            <a:r>
              <a:rPr lang="en-US" altLang="ru-RU" sz="2800" dirty="0">
                <a:solidFill>
                  <a:schemeClr val="tx1"/>
                </a:solidFill>
                <a:latin typeface="Times New Roman" panose="02020603050405020304" pitchFamily="18" charset="0"/>
                <a:cs typeface="Times New Roman" panose="02020603050405020304" pitchFamily="18" charset="0"/>
              </a:rPr>
              <a:t>1.	</a:t>
            </a:r>
            <a:r>
              <a:rPr lang="en-US" altLang="ru-RU" sz="2800" dirty="0" err="1">
                <a:solidFill>
                  <a:schemeClr val="tx1"/>
                </a:solidFill>
                <a:latin typeface="Times New Roman" panose="02020603050405020304" pitchFamily="18" charset="0"/>
                <a:cs typeface="Times New Roman" panose="02020603050405020304" pitchFamily="18" charset="0"/>
              </a:rPr>
              <a:t>O’zbekiston</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hududida</a:t>
            </a:r>
            <a:r>
              <a:rPr lang="en-US" altLang="ru-RU" sz="2800" dirty="0">
                <a:solidFill>
                  <a:schemeClr val="tx1"/>
                </a:solidFill>
                <a:latin typeface="Times New Roman" panose="02020603050405020304" pitchFamily="18" charset="0"/>
                <a:cs typeface="Times New Roman" panose="02020603050405020304" pitchFamily="18" charset="0"/>
              </a:rPr>
              <a:t> ilk </a:t>
            </a:r>
            <a:r>
              <a:rPr lang="en-US" altLang="ru-RU" sz="2800" dirty="0" err="1">
                <a:solidFill>
                  <a:schemeClr val="tx1"/>
                </a:solidFill>
                <a:latin typeface="Times New Roman" panose="02020603050405020304" pitchFamily="18" charset="0"/>
                <a:cs typeface="Times New Roman" panose="02020603050405020304" pitchFamily="18" charset="0"/>
              </a:rPr>
              <a:t>davlatlar</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paydo</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bo’lishining</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asosiy</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omillari</a:t>
            </a:r>
            <a:r>
              <a:rPr lang="en-US" altLang="ru-RU" sz="2800" dirty="0">
                <a:solidFill>
                  <a:schemeClr val="tx1"/>
                </a:solidFill>
                <a:latin typeface="Times New Roman" panose="02020603050405020304" pitchFamily="18" charset="0"/>
                <a:cs typeface="Times New Roman" panose="02020603050405020304" pitchFamily="18" charset="0"/>
              </a:rPr>
              <a:t>; </a:t>
            </a:r>
          </a:p>
          <a:p>
            <a:pPr eaLnBrk="1" hangingPunct="1"/>
            <a:r>
              <a:rPr lang="en-US" altLang="ru-RU" sz="2800" dirty="0">
                <a:solidFill>
                  <a:schemeClr val="tx1"/>
                </a:solidFill>
                <a:latin typeface="Times New Roman" panose="02020603050405020304" pitchFamily="18" charset="0"/>
                <a:cs typeface="Times New Roman" panose="02020603050405020304" pitchFamily="18" charset="0"/>
              </a:rPr>
              <a:t>2.	</a:t>
            </a:r>
            <a:r>
              <a:rPr lang="en-US" altLang="ru-RU" sz="2800" dirty="0" err="1">
                <a:solidFill>
                  <a:schemeClr val="tx1"/>
                </a:solidFill>
                <a:latin typeface="Times New Roman" panose="02020603050405020304" pitchFamily="18" charset="0"/>
                <a:cs typeface="Times New Roman" panose="02020603050405020304" pitchFamily="18" charset="0"/>
              </a:rPr>
              <a:t>Qadimgi</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fors</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bitiklari</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va</a:t>
            </a:r>
            <a:r>
              <a:rPr lang="en-US" altLang="ru-RU" sz="2800" dirty="0">
                <a:solidFill>
                  <a:schemeClr val="tx1"/>
                </a:solidFill>
                <a:latin typeface="Times New Roman" panose="02020603050405020304" pitchFamily="18" charset="0"/>
                <a:cs typeface="Times New Roman" panose="02020603050405020304" pitchFamily="18" charset="0"/>
              </a:rPr>
              <a:t> ilk </a:t>
            </a:r>
            <a:r>
              <a:rPr lang="en-US" altLang="ru-RU" sz="2800" dirty="0" err="1">
                <a:solidFill>
                  <a:schemeClr val="tx1"/>
                </a:solidFill>
                <a:latin typeface="Times New Roman" panose="02020603050405020304" pitchFamily="18" charset="0"/>
                <a:cs typeface="Times New Roman" panose="02020603050405020304" pitchFamily="18" charset="0"/>
              </a:rPr>
              <a:t>yunon</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manbalari</a:t>
            </a:r>
            <a:r>
              <a:rPr lang="en-US" altLang="ru-RU" sz="2800" dirty="0">
                <a:solidFill>
                  <a:schemeClr val="tx1"/>
                </a:solidFill>
                <a:latin typeface="Times New Roman" panose="02020603050405020304" pitchFamily="18" charset="0"/>
                <a:cs typeface="Times New Roman" panose="02020603050405020304" pitchFamily="18" charset="0"/>
              </a:rPr>
              <a:t>.</a:t>
            </a:r>
          </a:p>
          <a:p>
            <a:pPr eaLnBrk="1" hangingPunct="1"/>
            <a:r>
              <a:rPr lang="en-US" altLang="ru-RU" sz="2800" dirty="0">
                <a:solidFill>
                  <a:schemeClr val="tx1"/>
                </a:solidFill>
                <a:latin typeface="Times New Roman" panose="02020603050405020304" pitchFamily="18" charset="0"/>
                <a:cs typeface="Times New Roman" panose="02020603050405020304" pitchFamily="18" charset="0"/>
              </a:rPr>
              <a:t>3.	</a:t>
            </a:r>
            <a:r>
              <a:rPr lang="en-US" altLang="ru-RU" sz="2800" dirty="0" err="1">
                <a:solidFill>
                  <a:schemeClr val="tx1"/>
                </a:solidFill>
                <a:latin typeface="Times New Roman" panose="02020603050405020304" pitchFamily="18" charset="0"/>
                <a:cs typeface="Times New Roman" panose="02020603050405020304" pitchFamily="18" charset="0"/>
              </a:rPr>
              <a:t>Tarixiy</a:t>
            </a:r>
            <a:r>
              <a:rPr lang="en-US" altLang="ru-RU" sz="2800" dirty="0">
                <a:solidFill>
                  <a:schemeClr val="tx1"/>
                </a:solidFill>
                <a:latin typeface="Times New Roman" panose="02020603050405020304" pitchFamily="18" charset="0"/>
                <a:cs typeface="Times New Roman" panose="02020603050405020304" pitchFamily="18" charset="0"/>
              </a:rPr>
              <a:t>–</a:t>
            </a:r>
            <a:r>
              <a:rPr lang="en-US" altLang="ru-RU" sz="2800" dirty="0" err="1">
                <a:solidFill>
                  <a:schemeClr val="tx1"/>
                </a:solidFill>
                <a:latin typeface="Times New Roman" panose="02020603050405020304" pitchFamily="18" charset="0"/>
                <a:cs typeface="Times New Roman" panose="02020603050405020304" pitchFamily="18" charset="0"/>
              </a:rPr>
              <a:t>madaniy</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viloyatlar</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va</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qadimgi</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davlatlar</a:t>
            </a:r>
            <a:r>
              <a:rPr lang="en-US" altLang="ru-RU" sz="2800" dirty="0">
                <a:solidFill>
                  <a:schemeClr val="tx1"/>
                </a:solidFill>
                <a:latin typeface="Times New Roman" panose="02020603050405020304" pitchFamily="18" charset="0"/>
                <a:cs typeface="Times New Roman" panose="02020603050405020304" pitchFamily="18" charset="0"/>
              </a:rPr>
              <a:t>. </a:t>
            </a:r>
          </a:p>
          <a:p>
            <a:pPr eaLnBrk="1" hangingPunct="1"/>
            <a:r>
              <a:rPr lang="en-US" altLang="ru-RU" sz="2800" dirty="0">
                <a:solidFill>
                  <a:schemeClr val="tx1"/>
                </a:solidFill>
                <a:latin typeface="Times New Roman" panose="02020603050405020304" pitchFamily="18" charset="0"/>
                <a:cs typeface="Times New Roman" panose="02020603050405020304" pitchFamily="18" charset="0"/>
              </a:rPr>
              <a:t>4.	</a:t>
            </a:r>
            <a:r>
              <a:rPr lang="en-US" altLang="ru-RU" sz="2800" dirty="0" err="1">
                <a:solidFill>
                  <a:schemeClr val="tx1"/>
                </a:solidFill>
                <a:latin typeface="Times New Roman" panose="02020603050405020304" pitchFamily="18" charset="0"/>
                <a:cs typeface="Times New Roman" panose="02020603050405020304" pitchFamily="18" charset="0"/>
              </a:rPr>
              <a:t>Farg‘ona</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va</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Choch</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Qadimgi</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Baqtriya</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Sug‘diyona</a:t>
            </a:r>
            <a:r>
              <a:rPr lang="en-US" altLang="ru-RU" sz="2800" dirty="0">
                <a:solidFill>
                  <a:schemeClr val="tx1"/>
                </a:solidFill>
                <a:latin typeface="Times New Roman" panose="02020603050405020304" pitchFamily="18" charset="0"/>
                <a:cs typeface="Times New Roman" panose="02020603050405020304" pitchFamily="18" charset="0"/>
              </a:rPr>
              <a:t>. </a:t>
            </a:r>
          </a:p>
          <a:p>
            <a:pPr eaLnBrk="1" hangingPunct="1"/>
            <a:r>
              <a:rPr lang="en-US" altLang="ru-RU" sz="2800" dirty="0">
                <a:solidFill>
                  <a:schemeClr val="tx1"/>
                </a:solidFill>
                <a:latin typeface="Times New Roman" panose="02020603050405020304" pitchFamily="18" charset="0"/>
                <a:cs typeface="Times New Roman" panose="02020603050405020304" pitchFamily="18" charset="0"/>
              </a:rPr>
              <a:t>5.	</a:t>
            </a:r>
            <a:r>
              <a:rPr lang="en-US" altLang="ru-RU" sz="2800" dirty="0" err="1">
                <a:solidFill>
                  <a:schemeClr val="tx1"/>
                </a:solidFill>
                <a:latin typeface="Times New Roman" panose="02020603050405020304" pitchFamily="18" charset="0"/>
                <a:cs typeface="Times New Roman" panose="02020603050405020304" pitchFamily="18" charset="0"/>
              </a:rPr>
              <a:t>Qadimgi</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Xorazm</a:t>
            </a:r>
            <a:r>
              <a:rPr lang="en-US" altLang="ru-RU" sz="2800" dirty="0">
                <a:solidFill>
                  <a:schemeClr val="tx1"/>
                </a:solidFill>
                <a:latin typeface="Times New Roman" panose="02020603050405020304" pitchFamily="18" charset="0"/>
                <a:cs typeface="Times New Roman" panose="02020603050405020304" pitchFamily="18" charset="0"/>
              </a:rPr>
              <a:t>. </a:t>
            </a:r>
            <a:r>
              <a:rPr lang="en-US" altLang="ru-RU" sz="2800" dirty="0" err="1">
                <a:solidFill>
                  <a:schemeClr val="tx1"/>
                </a:solidFill>
                <a:latin typeface="Times New Roman" panose="02020603050405020304" pitchFamily="18" charset="0"/>
                <a:cs typeface="Times New Roman" panose="02020603050405020304" pitchFamily="18" charset="0"/>
              </a:rPr>
              <a:t>Sak-massagetlar</a:t>
            </a:r>
            <a:r>
              <a:rPr lang="en-US" altLang="ru-RU" sz="2800" dirty="0" smtClean="0">
                <a:solidFill>
                  <a:schemeClr val="tx1"/>
                </a:solidFill>
                <a:latin typeface="Times New Roman" panose="02020603050405020304" pitchFamily="18" charset="0"/>
                <a:cs typeface="Times New Roman" panose="02020603050405020304" pitchFamily="18" charset="0"/>
              </a:rPr>
              <a:t>.</a:t>
            </a:r>
            <a:endParaRPr lang="en-US" altLang="ru-RU" dirty="0" smtClean="0">
              <a:solidFill>
                <a:schemeClr val="tx1"/>
              </a:solidFill>
              <a:latin typeface="Times New Roman" panose="02020603050405020304" pitchFamily="18" charset="0"/>
              <a:cs typeface="Times New Roman" panose="02020603050405020304" pitchFamily="18" charset="0"/>
            </a:endParaRPr>
          </a:p>
          <a:p>
            <a:pPr marL="914400" lvl="1" indent="-457200" algn="l" eaLnBrk="1" hangingPunct="1">
              <a:buFont typeface="Wingdings" panose="05000000000000000000" pitchFamily="2" charset="2"/>
              <a:buChar char="Ø"/>
            </a:pPr>
            <a:endParaRPr lang="en-US" altLang="ru-RU" dirty="0" smtClean="0">
              <a:solidFill>
                <a:schemeClr val="tx1"/>
              </a:solidFill>
              <a:latin typeface="Times New Roman" panose="02020603050405020304" pitchFamily="18" charset="0"/>
              <a:cs typeface="Times New Roman" panose="02020603050405020304" pitchFamily="18" charset="0"/>
            </a:endParaRPr>
          </a:p>
          <a:p>
            <a:pPr marL="914400" lvl="1" indent="-457200" algn="r" eaLnBrk="1" hangingPunct="1"/>
            <a:r>
              <a:rPr lang="en-US" altLang="ru-RU" b="1" dirty="0" err="1" smtClean="0">
                <a:solidFill>
                  <a:schemeClr val="tx1"/>
                </a:solidFill>
                <a:latin typeface="Times New Roman" panose="02020603050405020304" pitchFamily="18" charset="0"/>
                <a:cs typeface="Times New Roman" panose="02020603050405020304" pitchFamily="18" charset="0"/>
              </a:rPr>
              <a:t>Ma’ruzachi</a:t>
            </a:r>
            <a:r>
              <a:rPr lang="en-US" altLang="ru-RU" b="1" dirty="0" smtClean="0">
                <a:solidFill>
                  <a:schemeClr val="tx1"/>
                </a:solidFill>
                <a:latin typeface="Times New Roman" panose="02020603050405020304" pitchFamily="18" charset="0"/>
                <a:cs typeface="Times New Roman" panose="02020603050405020304" pitchFamily="18" charset="0"/>
              </a:rPr>
              <a:t>:</a:t>
            </a:r>
            <a:r>
              <a:rPr lang="en-US" altLang="ru-RU"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Nazirov</a:t>
            </a:r>
            <a:r>
              <a:rPr lang="en-US" altLang="ru-RU" i="1" u="sng"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Baxtiyor</a:t>
            </a:r>
            <a:r>
              <a:rPr lang="en-US" altLang="ru-RU" i="1" u="sng"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Safarovich</a:t>
            </a:r>
            <a:endParaRPr lang="ru-RU" altLang="ru-RU" i="1" u="sng"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4942880"/>
          </a:xfrm>
        </p:spPr>
        <p:txBody>
          <a:bodyPr>
            <a:normAutofit fontScale="90000"/>
          </a:bodyPr>
          <a:lstStyle/>
          <a:p>
            <a:pPr marL="914400" indent="-457200" eaLnBrk="1" fontAlgn="auto" hangingPunct="1">
              <a:spcAft>
                <a:spcPts val="0"/>
              </a:spcAft>
              <a:defRPr/>
            </a:pPr>
            <a:r>
              <a:rPr lang="uz-Cyrl-UZ"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Tarixiy</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manbalarda</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O’zbekiston</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hududidagi</a:t>
            </a:r>
            <a:r>
              <a:rPr lang="en-US" sz="6000" b="1" dirty="0" smtClean="0">
                <a:solidFill>
                  <a:schemeClr val="tx1"/>
                </a:solidFill>
                <a:latin typeface="Times New Roman" pitchFamily="18" charset="0"/>
                <a:cs typeface="Times New Roman" pitchFamily="18" charset="0"/>
              </a:rPr>
              <a:t> ilk </a:t>
            </a:r>
            <a:r>
              <a:rPr lang="uz-Cyrl-UZ"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davlatlarga</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oid</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ma’lumotlar</a:t>
            </a:r>
            <a:endParaRPr lang="en-US" sz="6000" b="1"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Заголовок 1"/>
          <p:cNvSpPr>
            <a:spLocks noGrp="1"/>
          </p:cNvSpPr>
          <p:nvPr>
            <p:ph type="title"/>
          </p:nvPr>
        </p:nvSpPr>
        <p:spPr>
          <a:xfrm>
            <a:off x="0" y="0"/>
            <a:ext cx="9144000" cy="785813"/>
          </a:xfrm>
          <a:solidFill>
            <a:schemeClr val="accent3">
              <a:lumMod val="40000"/>
              <a:lumOff val="60000"/>
            </a:schemeClr>
          </a:solidFill>
        </p:spPr>
        <p:style>
          <a:lnRef idx="2">
            <a:schemeClr val="accent2"/>
          </a:lnRef>
          <a:fillRef idx="1">
            <a:schemeClr val="lt1"/>
          </a:fillRef>
          <a:effectRef idx="0">
            <a:schemeClr val="accent2"/>
          </a:effectRef>
          <a:fontRef idx="minor">
            <a:schemeClr val="dk1"/>
          </a:fontRef>
        </p:style>
        <p:txBody>
          <a:bodyPr/>
          <a:lstStyle/>
          <a:p>
            <a:pPr eaLnBrk="1" hangingPunct="1"/>
            <a:r>
              <a:rPr lang="uz-Cyrl-UZ" altLang="ru-RU" b="1" smtClean="0">
                <a:latin typeface="Times New Roman" panose="02020603050405020304" pitchFamily="18" charset="0"/>
                <a:cs typeface="Times New Roman" panose="02020603050405020304" pitchFamily="18" charset="0"/>
              </a:rPr>
              <a:t>“Авеста” ва давлатчилик</a:t>
            </a:r>
            <a:endParaRPr lang="ru-RU" altLang="ru-RU" b="1"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Autofit/>
          </a:bodyPr>
          <a:lstStyle/>
          <a:p>
            <a:pPr marL="0" indent="0" algn="just" eaLnBrk="1" fontAlgn="auto">
              <a:spcAft>
                <a:spcPts val="0"/>
              </a:spcAft>
              <a:buNone/>
              <a:defRPr/>
            </a:pPr>
            <a:r>
              <a:rPr lang="en-US" sz="2000" dirty="0" smtClean="0">
                <a:latin typeface="Times New Roman" pitchFamily="18" charset="0"/>
                <a:cs typeface="Times New Roman" pitchFamily="18" charset="0"/>
              </a:rPr>
              <a:t>	</a:t>
            </a:r>
            <a:r>
              <a:rPr lang="uz-Cyrl-UZ" sz="2000" dirty="0" smtClean="0">
                <a:latin typeface="Times New Roman" pitchFamily="18" charset="0"/>
                <a:cs typeface="Times New Roman" pitchFamily="18" charset="0"/>
              </a:rPr>
              <a:t>«Авеста»да уруғлар номи сифатида эсланган </a:t>
            </a:r>
            <a:r>
              <a:rPr lang="uz-Cyrl-UZ" sz="2000" b="1" dirty="0" smtClean="0">
                <a:solidFill>
                  <a:srgbClr val="6325BD"/>
                </a:solidFill>
                <a:latin typeface="Times New Roman" pitchFamily="18" charset="0"/>
                <a:cs typeface="Times New Roman" pitchFamily="18" charset="0"/>
              </a:rPr>
              <a:t>Парадата, Атвийа, Хйона </a:t>
            </a:r>
            <a:r>
              <a:rPr lang="uz-Cyrl-UZ" sz="2000" dirty="0" smtClean="0">
                <a:latin typeface="Times New Roman" pitchFamily="18" charset="0"/>
                <a:cs typeface="Times New Roman" pitchFamily="18" charset="0"/>
              </a:rPr>
              <a:t>ва умуман илк </a:t>
            </a:r>
            <a:r>
              <a:rPr lang="uz-Cyrl-UZ" sz="2000" b="1" dirty="0" smtClean="0">
                <a:latin typeface="Times New Roman" pitchFamily="18" charset="0"/>
                <a:cs typeface="Times New Roman" pitchFamily="18" charset="0"/>
              </a:rPr>
              <a:t>Кавиларни сиёсий бирлашмалар</a:t>
            </a:r>
            <a:r>
              <a:rPr lang="uz-Cyrl-UZ" sz="2000" dirty="0" smtClean="0">
                <a:latin typeface="Times New Roman" pitchFamily="18" charset="0"/>
                <a:cs typeface="Times New Roman" pitchFamily="18" charset="0"/>
              </a:rPr>
              <a:t>, ҳудудий давлатлар сифатида эътироф этишни таклиф этамиз. Негаки, «Авеста»да улар ўз эрки учун, диний эркинликлари учун курашган шоҳликлар сифатида куйланади.</a:t>
            </a:r>
            <a:endParaRPr lang="ru-RU" sz="2000" dirty="0" smtClean="0">
              <a:latin typeface="Times New Roman" pitchFamily="18" charset="0"/>
              <a:cs typeface="Times New Roman" pitchFamily="18" charset="0"/>
            </a:endParaRPr>
          </a:p>
          <a:p>
            <a:pPr marL="0" indent="0" algn="just" eaLnBrk="1" fontAlgn="auto">
              <a:spcAft>
                <a:spcPts val="0"/>
              </a:spcAft>
              <a:buNone/>
              <a:defRPr/>
            </a:pPr>
            <a:r>
              <a:rPr lang="en-US" sz="2000" dirty="0" smtClean="0">
                <a:latin typeface="Times New Roman" pitchFamily="18" charset="0"/>
                <a:cs typeface="Times New Roman" pitchFamily="18" charset="0"/>
              </a:rPr>
              <a:t>	</a:t>
            </a:r>
            <a:r>
              <a:rPr lang="uz-Cyrl-UZ" sz="2000" dirty="0" smtClean="0">
                <a:latin typeface="Times New Roman" pitchFamily="18" charset="0"/>
                <a:cs typeface="Times New Roman" pitchFamily="18" charset="0"/>
              </a:rPr>
              <a:t>«Авеста»нинг </a:t>
            </a:r>
            <a:r>
              <a:rPr lang="uz-Cyrl-UZ" sz="2000" b="1" dirty="0" smtClean="0">
                <a:solidFill>
                  <a:srgbClr val="C00000"/>
                </a:solidFill>
                <a:latin typeface="Times New Roman" pitchFamily="18" charset="0"/>
                <a:cs typeface="Times New Roman" pitchFamily="18" charset="0"/>
              </a:rPr>
              <a:t>Видевдат</a:t>
            </a:r>
            <a:r>
              <a:rPr lang="uz-Cyrl-UZ" sz="2000" dirty="0" smtClean="0">
                <a:latin typeface="Times New Roman" pitchFamily="18" charset="0"/>
                <a:cs typeface="Times New Roman" pitchFamily="18" charset="0"/>
              </a:rPr>
              <a:t> алқовида Заратуштра ва Ахурамазданинг савол ва жавоблари ифодаланган бўлиб, </a:t>
            </a:r>
            <a:r>
              <a:rPr lang="uz-Cyrl-UZ" sz="2000" b="1" i="1" dirty="0" smtClean="0">
                <a:solidFill>
                  <a:srgbClr val="C00000"/>
                </a:solidFill>
                <a:latin typeface="Times New Roman" pitchFamily="18" charset="0"/>
                <a:cs typeface="Times New Roman" pitchFamily="18" charset="0"/>
              </a:rPr>
              <a:t>мамлакатларнинг яратилиши борасида баённомалар </a:t>
            </a:r>
            <a:r>
              <a:rPr lang="uz-Cyrl-UZ" sz="2000" dirty="0" smtClean="0">
                <a:latin typeface="Times New Roman" pitchFamily="18" charset="0"/>
                <a:cs typeface="Times New Roman" pitchFamily="18" charset="0"/>
              </a:rPr>
              <a:t>мавжуд. Ушбу баённомаларга мувофиқ Ахурамазданинг </a:t>
            </a:r>
            <a:r>
              <a:rPr lang="uz-Cyrl-UZ" sz="2000" b="1" dirty="0" smtClean="0">
                <a:latin typeface="Times New Roman" pitchFamily="18" charset="0"/>
                <a:cs typeface="Times New Roman" pitchFamily="18" charset="0"/>
              </a:rPr>
              <a:t>энг аввал </a:t>
            </a:r>
            <a:r>
              <a:rPr lang="uz-Cyrl-UZ" sz="2000" b="1" i="1" dirty="0" smtClean="0">
                <a:solidFill>
                  <a:srgbClr val="C00000"/>
                </a:solidFill>
                <a:latin typeface="Times New Roman" pitchFamily="18" charset="0"/>
                <a:cs typeface="Times New Roman" pitchFamily="18" charset="0"/>
              </a:rPr>
              <a:t>Арьяна-Вайджани</a:t>
            </a:r>
            <a:r>
              <a:rPr lang="uz-Cyrl-UZ" sz="2000" dirty="0" smtClean="0">
                <a:latin typeface="Times New Roman" pitchFamily="18" charset="0"/>
                <a:cs typeface="Times New Roman" pitchFamily="18" charset="0"/>
              </a:rPr>
              <a:t>, </a:t>
            </a:r>
            <a:r>
              <a:rPr lang="uz-Cyrl-UZ" sz="2000" b="1" dirty="0" smtClean="0">
                <a:latin typeface="Times New Roman" pitchFamily="18" charset="0"/>
                <a:cs typeface="Times New Roman" pitchFamily="18" charset="0"/>
              </a:rPr>
              <a:t>иккинчи ўринда </a:t>
            </a:r>
            <a:r>
              <a:rPr lang="uz-Cyrl-UZ" sz="2000" b="1" i="1" dirty="0" smtClean="0">
                <a:solidFill>
                  <a:srgbClr val="C00000"/>
                </a:solidFill>
                <a:latin typeface="Times New Roman" pitchFamily="18" charset="0"/>
                <a:cs typeface="Times New Roman" pitchFamily="18" charset="0"/>
              </a:rPr>
              <a:t>Гава Сугда</a:t>
            </a:r>
            <a:r>
              <a:rPr lang="uz-Cyrl-UZ" sz="2000" dirty="0" smtClean="0">
                <a:latin typeface="Times New Roman" pitchFamily="18" charset="0"/>
                <a:cs typeface="Times New Roman" pitchFamily="18" charset="0"/>
              </a:rPr>
              <a:t>, </a:t>
            </a:r>
            <a:r>
              <a:rPr lang="uz-Cyrl-UZ" sz="2000" b="1" dirty="0" smtClean="0">
                <a:latin typeface="Times New Roman" pitchFamily="18" charset="0"/>
                <a:cs typeface="Times New Roman" pitchFamily="18" charset="0"/>
              </a:rPr>
              <a:t>сўнг </a:t>
            </a:r>
            <a:r>
              <a:rPr lang="uz-Cyrl-UZ" sz="2000" b="1" i="1" dirty="0" smtClean="0">
                <a:solidFill>
                  <a:srgbClr val="C00000"/>
                </a:solidFill>
                <a:latin typeface="Times New Roman" pitchFamily="18" charset="0"/>
                <a:cs typeface="Times New Roman" pitchFamily="18" charset="0"/>
              </a:rPr>
              <a:t>Мору, Бахди, Хоройу</a:t>
            </a:r>
            <a:r>
              <a:rPr lang="uz-Cyrl-UZ" sz="2000" i="1" dirty="0" smtClean="0">
                <a:solidFill>
                  <a:srgbClr val="C00000"/>
                </a:solidFill>
                <a:latin typeface="Times New Roman" pitchFamily="18" charset="0"/>
                <a:cs typeface="Times New Roman" pitchFamily="18" charset="0"/>
              </a:rPr>
              <a:t> </a:t>
            </a:r>
            <a:r>
              <a:rPr lang="uz-Cyrl-UZ" sz="2000" dirty="0" smtClean="0">
                <a:latin typeface="Times New Roman" pitchFamily="18" charset="0"/>
                <a:cs typeface="Times New Roman" pitchFamily="18" charset="0"/>
              </a:rPr>
              <a:t>каби жами </a:t>
            </a:r>
            <a:r>
              <a:rPr lang="uz-Cyrl-UZ" sz="2000" b="1" dirty="0" smtClean="0">
                <a:latin typeface="Times New Roman" pitchFamily="18" charset="0"/>
                <a:cs typeface="Times New Roman" pitchFamily="18" charset="0"/>
              </a:rPr>
              <a:t>16 та мамлакатни </a:t>
            </a:r>
            <a:r>
              <a:rPr lang="uz-Cyrl-UZ" sz="2000" dirty="0" smtClean="0">
                <a:latin typeface="Times New Roman" pitchFamily="18" charset="0"/>
                <a:cs typeface="Times New Roman" pitchFamily="18" charset="0"/>
              </a:rPr>
              <a:t>«яратганлиги» ҳақида маълумотлар мавжуд. Ушбу маълумотлар шуни кўрсатадики «Авеста»нинг Видевдат алқови Яшт алқовига нисбатан давр жиҳатидан кейин ёзилган деб айтиш мумкин. Чунки бу ерда </a:t>
            </a:r>
            <a:r>
              <a:rPr lang="uz-Cyrl-UZ" sz="2000" b="1" dirty="0" smtClean="0">
                <a:latin typeface="Times New Roman" pitchFamily="18" charset="0"/>
                <a:cs typeface="Times New Roman" pitchFamily="18" charset="0"/>
              </a:rPr>
              <a:t>тарихий географик номлар</a:t>
            </a:r>
            <a:r>
              <a:rPr lang="uz-Cyrl-UZ" sz="2000" dirty="0" smtClean="0">
                <a:latin typeface="Times New Roman" pitchFamily="18" charset="0"/>
                <a:cs typeface="Times New Roman" pitchFamily="18" charset="0"/>
              </a:rPr>
              <a:t> аниқ кўрсатилган.</a:t>
            </a:r>
            <a:endParaRPr lang="ru-RU" sz="2000" dirty="0" smtClean="0">
              <a:latin typeface="Times New Roman" pitchFamily="18" charset="0"/>
              <a:cs typeface="Times New Roman" pitchFamily="18" charset="0"/>
            </a:endParaRPr>
          </a:p>
          <a:p>
            <a:pPr marL="0" indent="0" algn="just" eaLnBrk="1" fontAlgn="auto" hangingPunct="1">
              <a:spcAft>
                <a:spcPts val="0"/>
              </a:spcAft>
              <a:buNone/>
              <a:defRPr/>
            </a:pPr>
            <a:r>
              <a:rPr lang="en-US" sz="2000" dirty="0" smtClean="0">
                <a:latin typeface="Times New Roman" pitchFamily="18" charset="0"/>
                <a:cs typeface="Times New Roman" pitchFamily="18" charset="0"/>
              </a:rPr>
              <a:t>	</a:t>
            </a:r>
            <a:r>
              <a:rPr lang="uz-Cyrl-UZ" sz="2000" dirty="0" smtClean="0">
                <a:latin typeface="Times New Roman" pitchFamily="18" charset="0"/>
                <a:cs typeface="Times New Roman" pitchFamily="18" charset="0"/>
              </a:rPr>
              <a:t>Шундай қилиб, «Авеста»нинг Яшт китобида эсланадиган </a:t>
            </a:r>
            <a:r>
              <a:rPr lang="uz-Cyrl-UZ" sz="2000" b="1" i="1" dirty="0" smtClean="0">
                <a:solidFill>
                  <a:srgbClr val="C00000"/>
                </a:solidFill>
                <a:latin typeface="Times New Roman" pitchFamily="18" charset="0"/>
                <a:cs typeface="Times New Roman" pitchFamily="18" charset="0"/>
              </a:rPr>
              <a:t>Парадата(Паретака), Атвийа, Хйана, Кави ва Тур </a:t>
            </a:r>
            <a:r>
              <a:rPr lang="uz-Cyrl-UZ" sz="2000" dirty="0" smtClean="0">
                <a:latin typeface="Times New Roman" pitchFamily="18" charset="0"/>
                <a:cs typeface="Times New Roman" pitchFamily="18" charset="0"/>
              </a:rPr>
              <a:t>каби юрт номларини шаклланиб келаётган ҳудудий давлатлар сифатида қабул қилишни таклиф этамиз. Фикримизча, шу ва шу каби ҳудудий давлатлар асосида </a:t>
            </a:r>
            <a:r>
              <a:rPr lang="uz-Cyrl-UZ" sz="2000" b="1" i="1" dirty="0" smtClean="0">
                <a:solidFill>
                  <a:srgbClr val="C00000"/>
                </a:solidFill>
                <a:latin typeface="Times New Roman" pitchFamily="18" charset="0"/>
                <a:cs typeface="Times New Roman" pitchFamily="18" charset="0"/>
              </a:rPr>
              <a:t>Аряна-Вайджа (Арийлар юрти), Гава Сугда (Сўғд), Мору (Марғиёна), Бахди (Бақтрия), Хоройу (Хваразм) </a:t>
            </a:r>
            <a:r>
              <a:rPr lang="uz-Cyrl-UZ" sz="2000" dirty="0" smtClean="0">
                <a:latin typeface="Times New Roman" pitchFamily="18" charset="0"/>
                <a:cs typeface="Times New Roman" pitchFamily="18" charset="0"/>
              </a:rPr>
              <a:t>каби йирик давлатлар пайдо бўлган.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0" y="0"/>
            <a:ext cx="9144000" cy="785813"/>
          </a:xfrm>
          <a:solidFill>
            <a:schemeClr val="accent1"/>
          </a:solidFill>
        </p:spPr>
        <p:txBody>
          <a:bodyPr/>
          <a:lstStyle/>
          <a:p>
            <a:pPr eaLnBrk="1" hangingPunct="1"/>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a:bodyPr>
          <a:lstStyle/>
          <a:p>
            <a:pPr algn="just" eaLnBrk="1" fontAlgn="auto" hangingPunct="1">
              <a:spcAft>
                <a:spcPts val="0"/>
              </a:spcAft>
              <a:defRPr/>
            </a:pPr>
            <a:r>
              <a:rPr lang="en-US" sz="3500" dirty="0" err="1" smtClean="0">
                <a:latin typeface="Times New Roman" pitchFamily="18" charset="0"/>
                <a:cs typeface="Times New Roman" pitchFamily="18" charset="0"/>
              </a:rPr>
              <a:t>Avestoda</a:t>
            </a:r>
            <a:r>
              <a:rPr lang="en-US" sz="3500" dirty="0" smtClean="0">
                <a:latin typeface="Times New Roman" pitchFamily="18" charset="0"/>
                <a:cs typeface="Times New Roman" pitchFamily="18" charset="0"/>
              </a:rPr>
              <a:t> </a:t>
            </a:r>
            <a:r>
              <a:rPr lang="en-US" sz="3500" dirty="0" err="1">
                <a:latin typeface="Times New Roman" pitchFamily="18" charset="0"/>
                <a:cs typeface="Times New Roman" pitchFamily="18" charset="0"/>
              </a:rPr>
              <a:t>Axura</a:t>
            </a:r>
            <a:r>
              <a:rPr lang="en-US" sz="3500" dirty="0">
                <a:latin typeface="Times New Roman" pitchFamily="18" charset="0"/>
                <a:cs typeface="Times New Roman" pitchFamily="18" charset="0"/>
              </a:rPr>
              <a:t>-Mazda </a:t>
            </a:r>
            <a:r>
              <a:rPr lang="en-US" sz="3500" dirty="0" err="1">
                <a:latin typeface="Times New Roman" pitchFamily="18" charset="0"/>
                <a:cs typeface="Times New Roman" pitchFamily="18" charset="0"/>
              </a:rPr>
              <a:t>tomonidan</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yaratilgan</a:t>
            </a:r>
            <a:r>
              <a:rPr lang="en-US" sz="3500" dirty="0">
                <a:latin typeface="Times New Roman" pitchFamily="18" charset="0"/>
                <a:cs typeface="Times New Roman" pitchFamily="18" charset="0"/>
              </a:rPr>
              <a:t> </a:t>
            </a:r>
            <a:r>
              <a:rPr lang="en-US" sz="3500" b="1" dirty="0">
                <a:latin typeface="Times New Roman" pitchFamily="18" charset="0"/>
                <a:cs typeface="Times New Roman" pitchFamily="18" charset="0"/>
              </a:rPr>
              <a:t>«</a:t>
            </a:r>
            <a:r>
              <a:rPr lang="en-US" sz="3500" b="1" dirty="0" err="1">
                <a:latin typeface="Times New Roman" pitchFamily="18" charset="0"/>
                <a:cs typeface="Times New Roman" pitchFamily="18" charset="0"/>
              </a:rPr>
              <a:t>Barakat</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va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najot</a:t>
            </a:r>
            <a:r>
              <a:rPr lang="en-US" sz="3500" b="1" dirty="0">
                <a:latin typeface="Times New Roman" pitchFamily="18" charset="0"/>
                <a:cs typeface="Times New Roman" pitchFamily="18" charset="0"/>
              </a:rPr>
              <a:t>» </a:t>
            </a:r>
            <a:r>
              <a:rPr lang="en-US" sz="3500" dirty="0" err="1">
                <a:latin typeface="Times New Roman" pitchFamily="18" charset="0"/>
                <a:cs typeface="Times New Roman" pitchFamily="18" charset="0"/>
              </a:rPr>
              <a:t>sohibi</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bo‘lgan</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bir</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qator</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mamlakatlar</a:t>
            </a:r>
            <a:r>
              <a:rPr lang="en-US" sz="3500" dirty="0">
                <a:latin typeface="Times New Roman" pitchFamily="18" charset="0"/>
                <a:cs typeface="Times New Roman" pitchFamily="18" charset="0"/>
              </a:rPr>
              <a:t> zikr </a:t>
            </a:r>
            <a:r>
              <a:rPr lang="en-US" sz="3500" dirty="0" err="1">
                <a:latin typeface="Times New Roman" pitchFamily="18" charset="0"/>
                <a:cs typeface="Times New Roman" pitchFamily="18" charset="0"/>
              </a:rPr>
              <a:t>etiladi</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va</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ularning</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eng</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birinchisi</a:t>
            </a:r>
            <a:r>
              <a:rPr lang="en-US" sz="3500" dirty="0">
                <a:latin typeface="Times New Roman" pitchFamily="18" charset="0"/>
                <a:cs typeface="Times New Roman" pitchFamily="18" charset="0"/>
              </a:rPr>
              <a:t>, </a:t>
            </a:r>
            <a:r>
              <a:rPr lang="en-US" sz="3500" b="1" dirty="0">
                <a:latin typeface="Times New Roman" pitchFamily="18" charset="0"/>
                <a:cs typeface="Times New Roman" pitchFamily="18" charset="0"/>
              </a:rPr>
              <a:t>«</a:t>
            </a:r>
            <a:r>
              <a:rPr lang="en-US" sz="3500" b="1" dirty="0" err="1">
                <a:latin typeface="Times New Roman" pitchFamily="18" charset="0"/>
                <a:cs typeface="Times New Roman" pitchFamily="18" charset="0"/>
              </a:rPr>
              <a:t>dunyoda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hech</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narsa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chiroyiga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teng</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kela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olmas</a:t>
            </a:r>
            <a:r>
              <a:rPr lang="en-US" sz="3500" b="1" dirty="0">
                <a:latin typeface="Times New Roman" pitchFamily="18" charset="0"/>
                <a:cs typeface="Times New Roman" pitchFamily="18" charset="0"/>
              </a:rPr>
              <a:t> </a:t>
            </a:r>
            <a:r>
              <a:rPr lang="en-US" sz="3500" b="1" i="1" dirty="0" err="1">
                <a:solidFill>
                  <a:srgbClr val="C00000"/>
                </a:solidFill>
                <a:latin typeface="Times New Roman" pitchFamily="18" charset="0"/>
                <a:cs typeface="Times New Roman" pitchFamily="18" charset="0"/>
              </a:rPr>
              <a:t>Airyanem-Vaeja</a:t>
            </a:r>
            <a:r>
              <a:rPr lang="en-US" sz="3500" b="1" i="1" dirty="0">
                <a:solidFill>
                  <a:srgbClr val="C00000"/>
                </a:solidFill>
                <a:latin typeface="Times New Roman" pitchFamily="18" charset="0"/>
                <a:cs typeface="Times New Roman" pitchFamily="18" charset="0"/>
              </a:rPr>
              <a:t>», </a:t>
            </a:r>
            <a:r>
              <a:rPr lang="en-US" sz="3500" dirty="0" err="1">
                <a:latin typeface="Times New Roman" pitchFamily="18" charset="0"/>
                <a:cs typeface="Times New Roman" pitchFamily="18" charset="0"/>
              </a:rPr>
              <a:t>keyin</a:t>
            </a:r>
            <a:r>
              <a:rPr lang="en-US" sz="3500" dirty="0">
                <a:latin typeface="Times New Roman" pitchFamily="18" charset="0"/>
                <a:cs typeface="Times New Roman" pitchFamily="18" charset="0"/>
              </a:rPr>
              <a:t> </a:t>
            </a:r>
            <a:r>
              <a:rPr lang="en-US" sz="3500" dirty="0" err="1">
                <a:latin typeface="Times New Roman" pitchFamily="18" charset="0"/>
                <a:cs typeface="Times New Roman" pitchFamily="18" charset="0"/>
              </a:rPr>
              <a:t>esa</a:t>
            </a:r>
            <a:r>
              <a:rPr lang="en-US" sz="3500" dirty="0">
                <a:latin typeface="Times New Roman" pitchFamily="18" charset="0"/>
                <a:cs typeface="Times New Roman" pitchFamily="18" charset="0"/>
              </a:rPr>
              <a:t> </a:t>
            </a:r>
            <a:r>
              <a:rPr lang="en-US" sz="3500" b="1" dirty="0">
                <a:latin typeface="Times New Roman" pitchFamily="18" charset="0"/>
                <a:cs typeface="Times New Roman" pitchFamily="18" charset="0"/>
              </a:rPr>
              <a:t>«</a:t>
            </a:r>
            <a:r>
              <a:rPr lang="en-US" sz="3500" b="1" dirty="0" err="1">
                <a:latin typeface="Times New Roman" pitchFamily="18" charset="0"/>
                <a:cs typeface="Times New Roman" pitchFamily="18" charset="0"/>
              </a:rPr>
              <a:t>odamlar</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va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chorva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podalariga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mo‘l</a:t>
            </a:r>
            <a:r>
              <a:rPr lang="en-US" sz="3500" b="1" dirty="0">
                <a:latin typeface="Times New Roman" pitchFamily="18" charset="0"/>
                <a:cs typeface="Times New Roman" pitchFamily="18" charset="0"/>
              </a:rPr>
              <a:t>» </a:t>
            </a:r>
            <a:r>
              <a:rPr lang="en-US" sz="3500" b="1" i="1" dirty="0" err="1">
                <a:solidFill>
                  <a:srgbClr val="C00000"/>
                </a:solidFill>
                <a:latin typeface="Times New Roman" pitchFamily="18" charset="0"/>
                <a:cs typeface="Times New Roman" pitchFamily="18" charset="0"/>
              </a:rPr>
              <a:t>Sug‘d</a:t>
            </a:r>
            <a:r>
              <a:rPr lang="en-US" sz="3500" b="1" i="1" dirty="0">
                <a:solidFill>
                  <a:srgbClr val="C00000"/>
                </a:solidFill>
                <a:latin typeface="Times New Roman" pitchFamily="18" charset="0"/>
                <a:cs typeface="Times New Roman" pitchFamily="18" charset="0"/>
              </a:rPr>
              <a:t>,</a:t>
            </a:r>
            <a:r>
              <a:rPr lang="en-US" sz="3500" dirty="0">
                <a:latin typeface="Times New Roman" pitchFamily="18" charset="0"/>
                <a:cs typeface="Times New Roman" pitchFamily="18" charset="0"/>
              </a:rPr>
              <a:t> </a:t>
            </a:r>
            <a:r>
              <a:rPr lang="en-US" sz="3500" b="1" dirty="0">
                <a:latin typeface="Times New Roman" pitchFamily="18" charset="0"/>
                <a:cs typeface="Times New Roman" pitchFamily="18" charset="0"/>
              </a:rPr>
              <a:t>«</a:t>
            </a:r>
            <a:r>
              <a:rPr lang="en-US" sz="3500" b="1" dirty="0" err="1">
                <a:latin typeface="Times New Roman" pitchFamily="18" charset="0"/>
                <a:cs typeface="Times New Roman" pitchFamily="18" charset="0"/>
              </a:rPr>
              <a:t>qudratli</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va</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muqaddas</a:t>
            </a:r>
            <a:r>
              <a:rPr lang="en-US" sz="3500" b="1" dirty="0">
                <a:latin typeface="Times New Roman" pitchFamily="18" charset="0"/>
                <a:cs typeface="Times New Roman" pitchFamily="18" charset="0"/>
              </a:rPr>
              <a:t>» </a:t>
            </a:r>
            <a:r>
              <a:rPr lang="en-US" sz="3500" b="1" i="1" dirty="0" err="1">
                <a:solidFill>
                  <a:srgbClr val="C00000"/>
                </a:solidFill>
                <a:latin typeface="Times New Roman" pitchFamily="18" charset="0"/>
                <a:cs typeface="Times New Roman" pitchFamily="18" charset="0"/>
              </a:rPr>
              <a:t>Mouru</a:t>
            </a:r>
            <a:r>
              <a:rPr lang="en-US" sz="3500" b="1" i="1" dirty="0">
                <a:solidFill>
                  <a:srgbClr val="C00000"/>
                </a:solidFill>
                <a:latin typeface="Times New Roman" pitchFamily="18" charset="0"/>
                <a:cs typeface="Times New Roman" pitchFamily="18" charset="0"/>
              </a:rPr>
              <a:t> (Marv), </a:t>
            </a:r>
            <a:r>
              <a:rPr lang="en-US" sz="3500" b="1" dirty="0">
                <a:latin typeface="Times New Roman" pitchFamily="18" charset="0"/>
                <a:cs typeface="Times New Roman" pitchFamily="18" charset="0"/>
              </a:rPr>
              <a:t>«</a:t>
            </a:r>
            <a:r>
              <a:rPr lang="en-US" sz="3500" b="1" dirty="0" err="1">
                <a:latin typeface="Times New Roman" pitchFamily="18" charset="0"/>
                <a:cs typeface="Times New Roman" pitchFamily="18" charset="0"/>
              </a:rPr>
              <a:t>baland</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ko‘tarilgan</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bayroqlar</a:t>
            </a:r>
            <a:r>
              <a:rPr lang="en-US" sz="3500" b="1" dirty="0">
                <a:latin typeface="Times New Roman" pitchFamily="18" charset="0"/>
                <a:cs typeface="Times New Roman" pitchFamily="18" charset="0"/>
              </a:rPr>
              <a:t> </a:t>
            </a:r>
            <a:r>
              <a:rPr lang="en-US" sz="3500" b="1" dirty="0" err="1">
                <a:latin typeface="Times New Roman" pitchFamily="18" charset="0"/>
                <a:cs typeface="Times New Roman" pitchFamily="18" charset="0"/>
              </a:rPr>
              <a:t>mamlakati</a:t>
            </a:r>
            <a:r>
              <a:rPr lang="en-US" sz="3500" b="1" dirty="0">
                <a:latin typeface="Times New Roman" pitchFamily="18" charset="0"/>
                <a:cs typeface="Times New Roman" pitchFamily="18" charset="0"/>
              </a:rPr>
              <a:t>» </a:t>
            </a:r>
            <a:r>
              <a:rPr lang="en-US" sz="3500" b="1" i="1" dirty="0" err="1">
                <a:solidFill>
                  <a:srgbClr val="C00000"/>
                </a:solidFill>
                <a:latin typeface="Times New Roman" pitchFamily="18" charset="0"/>
                <a:cs typeface="Times New Roman" pitchFamily="18" charset="0"/>
              </a:rPr>
              <a:t>Baxdi</a:t>
            </a:r>
            <a:r>
              <a:rPr lang="en-US" sz="3500" b="1" i="1" dirty="0">
                <a:solidFill>
                  <a:srgbClr val="C00000"/>
                </a:solidFill>
                <a:latin typeface="Times New Roman" pitchFamily="18" charset="0"/>
                <a:cs typeface="Times New Roman" pitchFamily="18" charset="0"/>
              </a:rPr>
              <a:t> (</a:t>
            </a:r>
            <a:r>
              <a:rPr lang="en-US" sz="3500" b="1" i="1" dirty="0" err="1">
                <a:solidFill>
                  <a:srgbClr val="C00000"/>
                </a:solidFill>
                <a:latin typeface="Times New Roman" pitchFamily="18" charset="0"/>
                <a:cs typeface="Times New Roman" pitchFamily="18" charset="0"/>
              </a:rPr>
              <a:t>Baqtriya</a:t>
            </a:r>
            <a:r>
              <a:rPr lang="en-US" sz="3500" b="1" i="1" dirty="0">
                <a:solidFill>
                  <a:srgbClr val="C00000"/>
                </a:solidFill>
                <a:latin typeface="Times New Roman" pitchFamily="18" charset="0"/>
                <a:cs typeface="Times New Roman" pitchFamily="18" charset="0"/>
              </a:rPr>
              <a:t>)</a:t>
            </a:r>
            <a:r>
              <a:rPr lang="en-US" sz="3500" b="1" i="1" dirty="0">
                <a:latin typeface="Times New Roman" pitchFamily="18" charset="0"/>
                <a:cs typeface="Times New Roman" pitchFamily="18" charset="0"/>
              </a:rPr>
              <a:t> </a:t>
            </a:r>
            <a:r>
              <a:rPr lang="en-US" sz="3500" dirty="0">
                <a:latin typeface="Times New Roman" pitchFamily="18" charset="0"/>
                <a:cs typeface="Times New Roman" pitchFamily="18" charset="0"/>
              </a:rPr>
              <a:t>zikr </a:t>
            </a:r>
            <a:r>
              <a:rPr lang="en-US" sz="3500" dirty="0" err="1">
                <a:latin typeface="Times New Roman" pitchFamily="18" charset="0"/>
                <a:cs typeface="Times New Roman" pitchFamily="18" charset="0"/>
              </a:rPr>
              <a:t>etiladi</a:t>
            </a:r>
            <a:r>
              <a:rPr lang="en-US" sz="3500" dirty="0">
                <a:latin typeface="Times New Roman" pitchFamily="18" charset="0"/>
                <a:cs typeface="Times New Roman" pitchFamily="18" charset="0"/>
              </a:rPr>
              <a:t>.</a:t>
            </a:r>
            <a:endParaRPr lang="ru-RU" sz="35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0"/>
            <a:ext cx="9144000" cy="6858000"/>
          </a:xfrm>
          <a:solidFill>
            <a:schemeClr val="accent3">
              <a:lumMod val="20000"/>
              <a:lumOff val="80000"/>
            </a:schemeClr>
          </a:solidFill>
        </p:spPr>
        <p:txBody>
          <a:bodyPr rtlCol="0">
            <a:normAutofit lnSpcReduction="10000"/>
          </a:bodyPr>
          <a:lstStyle/>
          <a:p>
            <a:pPr algn="just" eaLnBrk="1" fontAlgn="auto">
              <a:spcAft>
                <a:spcPts val="0"/>
              </a:spcAft>
              <a:defRPr/>
            </a:pPr>
            <a:r>
              <a:rPr lang="uz-Cyrl-UZ" dirty="0" smtClean="0">
                <a:latin typeface="Times New Roman" pitchFamily="18" charset="0"/>
                <a:cs typeface="Times New Roman" pitchFamily="18" charset="0"/>
              </a:rPr>
              <a:t>Геродот ўзининг </a:t>
            </a:r>
            <a:r>
              <a:rPr lang="uz-Cyrl-UZ" b="1" dirty="0" smtClean="0">
                <a:latin typeface="Times New Roman" pitchFamily="18" charset="0"/>
                <a:cs typeface="Times New Roman" pitchFamily="18" charset="0"/>
              </a:rPr>
              <a:t>"Тарих" китобининг учинчи қисмида</a:t>
            </a:r>
            <a:r>
              <a:rPr lang="uz-Cyrl-UZ" dirty="0" smtClean="0">
                <a:latin typeface="Times New Roman" pitchFamily="18" charset="0"/>
                <a:cs typeface="Times New Roman" pitchFamily="18" charset="0"/>
              </a:rPr>
              <a:t> Ак(ес) дарёси ва бу дарёга қурилган </a:t>
            </a:r>
            <a:r>
              <a:rPr lang="uz-Cyrl-UZ" b="1" dirty="0" smtClean="0">
                <a:solidFill>
                  <a:srgbClr val="C00000"/>
                </a:solidFill>
                <a:latin typeface="Times New Roman" pitchFamily="18" charset="0"/>
                <a:cs typeface="Times New Roman" pitchFamily="18" charset="0"/>
              </a:rPr>
              <a:t>тўғон</a:t>
            </a:r>
            <a:r>
              <a:rPr lang="uz-Cyrl-UZ" dirty="0" smtClean="0">
                <a:latin typeface="Times New Roman" pitchFamily="18" charset="0"/>
                <a:cs typeface="Times New Roman" pitchFamily="18" charset="0"/>
              </a:rPr>
              <a:t> тўғрисида маълумот беради. Бу маълумотга кўра </a:t>
            </a:r>
            <a:r>
              <a:rPr lang="uz-Cyrl-UZ" b="1" dirty="0" smtClean="0">
                <a:latin typeface="Times New Roman" pitchFamily="18" charset="0"/>
                <a:cs typeface="Times New Roman" pitchFamily="18" charset="0"/>
              </a:rPr>
              <a:t>Акес дарёси </a:t>
            </a:r>
            <a:r>
              <a:rPr lang="uz-Cyrl-UZ" b="1" i="1" dirty="0" smtClean="0">
                <a:solidFill>
                  <a:srgbClr val="C00000"/>
                </a:solidFill>
                <a:latin typeface="Times New Roman" pitchFamily="18" charset="0"/>
                <a:cs typeface="Times New Roman" pitchFamily="18" charset="0"/>
              </a:rPr>
              <a:t>Гиркания, Парфия, Тамания, Дрангиана ва Хорасмияликлар </a:t>
            </a:r>
            <a:r>
              <a:rPr lang="uz-Cyrl-UZ" dirty="0" smtClean="0">
                <a:latin typeface="Times New Roman" pitchFamily="18" charset="0"/>
                <a:cs typeface="Times New Roman" pitchFamily="18" charset="0"/>
              </a:rPr>
              <a:t>чегарасида жойлашган. Шу маълумотларни асос қилиб </a:t>
            </a:r>
            <a:r>
              <a:rPr lang="uz-Cyrl-UZ" b="1" dirty="0" smtClean="0">
                <a:latin typeface="Times New Roman" pitchFamily="18" charset="0"/>
                <a:cs typeface="Times New Roman" pitchFamily="18" charset="0"/>
              </a:rPr>
              <a:t>В.В. Бартольд </a:t>
            </a:r>
            <a:r>
              <a:rPr lang="uz-Cyrl-UZ" b="1" dirty="0" smtClean="0">
                <a:solidFill>
                  <a:srgbClr val="C00000"/>
                </a:solidFill>
                <a:latin typeface="Times New Roman" pitchFamily="18" charset="0"/>
                <a:cs typeface="Times New Roman" pitchFamily="18" charset="0"/>
              </a:rPr>
              <a:t>Қадимги Хоразм давлати </a:t>
            </a:r>
            <a:r>
              <a:rPr lang="uz-Cyrl-UZ" dirty="0" smtClean="0">
                <a:latin typeface="Times New Roman" pitchFamily="18" charset="0"/>
                <a:cs typeface="Times New Roman" pitchFamily="18" charset="0"/>
              </a:rPr>
              <a:t>бўлганлиги тўғрисида ёзган эди.</a:t>
            </a:r>
            <a:endParaRPr lang="ru-RU" dirty="0" smtClean="0">
              <a:latin typeface="Times New Roman" pitchFamily="18" charset="0"/>
              <a:cs typeface="Times New Roman" pitchFamily="18" charset="0"/>
            </a:endParaRPr>
          </a:p>
          <a:p>
            <a:pPr algn="just" eaLnBrk="1" fontAlgn="auto">
              <a:spcAft>
                <a:spcPts val="0"/>
              </a:spcAft>
              <a:defRPr/>
            </a:pPr>
            <a:r>
              <a:rPr lang="uz-Cyrl-UZ" dirty="0" smtClean="0">
                <a:latin typeface="Times New Roman" pitchFamily="18" charset="0"/>
                <a:cs typeface="Times New Roman" pitchFamily="18" charset="0"/>
              </a:rPr>
              <a:t>	Жуда кўплаб тадқиқотчилар Акес дарёсини ҳозирги </a:t>
            </a:r>
            <a:r>
              <a:rPr lang="uz-Cyrl-UZ" b="1" dirty="0" smtClean="0">
                <a:latin typeface="Times New Roman" pitchFamily="18" charset="0"/>
                <a:cs typeface="Times New Roman" pitchFamily="18" charset="0"/>
              </a:rPr>
              <a:t>Туркманистон ҳудудидаги </a:t>
            </a:r>
            <a:r>
              <a:rPr lang="uz-Cyrl-UZ" b="1" dirty="0" smtClean="0">
                <a:solidFill>
                  <a:srgbClr val="C00000"/>
                </a:solidFill>
                <a:latin typeface="Times New Roman" pitchFamily="18" charset="0"/>
                <a:cs typeface="Times New Roman" pitchFamily="18" charset="0"/>
              </a:rPr>
              <a:t>Тежен дарёси</a:t>
            </a:r>
            <a:r>
              <a:rPr lang="uz-Cyrl-UZ" b="1" dirty="0" smtClean="0">
                <a:latin typeface="Times New Roman" pitchFamily="18" charset="0"/>
                <a:cs typeface="Times New Roman" pitchFamily="18" charset="0"/>
              </a:rPr>
              <a:t> </a:t>
            </a:r>
            <a:r>
              <a:rPr lang="uz-Cyrl-UZ" dirty="0" smtClean="0">
                <a:latin typeface="Times New Roman" pitchFamily="18" charset="0"/>
                <a:cs typeface="Times New Roman" pitchFamily="18" charset="0"/>
              </a:rPr>
              <a:t>билан қиёслайдилар. </a:t>
            </a:r>
            <a:r>
              <a:rPr lang="uz-Cyrl-UZ" b="1" dirty="0" smtClean="0">
                <a:latin typeface="Times New Roman" pitchFamily="18" charset="0"/>
                <a:cs typeface="Times New Roman" pitchFamily="18" charset="0"/>
              </a:rPr>
              <a:t>С.П. Толстов </a:t>
            </a:r>
            <a:r>
              <a:rPr lang="uz-Cyrl-UZ" dirty="0" smtClean="0">
                <a:latin typeface="Times New Roman" pitchFamily="18" charset="0"/>
                <a:cs typeface="Times New Roman" pitchFamily="18" charset="0"/>
              </a:rPr>
              <a:t>эса Акес дарёсини ҳозирги Хоразм ҳудудида бўлган деб ҳисоблайди.</a:t>
            </a:r>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218384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lnSpcReduction="10000"/>
          </a:bodyPr>
          <a:lstStyle/>
          <a:p>
            <a:pPr algn="just" eaLnBrk="1" fontAlgn="auto">
              <a:spcAft>
                <a:spcPts val="0"/>
              </a:spcAft>
              <a:defRPr/>
            </a:pPr>
            <a:r>
              <a:rPr lang="uz-Cyrl-UZ" dirty="0" smtClean="0">
                <a:latin typeface="Times New Roman" pitchFamily="18" charset="0"/>
                <a:cs typeface="Times New Roman" pitchFamily="18" charset="0"/>
              </a:rPr>
              <a:t>Геродотнинг шу хабари асосида немис ориенталист олими </a:t>
            </a:r>
            <a:r>
              <a:rPr lang="uz-Cyrl-UZ" b="1" dirty="0" smtClean="0">
                <a:latin typeface="Times New Roman" pitchFamily="18" charset="0"/>
                <a:cs typeface="Times New Roman" pitchFamily="18" charset="0"/>
              </a:rPr>
              <a:t>И. Маркварт </a:t>
            </a:r>
            <a:r>
              <a:rPr lang="uz-Cyrl-UZ" b="1" i="1" dirty="0" smtClean="0">
                <a:solidFill>
                  <a:srgbClr val="C00000"/>
                </a:solidFill>
                <a:latin typeface="Times New Roman" pitchFamily="18" charset="0"/>
                <a:cs typeface="Times New Roman" pitchFamily="18" charset="0"/>
              </a:rPr>
              <a:t>«Катта Хоразм» давлати ғоясини</a:t>
            </a:r>
            <a:r>
              <a:rPr lang="uz-Cyrl-UZ" i="1" dirty="0" smtClean="0">
                <a:solidFill>
                  <a:srgbClr val="C00000"/>
                </a:solidFill>
                <a:latin typeface="Times New Roman" pitchFamily="18" charset="0"/>
                <a:cs typeface="Times New Roman" pitchFamily="18" charset="0"/>
              </a:rPr>
              <a:t> </a:t>
            </a:r>
            <a:r>
              <a:rPr lang="uz-Cyrl-UZ" dirty="0" smtClean="0">
                <a:latin typeface="Times New Roman" pitchFamily="18" charset="0"/>
                <a:cs typeface="Times New Roman" pitchFamily="18" charset="0"/>
              </a:rPr>
              <a:t>ишлаб чиққан. Унинг ғоясига кўра, </a:t>
            </a:r>
            <a:r>
              <a:rPr lang="uz-Cyrl-UZ" b="1" dirty="0" smtClean="0">
                <a:latin typeface="Times New Roman" pitchFamily="18" charset="0"/>
                <a:cs typeface="Times New Roman" pitchFamily="18" charset="0"/>
              </a:rPr>
              <a:t>арийларни, марғиёналикларни </a:t>
            </a:r>
            <a:r>
              <a:rPr lang="uz-Cyrl-UZ" dirty="0" smtClean="0">
                <a:latin typeface="Times New Roman" pitchFamily="18" charset="0"/>
                <a:cs typeface="Times New Roman" pitchFamily="18" charset="0"/>
              </a:rPr>
              <a:t>ҳамда Геродот таърифлаган </a:t>
            </a:r>
            <a:r>
              <a:rPr lang="uz-Cyrl-UZ" b="1" dirty="0" smtClean="0">
                <a:latin typeface="Times New Roman" pitchFamily="18" charset="0"/>
                <a:cs typeface="Times New Roman" pitchFamily="18" charset="0"/>
              </a:rPr>
              <a:t>Акес дарёси билан чегарадош мамлакатларни</a:t>
            </a:r>
            <a:r>
              <a:rPr lang="uz-Cyrl-UZ" dirty="0" smtClean="0">
                <a:latin typeface="Times New Roman" pitchFamily="18" charset="0"/>
                <a:cs typeface="Times New Roman" pitchFamily="18" charset="0"/>
              </a:rPr>
              <a:t> </a:t>
            </a:r>
            <a:r>
              <a:rPr lang="uz-Cyrl-UZ" b="1" dirty="0" smtClean="0">
                <a:solidFill>
                  <a:srgbClr val="C00000"/>
                </a:solidFill>
                <a:latin typeface="Times New Roman" pitchFamily="18" charset="0"/>
                <a:cs typeface="Times New Roman" pitchFamily="18" charset="0"/>
              </a:rPr>
              <a:t>хорасмияликлар</a:t>
            </a:r>
            <a:r>
              <a:rPr lang="uz-Cyrl-UZ" dirty="0" smtClean="0">
                <a:latin typeface="Times New Roman" pitchFamily="18" charset="0"/>
                <a:cs typeface="Times New Roman" pitchFamily="18" charset="0"/>
              </a:rPr>
              <a:t> бошқарган. Бу </a:t>
            </a:r>
            <a:r>
              <a:rPr lang="uz-Cyrl-UZ" b="1" i="1" dirty="0" smtClean="0">
                <a:solidFill>
                  <a:srgbClr val="6325BD"/>
                </a:solidFill>
                <a:latin typeface="Times New Roman" pitchFamily="18" charset="0"/>
                <a:cs typeface="Times New Roman" pitchFamily="18" charset="0"/>
              </a:rPr>
              <a:t>сиёсий бирлашма Ўрта Осиё халқлари Аҳамонийлар империяси таркибига киргандан сўнг емирилиб кетган</a:t>
            </a:r>
            <a:r>
              <a:rPr lang="uz-Cyrl-UZ" dirty="0" smtClean="0">
                <a:latin typeface="Times New Roman" pitchFamily="18" charset="0"/>
                <a:cs typeface="Times New Roman" pitchFamily="18" charset="0"/>
              </a:rPr>
              <a:t>, деган фикр </a:t>
            </a:r>
            <a:r>
              <a:rPr lang="uz-Cyrl-UZ" b="1" i="1" dirty="0" smtClean="0">
                <a:latin typeface="Times New Roman" pitchFamily="18" charset="0"/>
                <a:cs typeface="Times New Roman" pitchFamily="18" charset="0"/>
              </a:rPr>
              <a:t>И. Маркварт ғоясининг асосини </a:t>
            </a:r>
            <a:r>
              <a:rPr lang="uz-Cyrl-UZ" dirty="0" smtClean="0">
                <a:latin typeface="Times New Roman" pitchFamily="18" charset="0"/>
                <a:cs typeface="Times New Roman" pitchFamily="18" charset="0"/>
              </a:rPr>
              <a:t>ташкил этади. </a:t>
            </a:r>
            <a:endParaRPr lang="ru-RU" dirty="0" smtClean="0">
              <a:latin typeface="Times New Roman" pitchFamily="18" charset="0"/>
              <a:cs typeface="Times New Roman" pitchFamily="18" charset="0"/>
            </a:endParaRPr>
          </a:p>
          <a:p>
            <a:pPr algn="just" eaLnBrk="1" fontAlgn="auto">
              <a:spcAft>
                <a:spcPts val="0"/>
              </a:spcAft>
              <a:defRPr/>
            </a:pPr>
            <a:r>
              <a:rPr lang="uz-Cyrl-UZ" dirty="0" smtClean="0">
                <a:latin typeface="Times New Roman" pitchFamily="18" charset="0"/>
                <a:cs typeface="Times New Roman" pitchFamily="18" charset="0"/>
              </a:rPr>
              <a:t>Геродот маълумотларини Ўрта Осиёнинг реал қадимги тарихий географияси билан боғлаш учун </a:t>
            </a:r>
            <a:r>
              <a:rPr lang="uz-Cyrl-UZ" b="1" dirty="0" smtClean="0">
                <a:latin typeface="Times New Roman" pitchFamily="18" charset="0"/>
                <a:cs typeface="Times New Roman" pitchFamily="18" charset="0"/>
              </a:rPr>
              <a:t>И.М. Дьяконов </a:t>
            </a:r>
            <a:r>
              <a:rPr lang="uz-Cyrl-UZ" dirty="0" smtClean="0">
                <a:latin typeface="Times New Roman" pitchFamily="18" charset="0"/>
                <a:cs typeface="Times New Roman" pitchFamily="18" charset="0"/>
              </a:rPr>
              <a:t>шундай ёзади: </a:t>
            </a:r>
            <a:r>
              <a:rPr lang="uz-Cyrl-UZ" b="1" i="1" dirty="0" smtClean="0">
                <a:solidFill>
                  <a:srgbClr val="6325BD"/>
                </a:solidFill>
                <a:latin typeface="Times New Roman" pitchFamily="18" charset="0"/>
                <a:cs typeface="Times New Roman" pitchFamily="18" charset="0"/>
              </a:rPr>
              <a:t>«гирканияликлар парфияликлар билан битта қабила - иттифоққа кирган»</a:t>
            </a:r>
            <a:endParaRPr lang="ru-RU" b="1" i="1" dirty="0" smtClean="0">
              <a:solidFill>
                <a:srgbClr val="6325BD"/>
              </a:solidFill>
            </a:endParaRPr>
          </a:p>
        </p:txBody>
      </p:sp>
    </p:spTree>
    <p:extLst>
      <p:ext uri="{BB962C8B-B14F-4D97-AF65-F5344CB8AC3E}">
        <p14:creationId xmlns:p14="http://schemas.microsoft.com/office/powerpoint/2010/main" val="642754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a:solidFill>
            <a:schemeClr val="tx2">
              <a:lumMod val="20000"/>
              <a:lumOff val="80000"/>
            </a:schemeClr>
          </a:solidFill>
        </p:spPr>
        <p:txBody>
          <a:bodyPr rtlCol="0">
            <a:normAutofit/>
          </a:bodyPr>
          <a:lstStyle/>
          <a:p>
            <a:pPr marL="0" indent="0" algn="just" eaLnBrk="1" fontAlgn="auto">
              <a:spcAft>
                <a:spcPts val="0"/>
              </a:spcAft>
              <a:buNone/>
              <a:defRPr/>
            </a:pPr>
            <a:r>
              <a:rPr lang="en-US" sz="3400" dirty="0" smtClean="0">
                <a:latin typeface="Times New Roman" pitchFamily="18" charset="0"/>
                <a:cs typeface="Times New Roman" pitchFamily="18" charset="0"/>
              </a:rPr>
              <a:t>	</a:t>
            </a:r>
            <a:r>
              <a:rPr lang="uz-Cyrl-UZ" sz="3400" b="1" dirty="0" smtClean="0">
                <a:latin typeface="Times New Roman" pitchFamily="18" charset="0"/>
                <a:cs typeface="Times New Roman" pitchFamily="18" charset="0"/>
              </a:rPr>
              <a:t>В.В. Струве</a:t>
            </a:r>
            <a:r>
              <a:rPr lang="uz-Cyrl-UZ" sz="3400" dirty="0" smtClean="0">
                <a:latin typeface="Times New Roman" pitchFamily="18" charset="0"/>
                <a:cs typeface="Times New Roman" pitchFamily="18" charset="0"/>
              </a:rPr>
              <a:t> Хоразм давлатчилиги тўғрисида шундай ёзади: «...ёзма манбалар бўйича гапирадиган бўлсак, </a:t>
            </a:r>
            <a:r>
              <a:rPr lang="uz-Cyrl-UZ" sz="3400" b="1" dirty="0" smtClean="0">
                <a:latin typeface="Times New Roman" pitchFamily="18" charset="0"/>
                <a:cs typeface="Times New Roman" pitchFamily="18" charset="0"/>
              </a:rPr>
              <a:t>мил.ав. VI асрда </a:t>
            </a:r>
            <a:r>
              <a:rPr lang="uz-Cyrl-UZ" sz="3400" dirty="0" smtClean="0">
                <a:latin typeface="Times New Roman" pitchFamily="18" charset="0"/>
                <a:cs typeface="Times New Roman" pitchFamily="18" charset="0"/>
              </a:rPr>
              <a:t>Ўрта Осиёда энг камида </a:t>
            </a:r>
            <a:r>
              <a:rPr lang="uz-Cyrl-UZ" sz="3400" b="1" dirty="0" smtClean="0">
                <a:latin typeface="Times New Roman" pitchFamily="18" charset="0"/>
                <a:cs typeface="Times New Roman" pitchFamily="18" charset="0"/>
              </a:rPr>
              <a:t>иккита сиёсий бирлашма,</a:t>
            </a:r>
            <a:r>
              <a:rPr lang="uz-Cyrl-UZ" sz="3400" dirty="0" smtClean="0">
                <a:latin typeface="Times New Roman" pitchFamily="18" charset="0"/>
                <a:cs typeface="Times New Roman" pitchFamily="18" charset="0"/>
              </a:rPr>
              <a:t> давлатлар бўлган. Булар </a:t>
            </a:r>
            <a:r>
              <a:rPr lang="uz-Cyrl-UZ" sz="3400" b="1" i="1" dirty="0" smtClean="0">
                <a:latin typeface="Times New Roman" pitchFamily="18" charset="0"/>
                <a:cs typeface="Times New Roman" pitchFamily="18" charset="0"/>
              </a:rPr>
              <a:t>Амударёнинг қуйи оқимидаги </a:t>
            </a:r>
            <a:r>
              <a:rPr lang="uz-Cyrl-UZ" sz="3400" b="1" i="1" dirty="0" smtClean="0">
                <a:solidFill>
                  <a:srgbClr val="6325BD"/>
                </a:solidFill>
                <a:latin typeface="Times New Roman" pitchFamily="18" charset="0"/>
                <a:cs typeface="Times New Roman" pitchFamily="18" charset="0"/>
              </a:rPr>
              <a:t>Хоразм</a:t>
            </a:r>
            <a:r>
              <a:rPr lang="uz-Cyrl-UZ" sz="3400" b="1" i="1" dirty="0" smtClean="0">
                <a:latin typeface="Times New Roman" pitchFamily="18" charset="0"/>
                <a:cs typeface="Times New Roman" pitchFamily="18" charset="0"/>
              </a:rPr>
              <a:t>, юқори оқимидаги </a:t>
            </a:r>
            <a:r>
              <a:rPr lang="uz-Cyrl-UZ" sz="3400" b="1" i="1" dirty="0" smtClean="0">
                <a:solidFill>
                  <a:srgbClr val="6325BD"/>
                </a:solidFill>
                <a:latin typeface="Times New Roman" pitchFamily="18" charset="0"/>
                <a:cs typeface="Times New Roman" pitchFamily="18" charset="0"/>
              </a:rPr>
              <a:t>Бақтрия</a:t>
            </a:r>
            <a:r>
              <a:rPr lang="uz-Cyrl-UZ" sz="3400" dirty="0" smtClean="0">
                <a:latin typeface="Times New Roman" pitchFamily="18" charset="0"/>
                <a:cs typeface="Times New Roman" pitchFamily="18" charset="0"/>
              </a:rPr>
              <a:t> давлатларидир. Уларнинг маданий ва сиёсий таъсир доираси анча кенг бўлган. Хоразм </a:t>
            </a:r>
            <a:r>
              <a:rPr lang="uz-Cyrl-UZ" sz="3400" b="1" dirty="0" smtClean="0">
                <a:latin typeface="Times New Roman" pitchFamily="18" charset="0"/>
                <a:cs typeface="Times New Roman" pitchFamily="18" charset="0"/>
              </a:rPr>
              <a:t>Копетдоғ этаклари ва Тежен ўлкасини, мумкинки Сўғдиёнани</a:t>
            </a:r>
            <a:r>
              <a:rPr lang="uz-Cyrl-UZ" sz="3400" dirty="0" smtClean="0">
                <a:latin typeface="Times New Roman" pitchFamily="18" charset="0"/>
                <a:cs typeface="Times New Roman" pitchFamily="18" charset="0"/>
              </a:rPr>
              <a:t> ҳам бирлаштирган бўлса, </a:t>
            </a:r>
            <a:r>
              <a:rPr lang="uz-Cyrl-UZ" sz="3400" b="1" dirty="0" smtClean="0">
                <a:latin typeface="Times New Roman" pitchFamily="18" charset="0"/>
                <a:cs typeface="Times New Roman" pitchFamily="18" charset="0"/>
              </a:rPr>
              <a:t>Бақтрия ўз ҳудудидан ташқари Мурғоб ўлкаларини </a:t>
            </a:r>
            <a:r>
              <a:rPr lang="uz-Cyrl-UZ" sz="3400" dirty="0" smtClean="0">
                <a:latin typeface="Times New Roman" pitchFamily="18" charset="0"/>
                <a:cs typeface="Times New Roman" pitchFamily="18" charset="0"/>
              </a:rPr>
              <a:t>ҳам ўз ичига олган».</a:t>
            </a:r>
          </a:p>
          <a:p>
            <a:pPr eaLnBrk="1" fontAlgn="auto">
              <a:spcAft>
                <a:spcPts val="0"/>
              </a:spcAft>
              <a:defRPr/>
            </a:pPr>
            <a:endParaRPr lang="ru-RU" sz="3400" dirty="0" smtClean="0">
              <a:latin typeface="Times New Roman" pitchFamily="18" charset="0"/>
              <a:cs typeface="Times New Roman" pitchFamily="18" charset="0"/>
            </a:endParaRPr>
          </a:p>
          <a:p>
            <a:pPr eaLnBrk="1" fontAlgn="auto" hangingPunct="1">
              <a:spcAft>
                <a:spcPts val="0"/>
              </a:spcAft>
              <a:defRPr/>
            </a:pPr>
            <a:endParaRPr lang="ru-RU" dirty="0" smtClean="0"/>
          </a:p>
        </p:txBody>
      </p:sp>
    </p:spTree>
    <p:extLst>
      <p:ext uri="{BB962C8B-B14F-4D97-AF65-F5344CB8AC3E}">
        <p14:creationId xmlns:p14="http://schemas.microsoft.com/office/powerpoint/2010/main" val="2120187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a:solidFill>
            <a:schemeClr val="tx2">
              <a:lumMod val="20000"/>
              <a:lumOff val="80000"/>
            </a:schemeClr>
          </a:solidFill>
        </p:spPr>
        <p:txBody>
          <a:bodyPr rtlCol="0">
            <a:normAutofit/>
          </a:bodyPr>
          <a:lstStyle/>
          <a:p>
            <a:pPr marL="0" indent="0" algn="just" eaLnBrk="1" fontAlgn="auto">
              <a:spcAft>
                <a:spcPts val="0"/>
              </a:spcAft>
              <a:buNone/>
              <a:defRPr/>
            </a:pPr>
            <a:r>
              <a:rPr lang="en-US" sz="3400" dirty="0" smtClean="0">
                <a:latin typeface="Times New Roman" pitchFamily="18" charset="0"/>
                <a:cs typeface="Times New Roman" pitchFamily="18" charset="0"/>
              </a:rPr>
              <a:t>	</a:t>
            </a:r>
            <a:r>
              <a:rPr lang="uz-Cyrl-UZ" sz="3400" dirty="0" smtClean="0">
                <a:latin typeface="Times New Roman" pitchFamily="18" charset="0"/>
                <a:cs typeface="Times New Roman" pitchFamily="18" charset="0"/>
              </a:rPr>
              <a:t>Археологлар </a:t>
            </a:r>
            <a:r>
              <a:rPr lang="uz-Cyrl-UZ" sz="3400" b="1" dirty="0" smtClean="0">
                <a:solidFill>
                  <a:srgbClr val="6325BD"/>
                </a:solidFill>
                <a:latin typeface="Times New Roman" pitchFamily="18" charset="0"/>
                <a:cs typeface="Times New Roman" pitchFamily="18" charset="0"/>
              </a:rPr>
              <a:t>И. Маркварт ғоясига</a:t>
            </a:r>
            <a:r>
              <a:rPr lang="uz-Cyrl-UZ" sz="3400" dirty="0" smtClean="0">
                <a:latin typeface="Times New Roman" pitchFamily="18" charset="0"/>
                <a:cs typeface="Times New Roman" pitchFamily="18" charset="0"/>
              </a:rPr>
              <a:t> танқидий кўз билан қарайдилар. Жумладан, </a:t>
            </a:r>
            <a:r>
              <a:rPr lang="uz-Cyrl-UZ" sz="3400" b="1" dirty="0" smtClean="0">
                <a:latin typeface="Times New Roman" pitchFamily="18" charset="0"/>
                <a:cs typeface="Times New Roman" pitchFamily="18" charset="0"/>
              </a:rPr>
              <a:t>В.М. Массоннинг </a:t>
            </a:r>
            <a:r>
              <a:rPr lang="uz-Cyrl-UZ" sz="3400" dirty="0" smtClean="0">
                <a:latin typeface="Times New Roman" pitchFamily="18" charset="0"/>
                <a:cs typeface="Times New Roman" pitchFamily="18" charset="0"/>
              </a:rPr>
              <a:t>фикрича "... археологлар шу кунгача Хоразм ҳудудида жойлашган </a:t>
            </a:r>
            <a:r>
              <a:rPr lang="uz-Cyrl-UZ" sz="3400" b="1" dirty="0" smtClean="0">
                <a:latin typeface="Times New Roman" pitchFamily="18" charset="0"/>
                <a:cs typeface="Times New Roman" pitchFamily="18" charset="0"/>
              </a:rPr>
              <a:t>VIII-VII асрларга,</a:t>
            </a:r>
            <a:r>
              <a:rPr lang="uz-Cyrl-UZ" sz="3400" dirty="0" smtClean="0">
                <a:latin typeface="Times New Roman" pitchFamily="18" charset="0"/>
                <a:cs typeface="Times New Roman" pitchFamily="18" charset="0"/>
              </a:rPr>
              <a:t> ҳеч бўлмаса </a:t>
            </a:r>
            <a:r>
              <a:rPr lang="uz-Cyrl-UZ" sz="3400" b="1" dirty="0" smtClean="0">
                <a:latin typeface="Times New Roman" pitchFamily="18" charset="0"/>
                <a:cs typeface="Times New Roman" pitchFamily="18" charset="0"/>
              </a:rPr>
              <a:t>VI асрга </a:t>
            </a:r>
            <a:r>
              <a:rPr lang="uz-Cyrl-UZ" sz="3400" dirty="0" smtClean="0">
                <a:latin typeface="Times New Roman" pitchFamily="18" charset="0"/>
                <a:cs typeface="Times New Roman" pitchFamily="18" charset="0"/>
              </a:rPr>
              <a:t>оид йирик ёдгорликни билишмайди. Бу шундай хулосани берадики, Аҳамонийлар давригача Хоразмда йирик давлат бирлашмаси бўлганлиги археологик жиҳатдан исботланмайди. Олиб борилган узоқ ва кенг археологик дала тадқиқотлари Хоразмда бундай давлат бўлганлиги тўғрисидаги ғояни кун тартибидан ҳозирча чиқаради". </a:t>
            </a:r>
            <a:endParaRPr lang="ru-RU" sz="3400" dirty="0" smtClean="0">
              <a:latin typeface="Times New Roman" pitchFamily="18" charset="0"/>
              <a:cs typeface="Times New Roman" pitchFamily="18" charset="0"/>
            </a:endParaRPr>
          </a:p>
          <a:p>
            <a:pPr eaLnBrk="1" fontAlgn="auto">
              <a:spcAft>
                <a:spcPts val="0"/>
              </a:spcAft>
              <a:defRPr/>
            </a:pPr>
            <a:endParaRPr lang="uz-Cyrl-UZ" sz="3400" dirty="0" smtClean="0">
              <a:latin typeface="Times New Roman" pitchFamily="18" charset="0"/>
              <a:cs typeface="Times New Roman" pitchFamily="18" charset="0"/>
            </a:endParaRPr>
          </a:p>
          <a:p>
            <a:pPr eaLnBrk="1" fontAlgn="auto">
              <a:spcAft>
                <a:spcPts val="0"/>
              </a:spcAft>
              <a:defRPr/>
            </a:pPr>
            <a:endParaRPr lang="ru-RU" sz="3400" dirty="0" smtClean="0">
              <a:latin typeface="Times New Roman" pitchFamily="18" charset="0"/>
              <a:cs typeface="Times New Roman" pitchFamily="18" charset="0"/>
            </a:endParaRPr>
          </a:p>
          <a:p>
            <a:pPr eaLnBrk="1" fontAlgn="auto" hangingPunct="1">
              <a:spcAft>
                <a:spcPts val="0"/>
              </a:spcAft>
              <a:defRPr/>
            </a:pPr>
            <a:endParaRPr lang="ru-RU" dirty="0" smtClean="0"/>
          </a:p>
        </p:txBody>
      </p:sp>
    </p:spTree>
    <p:extLst>
      <p:ext uri="{BB962C8B-B14F-4D97-AF65-F5344CB8AC3E}">
        <p14:creationId xmlns:p14="http://schemas.microsoft.com/office/powerpoint/2010/main" val="1533102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a:bodyPr>
          <a:lstStyle/>
          <a:p>
            <a:pPr algn="just" eaLnBrk="1" fontAlgn="auto">
              <a:spcAft>
                <a:spcPts val="0"/>
              </a:spcAft>
              <a:defRPr/>
            </a:pPr>
            <a:endParaRPr lang="uz-Cyrl-UZ" dirty="0" smtClean="0">
              <a:latin typeface="Times New Roman" pitchFamily="18" charset="0"/>
              <a:cs typeface="Times New Roman" pitchFamily="18" charset="0"/>
            </a:endParaRPr>
          </a:p>
          <a:p>
            <a:pPr algn="just" eaLnBrk="1" fontAlgn="auto">
              <a:spcAft>
                <a:spcPts val="0"/>
              </a:spcAft>
              <a:defRPr/>
            </a:pPr>
            <a:r>
              <a:rPr lang="uz-Cyrl-UZ" dirty="0" smtClean="0">
                <a:latin typeface="Times New Roman" pitchFamily="18" charset="0"/>
                <a:cs typeface="Times New Roman" pitchFamily="18" charset="0"/>
              </a:rPr>
              <a:t>И. Маркварт ғояларининг археологик жиҳатдан тасдиқланмаётганини кўрган </a:t>
            </a:r>
            <a:r>
              <a:rPr lang="uz-Cyrl-UZ" b="1" dirty="0" smtClean="0">
                <a:solidFill>
                  <a:srgbClr val="6325BD"/>
                </a:solidFill>
                <a:latin typeface="Times New Roman" pitchFamily="18" charset="0"/>
                <a:cs typeface="Times New Roman" pitchFamily="18" charset="0"/>
              </a:rPr>
              <a:t>В.Б. Хеннинг ва И. Гершевичлар</a:t>
            </a:r>
            <a:r>
              <a:rPr lang="uz-Cyrl-UZ" dirty="0" smtClean="0">
                <a:latin typeface="Times New Roman" pitchFamily="18" charset="0"/>
                <a:cs typeface="Times New Roman" pitchFamily="18" charset="0"/>
              </a:rPr>
              <a:t> устозининг фикрини бир оз ўзгартирган ҳолда қўллаб-қувватлайдилар. В.Б. Хе</a:t>
            </a:r>
            <a:r>
              <a:rPr lang="ru-RU" dirty="0" err="1" smtClean="0">
                <a:latin typeface="Times New Roman" pitchFamily="18" charset="0"/>
                <a:cs typeface="Times New Roman" pitchFamily="18" charset="0"/>
              </a:rPr>
              <a:t>н</a:t>
            </a:r>
            <a:r>
              <a:rPr lang="uz-Cyrl-UZ" dirty="0" smtClean="0">
                <a:latin typeface="Times New Roman" pitchFamily="18" charset="0"/>
                <a:cs typeface="Times New Roman" pitchFamily="18" charset="0"/>
              </a:rPr>
              <a:t>нинг устози И. Маркварт каби </a:t>
            </a:r>
            <a:r>
              <a:rPr lang="uz-Cyrl-UZ" b="1" dirty="0" smtClean="0">
                <a:latin typeface="Times New Roman" pitchFamily="18" charset="0"/>
                <a:cs typeface="Times New Roman" pitchFamily="18" charset="0"/>
              </a:rPr>
              <a:t>арийларининг ватани Арьянэм-Вайджони </a:t>
            </a:r>
            <a:r>
              <a:rPr lang="uz-Cyrl-UZ" b="1" dirty="0" smtClean="0">
                <a:solidFill>
                  <a:srgbClr val="6325BD"/>
                </a:solidFill>
                <a:latin typeface="Times New Roman" pitchFamily="18" charset="0"/>
                <a:cs typeface="Times New Roman" pitchFamily="18" charset="0"/>
              </a:rPr>
              <a:t>Хоразм</a:t>
            </a:r>
            <a:r>
              <a:rPr lang="uz-Cyrl-UZ" b="1" dirty="0" smtClean="0">
                <a:latin typeface="Times New Roman" pitchFamily="18" charset="0"/>
                <a:cs typeface="Times New Roman" pitchFamily="18" charset="0"/>
              </a:rPr>
              <a:t> </a:t>
            </a:r>
            <a:r>
              <a:rPr lang="uz-Cyrl-UZ" dirty="0" smtClean="0">
                <a:latin typeface="Times New Roman" pitchFamily="18" charset="0"/>
                <a:cs typeface="Times New Roman" pitchFamily="18" charset="0"/>
              </a:rPr>
              <a:t>билан боғлайди. Арьянэм-Вайджони кенг ҳудудда кўришни истайди ҳамда </a:t>
            </a:r>
            <a:r>
              <a:rPr lang="uz-Cyrl-UZ" b="1" dirty="0" smtClean="0">
                <a:solidFill>
                  <a:srgbClr val="6325BD"/>
                </a:solidFill>
                <a:latin typeface="Times New Roman" pitchFamily="18" charset="0"/>
                <a:cs typeface="Times New Roman" pitchFamily="18" charset="0"/>
              </a:rPr>
              <a:t>Тежен ва Мурғобни</a:t>
            </a:r>
            <a:r>
              <a:rPr lang="uz-Cyrl-UZ" dirty="0" smtClean="0">
                <a:latin typeface="Times New Roman" pitchFamily="18" charset="0"/>
                <a:cs typeface="Times New Roman" pitchFamily="18" charset="0"/>
              </a:rPr>
              <a:t> ҳам Хоразм ҳудудига киритади. </a:t>
            </a:r>
            <a:r>
              <a:rPr lang="uz-Cyrl-UZ" b="1" i="1" dirty="0" smtClean="0">
                <a:latin typeface="Times New Roman" pitchFamily="18" charset="0"/>
                <a:cs typeface="Times New Roman" pitchFamily="18" charset="0"/>
              </a:rPr>
              <a:t>«Авеста»нинг ватани Хоразм эмас, балки </a:t>
            </a:r>
            <a:r>
              <a:rPr lang="uz-Cyrl-UZ" b="1" i="1" dirty="0" smtClean="0">
                <a:solidFill>
                  <a:srgbClr val="6325BD"/>
                </a:solidFill>
                <a:latin typeface="Times New Roman" pitchFamily="18" charset="0"/>
                <a:cs typeface="Times New Roman" pitchFamily="18" charset="0"/>
              </a:rPr>
              <a:t>Тежен ва Мурғобдир</a:t>
            </a:r>
            <a:r>
              <a:rPr lang="uz-Cyrl-UZ" i="1" dirty="0" smtClean="0">
                <a:latin typeface="Times New Roman" pitchFamily="18" charset="0"/>
                <a:cs typeface="Times New Roman" pitchFamily="18" charset="0"/>
              </a:rPr>
              <a:t> </a:t>
            </a:r>
            <a:r>
              <a:rPr lang="uz-Cyrl-UZ" dirty="0" smtClean="0">
                <a:latin typeface="Times New Roman" pitchFamily="18" charset="0"/>
                <a:cs typeface="Times New Roman" pitchFamily="18" charset="0"/>
              </a:rPr>
              <a:t>деб таърифлайди.</a:t>
            </a:r>
            <a:endParaRPr lang="ru-RU" dirty="0" smtClean="0">
              <a:latin typeface="Times New Roman" pitchFamily="18" charset="0"/>
              <a:cs typeface="Times New Roman" pitchFamily="18" charset="0"/>
            </a:endParaRPr>
          </a:p>
          <a:p>
            <a:pPr eaLnBrk="1" fontAlgn="auto">
              <a:spcAft>
                <a:spcPts val="0"/>
              </a:spcAft>
              <a:defRPr/>
            </a:pPr>
            <a:endParaRPr lang="uz-Cyrl-UZ"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369916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a:bodyPr>
          <a:lstStyle/>
          <a:p>
            <a:pPr algn="just" eaLnBrk="1" fontAlgn="auto">
              <a:spcAft>
                <a:spcPts val="0"/>
              </a:spcAft>
              <a:defRPr/>
            </a:pPr>
            <a:endParaRPr lang="uz-Cyrl-UZ"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И. Гершевич </a:t>
            </a:r>
            <a:r>
              <a:rPr lang="uz-Cyrl-UZ" dirty="0" smtClean="0">
                <a:latin typeface="Times New Roman" pitchFamily="18" charset="0"/>
                <a:cs typeface="Times New Roman" pitchFamily="18" charset="0"/>
              </a:rPr>
              <a:t>эса Аҳамонийларгача бўлган </a:t>
            </a:r>
            <a:r>
              <a:rPr lang="uz-Cyrl-UZ" b="1" dirty="0" smtClean="0">
                <a:latin typeface="Times New Roman" pitchFamily="18" charset="0"/>
                <a:cs typeface="Times New Roman" pitchFamily="18" charset="0"/>
              </a:rPr>
              <a:t>«Катта Хоразм» сиёсий уюшмасини </a:t>
            </a:r>
            <a:r>
              <a:rPr lang="uz-Cyrl-UZ" dirty="0" smtClean="0">
                <a:latin typeface="Times New Roman" pitchFamily="18" charset="0"/>
                <a:cs typeface="Times New Roman" pitchFamily="18" charset="0"/>
              </a:rPr>
              <a:t>Хоразм ҳудудида эмас, балки </a:t>
            </a:r>
            <a:r>
              <a:rPr lang="uz-Cyrl-UZ" b="1" dirty="0" smtClean="0">
                <a:solidFill>
                  <a:srgbClr val="6325BD"/>
                </a:solidFill>
                <a:latin typeface="Times New Roman" pitchFamily="18" charset="0"/>
                <a:cs typeface="Times New Roman" pitchFamily="18" charset="0"/>
              </a:rPr>
              <a:t>Тежен ва Мурғобдадир </a:t>
            </a:r>
            <a:r>
              <a:rPr lang="uz-Cyrl-UZ" dirty="0" smtClean="0">
                <a:latin typeface="Times New Roman" pitchFamily="18" charset="0"/>
                <a:cs typeface="Times New Roman" pitchFamily="18" charset="0"/>
              </a:rPr>
              <a:t>деб атайди. У </a:t>
            </a:r>
            <a:r>
              <a:rPr lang="uz-Cyrl-UZ" b="1" i="1" dirty="0" smtClean="0">
                <a:latin typeface="Times New Roman" pitchFamily="18" charset="0"/>
                <a:cs typeface="Times New Roman" pitchFamily="18" charset="0"/>
              </a:rPr>
              <a:t>Тежен ва Мурғобдаги ўтроқ, ривожланган деҳқончилик маданиятининг Хоразмдан анча қадимийлигини</a:t>
            </a:r>
            <a:r>
              <a:rPr lang="uz-Cyrl-UZ" dirty="0" smtClean="0">
                <a:latin typeface="Times New Roman" pitchFamily="18" charset="0"/>
                <a:cs typeface="Times New Roman" pitchFamily="18" charset="0"/>
              </a:rPr>
              <a:t> ўз назариясининг асоси қилиб олади.</a:t>
            </a:r>
            <a:endParaRPr lang="ru-RU"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В.М. Массоннинг </a:t>
            </a:r>
            <a:r>
              <a:rPr lang="uz-Cyrl-UZ" b="1" i="1" dirty="0" smtClean="0">
                <a:solidFill>
                  <a:srgbClr val="C00000"/>
                </a:solidFill>
                <a:latin typeface="Times New Roman" pitchFamily="18" charset="0"/>
                <a:cs typeface="Times New Roman" pitchFamily="18" charset="0"/>
              </a:rPr>
              <a:t>"…нега унда бу бирлашмани Хоразм деб аташ керак?" </a:t>
            </a:r>
            <a:r>
              <a:rPr lang="uz-Cyrl-UZ" dirty="0" smtClean="0">
                <a:latin typeface="Times New Roman" pitchFamily="18" charset="0"/>
                <a:cs typeface="Times New Roman" pitchFamily="18" charset="0"/>
              </a:rPr>
              <a:t>деган саволи тарих фанида узоқ вақт очиқ турди. </a:t>
            </a:r>
          </a:p>
        </p:txBody>
      </p:sp>
    </p:spTree>
    <p:extLst>
      <p:ext uri="{BB962C8B-B14F-4D97-AF65-F5344CB8AC3E}">
        <p14:creationId xmlns:p14="http://schemas.microsoft.com/office/powerpoint/2010/main" val="19130885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92500" lnSpcReduction="10000"/>
          </a:bodyPr>
          <a:lstStyle/>
          <a:p>
            <a:pPr algn="just" eaLnBrk="1" fontAlgn="auto">
              <a:spcAft>
                <a:spcPts val="0"/>
              </a:spcAft>
              <a:defRPr/>
            </a:pPr>
            <a:r>
              <a:rPr lang="uz-Cyrl-UZ" b="1" dirty="0" smtClean="0">
                <a:latin typeface="Times New Roman" pitchFamily="18" charset="0"/>
                <a:cs typeface="Times New Roman" pitchFamily="18" charset="0"/>
              </a:rPr>
              <a:t>И.Н. Хлопин </a:t>
            </a:r>
            <a:r>
              <a:rPr lang="uz-Cyrl-UZ" dirty="0" smtClean="0">
                <a:latin typeface="Times New Roman" pitchFamily="18" charset="0"/>
                <a:cs typeface="Times New Roman" pitchFamily="18" charset="0"/>
              </a:rPr>
              <a:t>ҳам Катта Хоразм давлатининг бўлганлигига шубҳа билан қараб, тарихий ва археологик манбаларни қайта кўриб чиқади. Манбаларга </a:t>
            </a:r>
            <a:r>
              <a:rPr lang="uz-Cyrl-UZ" b="1" i="1" dirty="0" smtClean="0">
                <a:solidFill>
                  <a:srgbClr val="C00000"/>
                </a:solidFill>
                <a:latin typeface="Times New Roman" pitchFamily="18" charset="0"/>
                <a:cs typeface="Times New Roman" pitchFamily="18" charset="0"/>
              </a:rPr>
              <a:t>Гекатей маълумотларини </a:t>
            </a:r>
            <a:r>
              <a:rPr lang="uz-Cyrl-UZ" dirty="0" smtClean="0">
                <a:latin typeface="Times New Roman" pitchFamily="18" charset="0"/>
                <a:cs typeface="Times New Roman" pitchFamily="18" charset="0"/>
              </a:rPr>
              <a:t>ҳам қўшди. </a:t>
            </a:r>
          </a:p>
          <a:p>
            <a:pPr algn="just" eaLnBrk="1" fontAlgn="auto">
              <a:spcAft>
                <a:spcPts val="0"/>
              </a:spcAft>
              <a:defRPr/>
            </a:pPr>
            <a:r>
              <a:rPr lang="uz-Cyrl-UZ" dirty="0" smtClean="0">
                <a:latin typeface="Times New Roman" pitchFamily="18" charset="0"/>
                <a:cs typeface="Times New Roman" pitchFamily="18" charset="0"/>
              </a:rPr>
              <a:t>Гекатей маълумотларига кўра, </a:t>
            </a:r>
            <a:r>
              <a:rPr lang="uz-Cyrl-UZ" b="1" dirty="0" smtClean="0">
                <a:latin typeface="Times New Roman" pitchFamily="18" charset="0"/>
                <a:cs typeface="Times New Roman" pitchFamily="18" charset="0"/>
              </a:rPr>
              <a:t>хоразмликлар парфияликлардан </a:t>
            </a:r>
            <a:r>
              <a:rPr lang="uz-Cyrl-UZ" b="1" dirty="0" smtClean="0">
                <a:solidFill>
                  <a:srgbClr val="C00000"/>
                </a:solidFill>
                <a:latin typeface="Times New Roman" pitchFamily="18" charset="0"/>
                <a:cs typeface="Times New Roman" pitchFamily="18" charset="0"/>
              </a:rPr>
              <a:t>шарқда</a:t>
            </a:r>
            <a:r>
              <a:rPr lang="uz-Cyrl-UZ" dirty="0" smtClean="0">
                <a:latin typeface="Times New Roman" pitchFamily="18" charset="0"/>
                <a:cs typeface="Times New Roman" pitchFamily="18" charset="0"/>
              </a:rPr>
              <a:t> истиқомат қилишган. Шундан келиб чиқиб, хоразмликларнинг аждодлари қачонлардир </a:t>
            </a:r>
            <a:r>
              <a:rPr lang="uz-Cyrl-UZ" b="1" dirty="0" smtClean="0">
                <a:latin typeface="Times New Roman" pitchFamily="18" charset="0"/>
                <a:cs typeface="Times New Roman" pitchFamily="18" charset="0"/>
              </a:rPr>
              <a:t>Тежен ва Мурғобда </a:t>
            </a:r>
            <a:r>
              <a:rPr lang="uz-Cyrl-UZ" dirty="0" smtClean="0">
                <a:latin typeface="Times New Roman" pitchFamily="18" charset="0"/>
                <a:cs typeface="Times New Roman" pitchFamily="18" charset="0"/>
              </a:rPr>
              <a:t>яшаган, кейин </a:t>
            </a:r>
            <a:r>
              <a:rPr lang="uz-Cyrl-UZ" b="1" dirty="0" smtClean="0">
                <a:latin typeface="Times New Roman" pitchFamily="18" charset="0"/>
                <a:cs typeface="Times New Roman" pitchFamily="18" charset="0"/>
              </a:rPr>
              <a:t>шимолга Қорақум орқали Амударё бўйларини </a:t>
            </a:r>
            <a:r>
              <a:rPr lang="uz-Cyrl-UZ" dirty="0" smtClean="0">
                <a:latin typeface="Times New Roman" pitchFamily="18" charset="0"/>
                <a:cs typeface="Times New Roman" pitchFamily="18" charset="0"/>
              </a:rPr>
              <a:t>ўзлаштирган. </a:t>
            </a:r>
          </a:p>
          <a:p>
            <a:pPr algn="just" eaLnBrk="1" fontAlgn="auto">
              <a:spcAft>
                <a:spcPts val="0"/>
              </a:spcAft>
              <a:defRPr/>
            </a:pPr>
            <a:r>
              <a:rPr lang="uz-Cyrl-UZ" b="1" i="1" dirty="0" smtClean="0">
                <a:latin typeface="Times New Roman" pitchFamily="18" charset="0"/>
                <a:cs typeface="Times New Roman" pitchFamily="18" charset="0"/>
              </a:rPr>
              <a:t>Хоразмликларнинг Тежен ва Мурғобда яшаши ва кўчиши воқеаси </a:t>
            </a:r>
            <a:r>
              <a:rPr lang="uz-Cyrl-UZ" b="1" i="1" dirty="0" smtClean="0">
                <a:solidFill>
                  <a:srgbClr val="C00000"/>
                </a:solidFill>
                <a:latin typeface="Times New Roman" pitchFamily="18" charset="0"/>
                <a:cs typeface="Times New Roman" pitchFamily="18" charset="0"/>
              </a:rPr>
              <a:t>Гекатей асарида</a:t>
            </a:r>
            <a:r>
              <a:rPr lang="uz-Cyrl-UZ" b="1" i="1" dirty="0" smtClean="0">
                <a:latin typeface="Times New Roman" pitchFamily="18" charset="0"/>
                <a:cs typeface="Times New Roman" pitchFamily="18" charset="0"/>
              </a:rPr>
              <a:t>, Акес дарёси </a:t>
            </a:r>
            <a:r>
              <a:rPr lang="uz-Cyrl-UZ" b="1" i="1" dirty="0" smtClean="0">
                <a:solidFill>
                  <a:srgbClr val="C00000"/>
                </a:solidFill>
                <a:latin typeface="Times New Roman" pitchFamily="18" charset="0"/>
                <a:cs typeface="Times New Roman" pitchFamily="18" charset="0"/>
              </a:rPr>
              <a:t>Геродот асарларида</a:t>
            </a:r>
            <a:r>
              <a:rPr lang="uz-Cyrl-UZ" dirty="0" smtClean="0">
                <a:solidFill>
                  <a:srgbClr val="C00000"/>
                </a:solidFill>
                <a:latin typeface="Times New Roman" pitchFamily="18" charset="0"/>
                <a:cs typeface="Times New Roman" pitchFamily="18" charset="0"/>
              </a:rPr>
              <a:t> </a:t>
            </a:r>
            <a:r>
              <a:rPr lang="uz-Cyrl-UZ" dirty="0" smtClean="0">
                <a:latin typeface="Times New Roman" pitchFamily="18" charset="0"/>
                <a:cs typeface="Times New Roman" pitchFamily="18" charset="0"/>
              </a:rPr>
              <a:t>ифодаланган. И.Н. Хлопин ёзма манбалардан яхши фойдаланган ва уларда ифодаланган тарихий воқеаларни жонлантириб, географик номларни тўғри жойлаштиради. </a:t>
            </a:r>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998017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ctrTitle"/>
          </p:nvPr>
        </p:nvSpPr>
        <p:spPr>
          <a:xfrm>
            <a:off x="142875" y="214312"/>
            <a:ext cx="8858250" cy="4654847"/>
          </a:xfrm>
        </p:spPr>
        <p:txBody>
          <a:bodyPr/>
          <a:lstStyle/>
          <a:p>
            <a:pPr marL="914400" indent="-457200" eaLnBrk="1" fontAlgn="auto" hangingPunct="1">
              <a:spcAft>
                <a:spcPts val="0"/>
              </a:spcAft>
              <a:defRPr/>
            </a:pPr>
            <a:r>
              <a:rPr lang="uz-Cyrl-UZ" sz="6600" dirty="0" smtClean="0">
                <a:solidFill>
                  <a:schemeClr val="tx1"/>
                </a:solidFill>
                <a:latin typeface="Times New Roman" pitchFamily="18" charset="0"/>
                <a:cs typeface="Times New Roman" pitchFamily="18" charset="0"/>
              </a:rPr>
              <a:t> Ilk davlatlar paydo bo’lishining asosiy omillari</a:t>
            </a:r>
            <a:r>
              <a:rPr lang="en-US" sz="6600" dirty="0" smtClean="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92500" lnSpcReduction="20000"/>
          </a:bodyPr>
          <a:lstStyle/>
          <a:p>
            <a:pPr algn="just" eaLnBrk="1" fontAlgn="auto">
              <a:spcAft>
                <a:spcPts val="0"/>
              </a:spcAft>
              <a:defRPr/>
            </a:pPr>
            <a:r>
              <a:rPr lang="uz-Cyrl-UZ" b="1" dirty="0" smtClean="0">
                <a:latin typeface="Times New Roman" pitchFamily="18" charset="0"/>
                <a:cs typeface="Times New Roman" pitchFamily="18" charset="0"/>
              </a:rPr>
              <a:t>В.А. Лившиц </a:t>
            </a:r>
            <a:r>
              <a:rPr lang="uz-Cyrl-UZ" dirty="0" smtClean="0">
                <a:latin typeface="Times New Roman" pitchFamily="18" charset="0"/>
                <a:cs typeface="Times New Roman" pitchFamily="18" charset="0"/>
              </a:rPr>
              <a:t>ҳам </a:t>
            </a:r>
            <a:r>
              <a:rPr lang="uz-Cyrl-UZ" b="1" i="1" dirty="0" smtClean="0">
                <a:solidFill>
                  <a:srgbClr val="C00000"/>
                </a:solidFill>
                <a:latin typeface="Times New Roman" pitchFamily="18" charset="0"/>
                <a:cs typeface="Times New Roman" pitchFamily="18" charset="0"/>
              </a:rPr>
              <a:t>«Катта Хоразм» давлати ғояси </a:t>
            </a:r>
            <a:r>
              <a:rPr lang="uz-Cyrl-UZ" dirty="0" smtClean="0">
                <a:latin typeface="Times New Roman" pitchFamily="18" charset="0"/>
                <a:cs typeface="Times New Roman" pitchFamily="18" charset="0"/>
              </a:rPr>
              <a:t>тўғрисида ўз фикрини ифодалаган. У ҳам Геродотнинг Акес дарёси тўғрисидаги маълумотини </a:t>
            </a:r>
            <a:r>
              <a:rPr lang="uz-Cyrl-UZ" b="1" dirty="0" smtClean="0">
                <a:latin typeface="Times New Roman" pitchFamily="18" charset="0"/>
                <a:cs typeface="Times New Roman" pitchFamily="18" charset="0"/>
              </a:rPr>
              <a:t>Тежен-Герируд</a:t>
            </a:r>
            <a:r>
              <a:rPr lang="uz-Cyrl-UZ" dirty="0" smtClean="0">
                <a:latin typeface="Times New Roman" pitchFamily="18" charset="0"/>
                <a:cs typeface="Times New Roman" pitchFamily="18" charset="0"/>
              </a:rPr>
              <a:t> деб қабул қилади. Хоразмликлар мил. ав. VII-VI асрларда кенг ҳудудни эгаллаган ва ҳозирги Хоразмдан анча кенг жойларни назорат қилган деган фикрда асос бор деб ҳисобдайди. Гекатейнинг Хоразмликлар Парфиядан шарқда жойлашган деган маълумотини Хоразмликлар ўша ерда ҳам гегемонлик қилган деб тушунмоқ лозим. </a:t>
            </a:r>
          </a:p>
          <a:p>
            <a:pPr algn="just" eaLnBrk="1" fontAlgn="auto">
              <a:spcAft>
                <a:spcPts val="0"/>
              </a:spcAft>
              <a:defRPr/>
            </a:pPr>
            <a:r>
              <a:rPr lang="uz-Cyrl-UZ" dirty="0" smtClean="0">
                <a:latin typeface="Times New Roman" pitchFamily="18" charset="0"/>
                <a:cs typeface="Times New Roman" pitchFamily="18" charset="0"/>
              </a:rPr>
              <a:t>Аҳамонийларгача бўлган </a:t>
            </a:r>
            <a:r>
              <a:rPr lang="uz-Cyrl-UZ" b="1" dirty="0" smtClean="0">
                <a:latin typeface="Times New Roman" pitchFamily="18" charset="0"/>
                <a:cs typeface="Times New Roman" pitchFamily="18" charset="0"/>
              </a:rPr>
              <a:t>"Катта Хоразм"да </a:t>
            </a:r>
            <a:r>
              <a:rPr lang="uz-Cyrl-UZ" b="1" i="1" dirty="0" smtClean="0">
                <a:solidFill>
                  <a:srgbClr val="C00000"/>
                </a:solidFill>
                <a:latin typeface="Times New Roman" pitchFamily="18" charset="0"/>
                <a:cs typeface="Times New Roman" pitchFamily="18" charset="0"/>
              </a:rPr>
              <a:t>қабилаларнинг ҳарбий-демократик конфедерацияси </a:t>
            </a:r>
            <a:r>
              <a:rPr lang="uz-Cyrl-UZ" dirty="0" smtClean="0">
                <a:latin typeface="Times New Roman" pitchFamily="18" charset="0"/>
                <a:cs typeface="Times New Roman" pitchFamily="18" charset="0"/>
              </a:rPr>
              <a:t>бўлган, </a:t>
            </a:r>
            <a:r>
              <a:rPr lang="uz-Cyrl-UZ" b="1" dirty="0" smtClean="0">
                <a:latin typeface="Times New Roman" pitchFamily="18" charset="0"/>
                <a:cs typeface="Times New Roman" pitchFamily="18" charset="0"/>
              </a:rPr>
              <a:t>давлат бирлашмалари пайдо бўлаётган давр</a:t>
            </a:r>
            <a:r>
              <a:rPr lang="uz-Cyrl-UZ" dirty="0" smtClean="0">
                <a:latin typeface="Times New Roman" pitchFamily="18" charset="0"/>
                <a:cs typeface="Times New Roman" pitchFamily="18" charset="0"/>
              </a:rPr>
              <a:t> деб баҳо беради. </a:t>
            </a:r>
            <a:r>
              <a:rPr lang="uz-Cyrl-UZ" b="1" i="1" dirty="0" smtClean="0">
                <a:solidFill>
                  <a:srgbClr val="C00000"/>
                </a:solidFill>
                <a:latin typeface="Times New Roman" pitchFamily="18" charset="0"/>
                <a:cs typeface="Times New Roman" pitchFamily="18" charset="0"/>
              </a:rPr>
              <a:t>Марв ва Хирот </a:t>
            </a:r>
            <a:r>
              <a:rPr lang="uz-Cyrl-UZ" dirty="0" smtClean="0">
                <a:latin typeface="Times New Roman" pitchFamily="18" charset="0"/>
                <a:cs typeface="Times New Roman" pitchFamily="18" charset="0"/>
              </a:rPr>
              <a:t>бу конфедерациянинг асосий марказлари бўлган. Хорасмияликлар бошчилигидаги конфедерация Аҳамонийлар давригача бўлган Ўрта Осиёнинг сиёсий тарихида ўрни катта бўлган. </a:t>
            </a:r>
            <a:endParaRPr lang="ru-RU" dirty="0" smtClean="0">
              <a:latin typeface="Times New Roman" pitchFamily="18" charset="0"/>
              <a:cs typeface="Times New Roman" pitchFamily="18" charset="0"/>
            </a:endParaRPr>
          </a:p>
          <a:p>
            <a:pPr algn="just" eaLnBrk="1" fontAlgn="auto">
              <a:spcAft>
                <a:spcPts val="0"/>
              </a:spcAft>
              <a:defRPr/>
            </a:pPr>
            <a:endParaRPr lang="ru-RU" dirty="0" smtClean="0">
              <a:latin typeface="Times New Roman" pitchFamily="18" charset="0"/>
              <a:cs typeface="Times New Roman" pitchFamily="18" charset="0"/>
            </a:endParaRPr>
          </a:p>
          <a:p>
            <a:pPr eaLnBrk="1" fontAlgn="auto" hangingPunct="1">
              <a:spcAft>
                <a:spcPts val="0"/>
              </a:spcAft>
              <a:defRPr/>
            </a:pPr>
            <a:endParaRPr lang="ru-RU" dirty="0" smtClean="0"/>
          </a:p>
        </p:txBody>
      </p:sp>
    </p:spTree>
    <p:extLst>
      <p:ext uri="{BB962C8B-B14F-4D97-AF65-F5344CB8AC3E}">
        <p14:creationId xmlns:p14="http://schemas.microsoft.com/office/powerpoint/2010/main" val="6289782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2627313" y="0"/>
            <a:ext cx="6373812" cy="6572250"/>
          </a:xfrm>
        </p:spPr>
        <p:txBody>
          <a:bodyPr rtlCol="0">
            <a:normAutofit fontScale="92500" lnSpcReduction="20000"/>
          </a:bodyPr>
          <a:lstStyle/>
          <a:p>
            <a:pPr algn="just" eaLnBrk="1" fontAlgn="auto">
              <a:spcAft>
                <a:spcPts val="0"/>
              </a:spcAft>
              <a:defRPr/>
            </a:pPr>
            <a:r>
              <a:rPr lang="uz-Cyrl-UZ" b="1" dirty="0" smtClean="0">
                <a:latin typeface="Times New Roman" pitchFamily="18" charset="0"/>
                <a:cs typeface="Times New Roman" pitchFamily="18" charset="0"/>
              </a:rPr>
              <a:t>Ўрта Осиё халқлари тарихи бўйича энг қадимги ёзма манба бўлган "Авеста"да Ахурамазда барпо қилган мамлакатлар қаторида, яъни </a:t>
            </a:r>
            <a:r>
              <a:rPr lang="uz-Cyrl-UZ" b="1" dirty="0" smtClean="0">
                <a:solidFill>
                  <a:srgbClr val="C00000"/>
                </a:solidFill>
                <a:latin typeface="Times New Roman" pitchFamily="18" charset="0"/>
                <a:cs typeface="Times New Roman" pitchFamily="18" charset="0"/>
              </a:rPr>
              <a:t>Мауру, Бахди, Нисайя </a:t>
            </a:r>
            <a:r>
              <a:rPr lang="uz-Cyrl-UZ" b="1" dirty="0" smtClean="0">
                <a:latin typeface="Times New Roman" pitchFamily="18" charset="0"/>
                <a:cs typeface="Times New Roman" pitchFamily="18" charset="0"/>
              </a:rPr>
              <a:t>мамлакатларидан сўнг </a:t>
            </a:r>
            <a:r>
              <a:rPr lang="uz-Cyrl-UZ" b="1" dirty="0" smtClean="0">
                <a:solidFill>
                  <a:srgbClr val="C00000"/>
                </a:solidFill>
                <a:latin typeface="Times New Roman" pitchFamily="18" charset="0"/>
                <a:cs typeface="Times New Roman" pitchFamily="18" charset="0"/>
              </a:rPr>
              <a:t>Харойу (Хоразм) </a:t>
            </a:r>
            <a:r>
              <a:rPr lang="uz-Cyrl-UZ" b="1" dirty="0" smtClean="0">
                <a:latin typeface="Times New Roman" pitchFamily="18" charset="0"/>
                <a:cs typeface="Times New Roman" pitchFamily="18" charset="0"/>
              </a:rPr>
              <a:t>ҳам тилга олинади.</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Демак, ёзма манбаларнинг таҳлили Аҳамонийлар империясига қадар Қадимги Хоразм давлатчилиги бўлганлигини тасдиқлайди. Эслатиб ўтганимиздек, кўплаб тарихчилар ҳам шу фикрга келишган.</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«Авеста». Видевдат. V, 8.</a:t>
            </a:r>
            <a:endParaRPr lang="ru-RU" b="1" dirty="0" smtClean="0">
              <a:latin typeface="Times New Roman" pitchFamily="18" charset="0"/>
              <a:cs typeface="Times New Roman" pitchFamily="18" charset="0"/>
            </a:endParaRPr>
          </a:p>
          <a:p>
            <a:pPr eaLnBrk="1" fontAlgn="auto" hangingPunct="1">
              <a:spcAft>
                <a:spcPts val="0"/>
              </a:spcAft>
              <a:defRPr/>
            </a:pPr>
            <a:endParaRPr lang="ru-RU" dirty="0" smtClean="0"/>
          </a:p>
        </p:txBody>
      </p:sp>
      <p:pic>
        <p:nvPicPr>
          <p:cNvPr id="68611" name="i-main-pic" descr="Картинка 7 из 8">
            <a:hlinkClick r:id="rId2"/>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925" y="-20638"/>
            <a:ext cx="2662238"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i-main-pic" descr="Картинка 4 из 8">
            <a:hlinkClick r:id="rId5"/>
          </p:cNvPr>
          <p:cNvPicPr>
            <a:picLocks noChangeAspect="1" noChangeArrowheads="1"/>
          </p:cNvPicPr>
          <p:nvPr/>
        </p:nvPicPr>
        <p:blipFill>
          <a:blip r:embed="rId6" r:link="rId7" cstate="print">
            <a:extLst>
              <a:ext uri="{28A0092B-C50C-407E-A947-70E740481C1C}">
                <a14:useLocalDpi xmlns:a14="http://schemas.microsoft.com/office/drawing/2010/main" val="0"/>
              </a:ext>
            </a:extLst>
          </a:blip>
          <a:srcRect/>
          <a:stretch>
            <a:fillRect/>
          </a:stretch>
        </p:blipFill>
        <p:spPr bwMode="auto">
          <a:xfrm>
            <a:off x="179388" y="3429000"/>
            <a:ext cx="2627312"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0579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77500" lnSpcReduction="20000"/>
          </a:bodyPr>
          <a:lstStyle/>
          <a:p>
            <a:pPr algn="just" eaLnBrk="1" fontAlgn="auto">
              <a:spcAft>
                <a:spcPts val="0"/>
              </a:spcAft>
              <a:defRPr/>
            </a:pPr>
            <a:endParaRPr lang="uz-Cyrl-UZ"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А.А. Асқаровнинг</a:t>
            </a:r>
            <a:r>
              <a:rPr lang="uz-Cyrl-UZ" dirty="0" smtClean="0">
                <a:latin typeface="Times New Roman" pitchFamily="18" charset="0"/>
                <a:cs typeface="Times New Roman" pitchFamily="18" charset="0"/>
              </a:rPr>
              <a:t> Қадимги Хоразм тарихига бағишланган, фанда мавжуд бўлган </a:t>
            </a:r>
            <a:r>
              <a:rPr lang="uz-Cyrl-UZ" b="1" i="1" dirty="0" smtClean="0">
                <a:solidFill>
                  <a:srgbClr val="C00000"/>
                </a:solidFill>
                <a:latin typeface="Times New Roman" pitchFamily="18" charset="0"/>
                <a:cs typeface="Times New Roman" pitchFamily="18" charset="0"/>
              </a:rPr>
              <a:t>«Қадимги Хоразм» ва «Катта Хоразм» муаммоларига бағишланган мақоласи </a:t>
            </a:r>
            <a:r>
              <a:rPr lang="uz-Cyrl-UZ" dirty="0" smtClean="0">
                <a:latin typeface="Times New Roman" pitchFamily="18" charset="0"/>
                <a:cs typeface="Times New Roman" pitchFamily="18" charset="0"/>
              </a:rPr>
              <a:t>эълон қилинди. Мақолада мавжуд ёзма ва археологик манбалар асосида Хоразм тарихининг муаммоли масалалари бўйича тарихчилар ва археологлар ўртасидаги давом этиб келаётган мунозараларга ойдинлик киритилди. </a:t>
            </a:r>
          </a:p>
          <a:p>
            <a:pPr algn="just" eaLnBrk="1" fontAlgn="auto">
              <a:spcAft>
                <a:spcPts val="0"/>
              </a:spcAft>
              <a:defRPr/>
            </a:pPr>
            <a:r>
              <a:rPr lang="uz-Cyrl-UZ" b="1" i="1" dirty="0" smtClean="0">
                <a:solidFill>
                  <a:srgbClr val="C00000"/>
                </a:solidFill>
                <a:latin typeface="Times New Roman" pitchFamily="18" charset="0"/>
                <a:cs typeface="Times New Roman" pitchFamily="18" charset="0"/>
              </a:rPr>
              <a:t>Скилак - Гекатей - Геродот, «Авеста» маълумотлари</a:t>
            </a:r>
            <a:r>
              <a:rPr lang="uz-Cyrl-UZ" dirty="0" smtClean="0">
                <a:latin typeface="Times New Roman" pitchFamily="18" charset="0"/>
                <a:cs typeface="Times New Roman" pitchFamily="18" charset="0"/>
              </a:rPr>
              <a:t> асосида </a:t>
            </a:r>
            <a:r>
              <a:rPr lang="uz-Cyrl-UZ" b="1" dirty="0" smtClean="0">
                <a:solidFill>
                  <a:srgbClr val="C00000"/>
                </a:solidFill>
                <a:latin typeface="Times New Roman" pitchFamily="18" charset="0"/>
                <a:cs typeface="Times New Roman" pitchFamily="18" charset="0"/>
              </a:rPr>
              <a:t>хорасмияликлар</a:t>
            </a:r>
            <a:r>
              <a:rPr lang="uz-Cyrl-UZ" dirty="0" smtClean="0">
                <a:latin typeface="Times New Roman" pitchFamily="18" charset="0"/>
                <a:cs typeface="Times New Roman" pitchFamily="18" charset="0"/>
              </a:rPr>
              <a:t> </a:t>
            </a:r>
            <a:r>
              <a:rPr lang="uz-Cyrl-UZ" b="1" dirty="0" smtClean="0">
                <a:latin typeface="Times New Roman" pitchFamily="18" charset="0"/>
                <a:cs typeface="Times New Roman" pitchFamily="18" charset="0"/>
              </a:rPr>
              <a:t>Бақтриядан жанубда, Ареядан шарқда, Герируд ва Хилменд дарёларининг юқори ҳавзасида, яъни ҳозирги Хирот водийсида </a:t>
            </a:r>
            <a:r>
              <a:rPr lang="uz-Cyrl-UZ" dirty="0" smtClean="0">
                <a:latin typeface="Times New Roman" pitchFamily="18" charset="0"/>
                <a:cs typeface="Times New Roman" pitchFamily="18" charset="0"/>
              </a:rPr>
              <a:t>яшаганлигини ишончли манбалар асосида исботлаб берилди. </a:t>
            </a:r>
          </a:p>
          <a:p>
            <a:pPr algn="just" eaLnBrk="1" fontAlgn="auto">
              <a:spcAft>
                <a:spcPts val="0"/>
              </a:spcAft>
              <a:defRPr/>
            </a:pPr>
            <a:r>
              <a:rPr lang="uz-Cyrl-UZ" dirty="0" smtClean="0">
                <a:latin typeface="Times New Roman" pitchFamily="18" charset="0"/>
                <a:cs typeface="Times New Roman" pitchFamily="18" charset="0"/>
              </a:rPr>
              <a:t>Аҳамоний шоҳларининг </a:t>
            </a:r>
            <a:r>
              <a:rPr lang="uz-Cyrl-UZ" b="1" i="1" dirty="0" smtClean="0">
                <a:solidFill>
                  <a:srgbClr val="6325BD"/>
                </a:solidFill>
                <a:latin typeface="Times New Roman" pitchFamily="18" charset="0"/>
                <a:cs typeface="Times New Roman" pitchFamily="18" charset="0"/>
              </a:rPr>
              <a:t>Хелменд тоғ дараларига тўғонлар қурганлиги, сув эвазига катта божлар талаб қилганлиги, бу тайзиқлардан қийналган хорасмийларнинг Хирот водийсидан ҳозирги Хоразм ҳудудига - массагетлар юртига кўчиши </a:t>
            </a:r>
            <a:r>
              <a:rPr lang="uz-Cyrl-UZ" dirty="0" smtClean="0">
                <a:latin typeface="Times New Roman" pitchFamily="18" charset="0"/>
                <a:cs typeface="Times New Roman" pitchFamily="18" charset="0"/>
              </a:rPr>
              <a:t>ёзма манбалар асосида, у ерда юқори ривожланган деҳқончилик маданиятига, </a:t>
            </a:r>
            <a:r>
              <a:rPr lang="ru-RU" b="1" dirty="0" smtClean="0">
                <a:latin typeface="Times New Roman" pitchFamily="18" charset="0"/>
                <a:cs typeface="Times New Roman" pitchFamily="18" charset="0"/>
              </a:rPr>
              <a:t>К</a:t>
            </a:r>
            <a:r>
              <a:rPr lang="uz-Cyrl-UZ" b="1" dirty="0" smtClean="0">
                <a:latin typeface="Times New Roman" pitchFamily="18" charset="0"/>
                <a:cs typeface="Times New Roman" pitchFamily="18" charset="0"/>
              </a:rPr>
              <a:t>ўзалиқир, Қалалиқир </a:t>
            </a:r>
            <a:r>
              <a:rPr lang="uz-Cyrl-UZ" dirty="0" smtClean="0">
                <a:latin typeface="Times New Roman" pitchFamily="18" charset="0"/>
                <a:cs typeface="Times New Roman" pitchFamily="18" charset="0"/>
              </a:rPr>
              <a:t>каби илк шаҳарлар, қалъаларга асос солинганлиги археологик манбалар асосида ёритилди.</a:t>
            </a:r>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854120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77500" lnSpcReduction="20000"/>
          </a:bodyPr>
          <a:lstStyle/>
          <a:p>
            <a:pPr algn="just" eaLnBrk="1" fontAlgn="auto">
              <a:spcAft>
                <a:spcPts val="0"/>
              </a:spcAft>
              <a:defRPr/>
            </a:pPr>
            <a:r>
              <a:rPr lang="uz-Cyrl-UZ" b="1" dirty="0" smtClean="0">
                <a:latin typeface="Times New Roman" pitchFamily="18" charset="0"/>
                <a:cs typeface="Times New Roman" pitchFamily="18" charset="0"/>
              </a:rPr>
              <a:t>Келтирилган маълумотлар асосида шундай хулоса қилсак бўладики, </a:t>
            </a:r>
            <a:r>
              <a:rPr lang="uz-Cyrl-UZ" b="1" dirty="0" smtClean="0">
                <a:solidFill>
                  <a:srgbClr val="6325BD"/>
                </a:solidFill>
                <a:latin typeface="Times New Roman" pitchFamily="18" charset="0"/>
                <a:cs typeface="Times New Roman" pitchFamily="18" charset="0"/>
              </a:rPr>
              <a:t>мил.ав. VII-V асрларга келиб Қуйи Амударё ва Орол бўйларида икки маданиятнинг шаклланиш жараёни кечган. </a:t>
            </a:r>
          </a:p>
          <a:p>
            <a:pPr marL="514350" indent="-514350" algn="just" eaLnBrk="1" fontAlgn="auto">
              <a:spcAft>
                <a:spcPts val="0"/>
              </a:spcAft>
              <a:buFont typeface="Arial" charset="0"/>
              <a:buAutoNum type="arabicParenR"/>
              <a:defRPr/>
            </a:pPr>
            <a:r>
              <a:rPr lang="uz-Cyrl-UZ" b="1" dirty="0" smtClean="0">
                <a:latin typeface="Times New Roman" pitchFamily="18" charset="0"/>
                <a:cs typeface="Times New Roman" pitchFamily="18" charset="0"/>
              </a:rPr>
              <a:t>Биринчи маданият </a:t>
            </a:r>
            <a:r>
              <a:rPr lang="uz-Cyrl-UZ" b="1" dirty="0" smtClean="0">
                <a:solidFill>
                  <a:srgbClr val="6325BD"/>
                </a:solidFill>
                <a:latin typeface="Times New Roman" pitchFamily="18" charset="0"/>
                <a:cs typeface="Times New Roman" pitchFamily="18" charset="0"/>
              </a:rPr>
              <a:t>Андроново ва Тагискен  маданиятлари </a:t>
            </a:r>
            <a:r>
              <a:rPr lang="uz-Cyrl-UZ" b="1" dirty="0" smtClean="0">
                <a:latin typeface="Times New Roman" pitchFamily="18" charset="0"/>
                <a:cs typeface="Times New Roman" pitchFamily="18" charset="0"/>
              </a:rPr>
              <a:t>асосида </a:t>
            </a:r>
            <a:r>
              <a:rPr lang="uz-Cyrl-UZ" b="1" dirty="0" smtClean="0">
                <a:solidFill>
                  <a:srgbClr val="C00000"/>
                </a:solidFill>
                <a:latin typeface="Times New Roman" pitchFamily="18" charset="0"/>
                <a:cs typeface="Times New Roman" pitchFamily="18" charset="0"/>
              </a:rPr>
              <a:t>Сак-Массагет кўчманчи қабилалари маданияти </a:t>
            </a:r>
            <a:r>
              <a:rPr lang="uz-Cyrl-UZ" b="1" dirty="0" smtClean="0">
                <a:latin typeface="Times New Roman" pitchFamily="18" charset="0"/>
                <a:cs typeface="Times New Roman" pitchFamily="18" charset="0"/>
              </a:rPr>
              <a:t>шаклланган бўлса, </a:t>
            </a:r>
          </a:p>
          <a:p>
            <a:pPr marL="514350" indent="-514350" algn="just" eaLnBrk="1" fontAlgn="auto">
              <a:spcAft>
                <a:spcPts val="0"/>
              </a:spcAft>
              <a:buFont typeface="Arial" charset="0"/>
              <a:buAutoNum type="arabicParenR"/>
              <a:defRPr/>
            </a:pPr>
            <a:r>
              <a:rPr lang="uz-Cyrl-UZ" b="1" dirty="0" smtClean="0">
                <a:latin typeface="Times New Roman" pitchFamily="18" charset="0"/>
                <a:cs typeface="Times New Roman" pitchFamily="18" charset="0"/>
              </a:rPr>
              <a:t>Хирот водийсидан хорасмияликларнинг бу ерга кўчиб келиши натижасида </a:t>
            </a:r>
            <a:r>
              <a:rPr lang="uz-Cyrl-UZ" b="1" dirty="0" smtClean="0">
                <a:solidFill>
                  <a:srgbClr val="C00000"/>
                </a:solidFill>
                <a:latin typeface="Times New Roman" pitchFamily="18" charset="0"/>
                <a:cs typeface="Times New Roman" pitchFamily="18" charset="0"/>
              </a:rPr>
              <a:t>Қадимги Хоразм маданиятига </a:t>
            </a:r>
            <a:r>
              <a:rPr lang="uz-Cyrl-UZ" b="1" dirty="0" smtClean="0">
                <a:latin typeface="Times New Roman" pitchFamily="18" charset="0"/>
                <a:cs typeface="Times New Roman" pitchFamily="18" charset="0"/>
              </a:rPr>
              <a:t>асос солинган. </a:t>
            </a:r>
          </a:p>
          <a:p>
            <a:pPr marL="0" indent="0" algn="just" eaLnBrk="1" fontAlgn="auto">
              <a:spcAft>
                <a:spcPts val="0"/>
              </a:spcAft>
              <a:buFont typeface="Arial" charset="0"/>
              <a:buNone/>
              <a:defRPr/>
            </a:pPr>
            <a:r>
              <a:rPr lang="uz-Cyrl-UZ" b="1" dirty="0">
                <a:latin typeface="Times New Roman" pitchFamily="18" charset="0"/>
                <a:cs typeface="Times New Roman" pitchFamily="18" charset="0"/>
              </a:rPr>
              <a:t> </a:t>
            </a:r>
            <a:r>
              <a:rPr lang="uz-Cyrl-UZ" b="1" dirty="0" smtClean="0">
                <a:latin typeface="Times New Roman" pitchFamily="18" charset="0"/>
                <a:cs typeface="Times New Roman" pitchFamily="18" charset="0"/>
              </a:rPr>
              <a:t>      Хирот водийсидан кўчиб келган хорасмийлар сунъий суғоришга асосланган деҳқончиликда, монументал иншоотлар қуриш, ҳунармандчиликнинг барча соҳаларида бой тажрибага эга бўлиб, А.А. Асқаровнинг фикрича «Хоразм воҳасининг қирларида </a:t>
            </a:r>
            <a:r>
              <a:rPr lang="uz-Cyrl-UZ" b="1" dirty="0" smtClean="0">
                <a:solidFill>
                  <a:srgbClr val="C00000"/>
                </a:solidFill>
                <a:latin typeface="Times New Roman" pitchFamily="18" charset="0"/>
                <a:cs typeface="Times New Roman" pitchFamily="18" charset="0"/>
              </a:rPr>
              <a:t>Кўзалиқир, Қалалиқир</a:t>
            </a:r>
            <a:r>
              <a:rPr lang="uz-Cyrl-UZ" b="1" dirty="0" smtClean="0">
                <a:latin typeface="Times New Roman" pitchFamily="18" charset="0"/>
                <a:cs typeface="Times New Roman" pitchFamily="18" charset="0"/>
              </a:rPr>
              <a:t>, текисликларида </a:t>
            </a:r>
            <a:r>
              <a:rPr lang="uz-Cyrl-UZ" b="1" dirty="0" smtClean="0">
                <a:solidFill>
                  <a:srgbClr val="C00000"/>
                </a:solidFill>
                <a:latin typeface="Times New Roman" pitchFamily="18" charset="0"/>
                <a:cs typeface="Times New Roman" pitchFamily="18" charset="0"/>
              </a:rPr>
              <a:t>Қўйқирилган қалъа, Жонбос қалъа</a:t>
            </a:r>
            <a:r>
              <a:rPr lang="uz-Cyrl-UZ" b="1" dirty="0" smtClean="0">
                <a:latin typeface="Times New Roman" pitchFamily="18" charset="0"/>
                <a:cs typeface="Times New Roman" pitchFamily="18" charset="0"/>
              </a:rPr>
              <a:t> каби маҳобатли иншоотлар, канал ва ариқлар асосида ривож топган суғорма деҳқончилик маданияти шаклланди ва юрт мана шу маданият соҳиблари номи билан аталадиган бўлди».</a:t>
            </a:r>
            <a:endParaRPr lang="ru-RU"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938006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Подзаголовок 2"/>
          <p:cNvSpPr>
            <a:spLocks noGrp="1"/>
          </p:cNvSpPr>
          <p:nvPr>
            <p:ph type="subTitle" idx="4294967295"/>
          </p:nvPr>
        </p:nvSpPr>
        <p:spPr>
          <a:xfrm>
            <a:off x="0" y="0"/>
            <a:ext cx="9144000" cy="6858000"/>
          </a:xfrm>
        </p:spPr>
        <p:txBody>
          <a:bodyPr/>
          <a:lstStyle/>
          <a:p>
            <a:pPr algn="just" eaLnBrk="1"/>
            <a:r>
              <a:rPr lang="en-US" altLang="ru-RU" b="1" dirty="0" smtClean="0">
                <a:solidFill>
                  <a:srgbClr val="C00000"/>
                </a:solidFill>
                <a:latin typeface="Times New Roman" panose="02020603050405020304" pitchFamily="18" charset="0"/>
                <a:cs typeface="Times New Roman" panose="02020603050405020304" pitchFamily="18" charset="0"/>
              </a:rPr>
              <a:t>“</a:t>
            </a:r>
            <a:r>
              <a:rPr lang="en-US" altLang="ru-RU" b="1" dirty="0" err="1" smtClean="0">
                <a:solidFill>
                  <a:srgbClr val="C00000"/>
                </a:solidFill>
                <a:latin typeface="Times New Roman" panose="02020603050405020304" pitchFamily="18" charset="0"/>
                <a:cs typeface="Times New Roman" panose="02020603050405020304" pitchFamily="18" charset="0"/>
              </a:rPr>
              <a:t>Katta</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Xorazm</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davlatining</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yaxlit</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tarixi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uning</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qachon</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inqirozga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uchraganligi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haqida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yozma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ma’lumotlar</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saqlanmagan</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Biroq</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shu</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narsa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ma’lumki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Katta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Xorazm</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yerlarining</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ko’pgina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janubiy</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viloyatlari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Midiya</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davlati</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davridayoq</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Xorazmdan</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ajratib</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olingan</a:t>
            </a:r>
            <a:r>
              <a:rPr lang="en-US" altLang="ru-RU" b="1" dirty="0" smtClean="0">
                <a:latin typeface="Times New Roman" panose="02020603050405020304" pitchFamily="18" charset="0"/>
                <a:cs typeface="Times New Roman" panose="02020603050405020304" pitchFamily="18" charset="0"/>
              </a:rPr>
              <a:t>. Yana </a:t>
            </a:r>
            <a:r>
              <a:rPr lang="en-US" altLang="ru-RU" b="1" dirty="0" err="1" smtClean="0">
                <a:latin typeface="Times New Roman" panose="02020603050405020304" pitchFamily="18" charset="0"/>
                <a:cs typeface="Times New Roman" panose="02020603050405020304" pitchFamily="18" charset="0"/>
              </a:rPr>
              <a:t>bir</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katta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qismini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esa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Ahomoniylar</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bosib</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olgan</a:t>
            </a:r>
            <a:r>
              <a:rPr lang="en-US" altLang="ru-RU" b="1" dirty="0" smtClean="0">
                <a:latin typeface="Times New Roman" panose="02020603050405020304" pitchFamily="18" charset="0"/>
                <a:cs typeface="Times New Roman" panose="02020603050405020304" pitchFamily="18" charset="0"/>
              </a:rPr>
              <a:t>.</a:t>
            </a:r>
          </a:p>
          <a:p>
            <a:pPr algn="just" eaLnBrk="1"/>
            <a:r>
              <a:rPr lang="en-US" altLang="ru-RU" b="1" dirty="0" err="1" smtClean="0">
                <a:latin typeface="Times New Roman" panose="02020603050405020304" pitchFamily="18" charset="0"/>
                <a:cs typeface="Times New Roman" panose="02020603050405020304" pitchFamily="18" charset="0"/>
              </a:rPr>
              <a:t>Mil.avv.IV</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asrga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kelib</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Katta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Xorazm”ning</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Amudaryoning</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quyi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havzasidagi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hududi</a:t>
            </a:r>
            <a:r>
              <a:rPr lang="en-US" altLang="ru-RU" b="1" dirty="0" smtClean="0">
                <a:latin typeface="Times New Roman" panose="02020603050405020304" pitchFamily="18" charset="0"/>
                <a:cs typeface="Times New Roman" panose="02020603050405020304" pitchFamily="18" charset="0"/>
              </a:rPr>
              <a:t> </a:t>
            </a:r>
            <a:r>
              <a:rPr lang="en-US" altLang="ru-RU" b="1" dirty="0" smtClean="0">
                <a:solidFill>
                  <a:srgbClr val="C00000"/>
                </a:solidFill>
                <a:latin typeface="Times New Roman" panose="02020603050405020304" pitchFamily="18" charset="0"/>
                <a:cs typeface="Times New Roman" panose="02020603050405020304" pitchFamily="18" charset="0"/>
              </a:rPr>
              <a:t>“</a:t>
            </a:r>
            <a:r>
              <a:rPr lang="en-US" altLang="ru-RU" b="1" dirty="0" err="1" smtClean="0">
                <a:solidFill>
                  <a:srgbClr val="C00000"/>
                </a:solidFill>
                <a:latin typeface="Times New Roman" panose="02020603050405020304" pitchFamily="18" charset="0"/>
                <a:cs typeface="Times New Roman" panose="02020603050405020304" pitchFamily="18" charset="0"/>
              </a:rPr>
              <a:t>Qadimgi</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Xorazm</a:t>
            </a:r>
            <a:r>
              <a:rPr lang="en-US" altLang="ru-RU" b="1" dirty="0" smtClean="0">
                <a:solidFill>
                  <a:srgbClr val="C00000"/>
                </a:solidFill>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davltiga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uyushgan</a:t>
            </a:r>
            <a:r>
              <a:rPr lang="en-US" altLang="ru-RU" b="1" dirty="0" smtClean="0">
                <a:latin typeface="Times New Roman" panose="02020603050405020304" pitchFamily="18" charset="0"/>
                <a:cs typeface="Times New Roman" panose="02020603050405020304" pitchFamily="18" charset="0"/>
              </a:rPr>
              <a:t>. Bu </a:t>
            </a:r>
            <a:r>
              <a:rPr lang="en-US" altLang="ru-RU" b="1" dirty="0" err="1" smtClean="0">
                <a:latin typeface="Times New Roman" panose="02020603050405020304" pitchFamily="18" charset="0"/>
                <a:cs typeface="Times New Roman" panose="02020603050405020304" pitchFamily="18" charset="0"/>
              </a:rPr>
              <a:t>davrda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solidFill>
                  <a:srgbClr val="C00000"/>
                </a:solidFill>
                <a:latin typeface="Times New Roman" panose="02020603050405020304" pitchFamily="18" charset="0"/>
                <a:cs typeface="Times New Roman" panose="02020603050405020304" pitchFamily="18" charset="0"/>
              </a:rPr>
              <a:t>Farasman</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degan</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podsho</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o’tganligi</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yozma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manbalarda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tilga</a:t>
            </a:r>
            <a:r>
              <a:rPr lang="en-US" altLang="ru-RU" b="1" dirty="0" smtClean="0">
                <a:latin typeface="Times New Roman" panose="02020603050405020304" pitchFamily="18" charset="0"/>
                <a:cs typeface="Times New Roman" panose="02020603050405020304" pitchFamily="18" charset="0"/>
              </a:rPr>
              <a:t> </a:t>
            </a:r>
            <a:r>
              <a:rPr lang="en-US" altLang="ru-RU" b="1" dirty="0" err="1" smtClean="0">
                <a:latin typeface="Times New Roman" panose="02020603050405020304" pitchFamily="18" charset="0"/>
                <a:cs typeface="Times New Roman" panose="02020603050405020304" pitchFamily="18" charset="0"/>
              </a:rPr>
              <a:t>olinadi</a:t>
            </a:r>
            <a:r>
              <a:rPr lang="en-US" altLang="ru-RU" b="1" dirty="0" smtClean="0">
                <a:latin typeface="Times New Roman" panose="02020603050405020304" pitchFamily="18" charset="0"/>
                <a:cs typeface="Times New Roman" panose="02020603050405020304" pitchFamily="18" charset="0"/>
              </a:rPr>
              <a:t>.</a:t>
            </a:r>
            <a:endParaRPr lang="ru-RU" altLang="ru-RU"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174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a:xfrm>
            <a:off x="0" y="2500313"/>
            <a:ext cx="9144000" cy="4143375"/>
          </a:xfrm>
        </p:spPr>
        <p:txBody>
          <a:bodyPr/>
          <a:lstStyle/>
          <a:p>
            <a:pPr algn="just" eaLnBrk="1" hangingPunct="1">
              <a:buFont typeface="Wingdings" panose="05000000000000000000" pitchFamily="2" charset="2"/>
              <a:buNone/>
              <a:defRPr/>
            </a:pPr>
            <a:r>
              <a:rPr lang="uz-Cyrl-UZ" sz="2400" b="1" dirty="0" smtClean="0">
                <a:latin typeface="Times New Roman" pitchFamily="18" charset="0"/>
                <a:cs typeface="Times New Roman" pitchFamily="18" charset="0"/>
              </a:rPr>
              <a:t>     Юз йилдан ошдики, Хоразм давлатчилиги тарихи олимлар ўртасида қизғин мунозараларнинг сабабчиси бўлиб келмоқда. Бу борада ёзма манбалар билан шуғулланувчи тарихчилар ва археологлар ўртасида илмий келишмовчиликлар ҳам мавжуд. </a:t>
            </a:r>
            <a:r>
              <a:rPr lang="ru-RU" sz="2400" b="1" dirty="0" err="1" smtClean="0">
                <a:latin typeface="Times New Roman" pitchFamily="18" charset="0"/>
                <a:cs typeface="Times New Roman" pitchFamily="18" charset="0"/>
              </a:rPr>
              <a:t>Бу</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бахслар</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асосида</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ф</a:t>
            </a:r>
            <a:r>
              <a:rPr lang="uz-Cyrl-UZ" sz="2400" b="1" dirty="0" smtClean="0">
                <a:latin typeface="Times New Roman" pitchFamily="18" charset="0"/>
                <a:cs typeface="Times New Roman" pitchFamily="18" charset="0"/>
              </a:rPr>
              <a:t>анда «Қадимги Хоразм» ва «Катта Хоразм» терминлари пайдо бўлди. Афсуски, бу терминларни бир-биридан ажрата олмайдиган тадқиқотчилар ҳам борки, бу масалани янада чигаллаштирмоқда.</a:t>
            </a:r>
            <a:endParaRPr lang="en-US" sz="2400" dirty="0" smtClean="0"/>
          </a:p>
          <a:p>
            <a:pPr eaLnBrk="1" hangingPunct="1">
              <a:buFont typeface="Wingdings" panose="05000000000000000000" pitchFamily="2" charset="2"/>
              <a:buNone/>
              <a:defRPr/>
            </a:pPr>
            <a:endParaRPr lang="ru-RU" dirty="0" smtClean="0"/>
          </a:p>
        </p:txBody>
      </p:sp>
      <p:sp>
        <p:nvSpPr>
          <p:cNvPr id="60419" name="WordArt 4"/>
          <p:cNvSpPr>
            <a:spLocks noChangeArrowheads="1" noChangeShapeType="1" noTextEdit="1"/>
          </p:cNvSpPr>
          <p:nvPr/>
        </p:nvSpPr>
        <p:spPr bwMode="auto">
          <a:xfrm>
            <a:off x="457200" y="277813"/>
            <a:ext cx="8229600" cy="1143000"/>
          </a:xfrm>
          <a:prstGeom prst="rect">
            <a:avLst/>
          </a:prstGeom>
        </p:spPr>
        <p:txBody>
          <a:bodyPr wrap="none" fromWordArt="1">
            <a:prstTxWarp prst="textFadeUp">
              <a:avLst>
                <a:gd name="adj" fmla="val 9991"/>
              </a:avLst>
            </a:prstTxWarp>
          </a:bodyPr>
          <a:lstStyle/>
          <a:p>
            <a:pPr algn="ctr"/>
            <a:endParaRPr lang="ru-RU"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cs typeface="Arial" panose="020B0604020202020204" pitchFamily="34" charset="0"/>
            </a:endParaRPr>
          </a:p>
        </p:txBody>
      </p:sp>
      <p:pic>
        <p:nvPicPr>
          <p:cNvPr id="60420" name="Picture 5" descr="C:\Users\USER\Desktop\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0"/>
            <a:ext cx="382905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1124744"/>
            <a:ext cx="8715375" cy="5447531"/>
          </a:xfrm>
        </p:spPr>
        <p:txBody>
          <a:bodyPr/>
          <a:lstStyle/>
          <a:p>
            <a:pPr marL="514350" indent="-514350" algn="just">
              <a:lnSpc>
                <a:spcPct val="107000"/>
              </a:lnSpc>
              <a:spcAft>
                <a:spcPts val="0"/>
              </a:spcAft>
              <a:buAutoNum type="romanUcPeriod"/>
            </a:pPr>
            <a:r>
              <a:rPr lang="uz-Cyrl-UZ" sz="2100" b="1" dirty="0" smtClean="0">
                <a:solidFill>
                  <a:srgbClr val="FF0000"/>
                </a:solidFill>
                <a:latin typeface="Times New Roman" panose="02020603050405020304" pitchFamily="18" charset="0"/>
                <a:ea typeface="Times New Roman" panose="02020603050405020304" pitchFamily="18" charset="0"/>
              </a:rPr>
              <a:t>Davlat </a:t>
            </a:r>
            <a:r>
              <a:rPr lang="uz-Cyrl-UZ" sz="2100" b="1" dirty="0">
                <a:solidFill>
                  <a:srgbClr val="FF0000"/>
                </a:solidFill>
                <a:latin typeface="Times New Roman" panose="02020603050405020304" pitchFamily="18" charset="0"/>
                <a:ea typeface="Times New Roman" panose="02020603050405020304" pitchFamily="18" charset="0"/>
              </a:rPr>
              <a:t>tipi - egalik qilish. </a:t>
            </a:r>
            <a:r>
              <a:rPr lang="uz-Cyrl-UZ" sz="2100" b="1" dirty="0" smtClean="0">
                <a:solidFill>
                  <a:srgbClr val="FF0000"/>
                </a:solidFill>
                <a:latin typeface="Times New Roman" panose="02020603050405020304" pitchFamily="18" charset="0"/>
                <a:ea typeface="Times New Roman" panose="02020603050405020304" pitchFamily="18" charset="0"/>
              </a:rPr>
              <a:t>Bosh</a:t>
            </a:r>
            <a:r>
              <a:rPr lang="en-US" sz="2100" b="1" dirty="0" smtClean="0">
                <a:solidFill>
                  <a:srgbClr val="FF0000"/>
                </a:solidFill>
                <a:latin typeface="Times New Roman" panose="02020603050405020304" pitchFamily="18" charset="0"/>
                <a:ea typeface="Times New Roman" panose="02020603050405020304" pitchFamily="18" charset="0"/>
              </a:rPr>
              <a:t>q</a:t>
            </a:r>
            <a:r>
              <a:rPr lang="uz-Cyrl-UZ" sz="2100" b="1" dirty="0" smtClean="0">
                <a:solidFill>
                  <a:srgbClr val="FF0000"/>
                </a:solidFill>
                <a:latin typeface="Times New Roman" panose="02020603050405020304" pitchFamily="18" charset="0"/>
                <a:ea typeface="Times New Roman" panose="02020603050405020304" pitchFamily="18" charset="0"/>
              </a:rPr>
              <a:t>aruv </a:t>
            </a:r>
            <a:r>
              <a:rPr lang="uz-Cyrl-UZ" sz="2100" b="1" dirty="0">
                <a:solidFill>
                  <a:srgbClr val="FF0000"/>
                </a:solidFill>
                <a:latin typeface="Times New Roman" panose="02020603050405020304" pitchFamily="18" charset="0"/>
                <a:ea typeface="Times New Roman" panose="02020603050405020304" pitchFamily="18" charset="0"/>
              </a:rPr>
              <a:t>shakli qabila doxiylari yoki urug’ boshliklariiing meros qilib </a:t>
            </a:r>
            <a:r>
              <a:rPr lang="uz-Cyrl-UZ" sz="2100" b="1" dirty="0" smtClean="0">
                <a:solidFill>
                  <a:srgbClr val="FF0000"/>
                </a:solidFill>
                <a:latin typeface="Times New Roman" panose="02020603050405020304" pitchFamily="18" charset="0"/>
                <a:ea typeface="Times New Roman" panose="02020603050405020304" pitchFamily="18" charset="0"/>
              </a:rPr>
              <a:t>qoldiriladiga</a:t>
            </a:r>
            <a:r>
              <a:rPr lang="en-US" sz="2100" b="1" dirty="0" smtClean="0">
                <a:solidFill>
                  <a:srgbClr val="FF0000"/>
                </a:solidFill>
                <a:latin typeface="Times New Roman" panose="02020603050405020304" pitchFamily="18" charset="0"/>
                <a:ea typeface="Times New Roman" panose="02020603050405020304" pitchFamily="18" charset="0"/>
              </a:rPr>
              <a:t>n</a:t>
            </a:r>
            <a:r>
              <a:rPr lang="uz-Cyrl-UZ" sz="2100" b="1" dirty="0" smtClean="0">
                <a:solidFill>
                  <a:srgbClr val="FF0000"/>
                </a:solidFill>
                <a:latin typeface="Times New Roman" panose="02020603050405020304" pitchFamily="18" charset="0"/>
                <a:ea typeface="Times New Roman" panose="02020603050405020304" pitchFamily="18" charset="0"/>
              </a:rPr>
              <a:t> hokimiyati.</a:t>
            </a:r>
            <a:endParaRPr lang="en-US" sz="21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0"/>
              </a:spcAft>
            </a:pPr>
            <a:r>
              <a:rPr lang="en-US"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a:t>
            </a: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I.Davlat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tipi - podsholik. </a:t>
            </a: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Bosh</a:t>
            </a:r>
            <a:r>
              <a:rPr lang="en-US"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q</a:t>
            </a: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aruv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shakli- </a:t>
            </a: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mutla</a:t>
            </a:r>
            <a:r>
              <a:rPr lang="en-US"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q</a:t>
            </a: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monarxiya.</a:t>
            </a:r>
            <a:endParaRPr lang="ru-RU" sz="2100" b="1"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n-US" sz="21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O’zbekistoniing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qadimgi tarixida u bunday tipdagi va boshkaruv shaklidagi davlat tarkibiga kirgan bir necha davrlar bo’lgan. Mil.av.539 yildan boshlab Mil.av.330 yilgacha Amudaryo va Sirdaryo oralig’idagi barcha hudud, Farg’ona va Chochdan tashkari, Ahamoniylar sulolasidan bo’lgan Eron shoxlari humkronligiga bo’ysungan. Xorazm, Sugd, Baktriya, shuningdek saklar muayyan ma’muriy birliklar-satrapliklarni tashkil etgan. Ularga Axamoniylar podsholari tomonidan tayinlanadigan satraplar boshchilik kilgan va ular davlat gaznasiga ma’lum mikdorda ulpon tulagan.Yunon-Baktriya podsholigi muayyan mustakillikdan foydalanuvchi tnzimli mutlak. monarxiya edi. Shimoliy Baktriya va Sugd xam mil. avv. IV acp oxiridan mil. avvalgi 3 asr o’rtasigacha boshka yunon ellipistik podsholigi - Salavkiylar tarkibiga kirgan. Ushbu sulolaning ikkinchi hukmdori Antiox I (mil.av. 280-261 yy) Salavka bilan sug’dlar yo’lboshchisining qizi Apama o’rtasidagi nikoxdan tug’ilgan yarim sug’diy edi. Mil.1 asrdan boshlab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mil.</a:t>
            </a:r>
            <a:r>
              <a:rPr lang="en-US" sz="2100" dirty="0" smtClean="0">
                <a:latin typeface="Times New Roman" panose="02020603050405020304" pitchFamily="18" charset="0"/>
                <a:ea typeface="Times New Roman" panose="02020603050405020304" pitchFamily="18" charset="0"/>
                <a:cs typeface="Times New Roman" panose="02020603050405020304" pitchFamily="18" charset="0"/>
              </a:rPr>
              <a:t> III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asr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urtasigacha Kushon podsholigi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mutlak, teokratik monarxiya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edi.</a:t>
            </a:r>
            <a:endParaRPr lang="ru-RU" sz="2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5325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548680"/>
            <a:ext cx="8715375" cy="5447531"/>
          </a:xfrm>
        </p:spPr>
        <p:txBody>
          <a:bodyPr/>
          <a:lstStyle/>
          <a:p>
            <a:pPr algn="just">
              <a:lnSpc>
                <a:spcPct val="107000"/>
              </a:lnSpc>
              <a:spcAft>
                <a:spcPts val="0"/>
              </a:spcAft>
            </a:pPr>
            <a:r>
              <a:rPr lang="en-US"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III</a:t>
            </a:r>
            <a:r>
              <a:rPr lang="uz-Cyrl-UZ"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 </a:t>
            </a:r>
            <a:r>
              <a:rPr lang="uz-Cyrl-UZ"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Davlat tili — konfederativ podsholik. Boshkaruv shakli — cheklangan monarxiya.</a:t>
            </a:r>
            <a:r>
              <a:rPr lang="uz-Cyrl-UZ"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 </a:t>
            </a:r>
            <a:endParaRPr lang="ru-RU" sz="20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r>
              <a:rPr lang="en-US" dirty="0" smtClean="0">
                <a:latin typeface="Times New Roman" panose="02020603050405020304" pitchFamily="18" charset="0"/>
                <a:ea typeface="Times New Roman" panose="02020603050405020304" pitchFamily="18" charset="0"/>
              </a:rPr>
              <a:t>	</a:t>
            </a:r>
            <a:r>
              <a:rPr lang="uz-Cyrl-UZ" dirty="0" smtClean="0">
                <a:latin typeface="Times New Roman" panose="02020603050405020304" pitchFamily="18" charset="0"/>
                <a:ea typeface="Times New Roman" panose="02020603050405020304" pitchFamily="18" charset="0"/>
              </a:rPr>
              <a:t>Davlatlar </a:t>
            </a:r>
            <a:r>
              <a:rPr lang="uz-Cyrl-UZ" dirty="0">
                <a:latin typeface="Times New Roman" panose="02020603050405020304" pitchFamily="18" charset="0"/>
                <a:ea typeface="Times New Roman" panose="02020603050405020304" pitchFamily="18" charset="0"/>
              </a:rPr>
              <a:t>ning ushbu tipiga </a:t>
            </a:r>
            <a:r>
              <a:rPr lang="uz-Cyrl-UZ" b="1" dirty="0">
                <a:latin typeface="Times New Roman" panose="02020603050405020304" pitchFamily="18" charset="0"/>
                <a:ea typeface="Times New Roman" panose="02020603050405020304" pitchFamily="18" charset="0"/>
              </a:rPr>
              <a:t>Qang va Yuechji davlatlarini </a:t>
            </a:r>
            <a:r>
              <a:rPr lang="uz-Cyrl-UZ" dirty="0">
                <a:latin typeface="Times New Roman" panose="02020603050405020304" pitchFamily="18" charset="0"/>
                <a:ea typeface="Times New Roman" panose="02020603050405020304" pitchFamily="18" charset="0"/>
              </a:rPr>
              <a:t>yoki </a:t>
            </a:r>
            <a:r>
              <a:rPr lang="uz-Cyrl-UZ" b="1" dirty="0">
                <a:latin typeface="Times New Roman" panose="02020603050405020304" pitchFamily="18" charset="0"/>
                <a:ea typeface="Times New Roman" panose="02020603050405020304" pitchFamily="18" charset="0"/>
              </a:rPr>
              <a:t>Katta yuechji davlatining </a:t>
            </a:r>
            <a:r>
              <a:rPr lang="uz-Cyrl-UZ" dirty="0">
                <a:latin typeface="Times New Roman" panose="02020603050405020304" pitchFamily="18" charset="0"/>
                <a:ea typeface="Times New Roman" panose="02020603050405020304" pitchFamily="18" charset="0"/>
              </a:rPr>
              <a:t>kushonlargacha bo’lgan davrini kiritish mumkin. Ular qabila boshliqlari yoki o’z tangasini zarb qiluvchi urug’ </a:t>
            </a:r>
            <a:r>
              <a:rPr lang="uz-Cyrl-UZ" dirty="0" smtClean="0">
                <a:latin typeface="Times New Roman" panose="02020603050405020304" pitchFamily="18" charset="0"/>
                <a:ea typeface="Times New Roman" panose="02020603050405020304" pitchFamily="18" charset="0"/>
              </a:rPr>
              <a:t>boshli</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lari </a:t>
            </a:r>
            <a:r>
              <a:rPr lang="uz-Cyrl-UZ" dirty="0">
                <a:latin typeface="Times New Roman" panose="02020603050405020304" pitchFamily="18" charset="0"/>
                <a:ea typeface="Times New Roman" panose="02020603050405020304" pitchFamily="18" charset="0"/>
              </a:rPr>
              <a:t>tomonidan </a:t>
            </a:r>
            <a:r>
              <a:rPr lang="uz-Cyrl-UZ" dirty="0" smtClean="0">
                <a:latin typeface="Times New Roman" panose="02020603050405020304" pitchFamily="18" charset="0"/>
                <a:ea typeface="Times New Roman" panose="02020603050405020304" pitchFamily="18" charset="0"/>
              </a:rPr>
              <a:t>bosh</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ariladigan </a:t>
            </a:r>
            <a:r>
              <a:rPr lang="uz-Cyrl-UZ" dirty="0">
                <a:latin typeface="Times New Roman" panose="02020603050405020304" pitchFamily="18" charset="0"/>
                <a:ea typeface="Times New Roman" panose="02020603050405020304" pitchFamily="18" charset="0"/>
              </a:rPr>
              <a:t>bir nechta </a:t>
            </a:r>
            <a:r>
              <a:rPr lang="uz-Cyrl-UZ" dirty="0" smtClean="0">
                <a:latin typeface="Times New Roman" panose="02020603050405020304" pitchFamily="18" charset="0"/>
                <a:ea typeface="Times New Roman" panose="02020603050405020304" pitchFamily="18" charset="0"/>
              </a:rPr>
              <a:t>musta</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il </a:t>
            </a:r>
            <a:r>
              <a:rPr lang="uz-Cyrl-UZ" dirty="0">
                <a:latin typeface="Times New Roman" panose="02020603050405020304" pitchFamily="18" charset="0"/>
                <a:ea typeface="Times New Roman" panose="02020603050405020304" pitchFamily="18" charset="0"/>
              </a:rPr>
              <a:t>o’lkalaridan iborat bo’lgan. Qang davlati xududida kamida </a:t>
            </a:r>
            <a:r>
              <a:rPr lang="uz-Cyrl-UZ" b="1" dirty="0">
                <a:latin typeface="Times New Roman" panose="02020603050405020304" pitchFamily="18" charset="0"/>
                <a:ea typeface="Times New Roman" panose="02020603050405020304" pitchFamily="18" charset="0"/>
              </a:rPr>
              <a:t>beshta</a:t>
            </a:r>
            <a:r>
              <a:rPr lang="uz-Cyrl-UZ" dirty="0">
                <a:latin typeface="Times New Roman" panose="02020603050405020304" pitchFamily="18" charset="0"/>
                <a:ea typeface="Times New Roman" panose="02020603050405020304" pitchFamily="18" charset="0"/>
              </a:rPr>
              <a:t> mana shunday o’lka bo’lgan. Bular: Buxoro va uning atrofi. Uning hukmdorlari Yevtidem tangalariga taqlid qilib o’z nomlari va unvonlari bitilgan tangalar </a:t>
            </a:r>
            <a:r>
              <a:rPr lang="uz-Cyrl-UZ" dirty="0" smtClean="0">
                <a:latin typeface="Times New Roman" panose="02020603050405020304" pitchFamily="18" charset="0"/>
                <a:ea typeface="Times New Roman" panose="02020603050405020304" pitchFamily="18" charset="0"/>
              </a:rPr>
              <a:t>chi</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argan</a:t>
            </a:r>
            <a:r>
              <a:rPr lang="uz-Cyrl-UZ" dirty="0">
                <a:latin typeface="Times New Roman" panose="02020603050405020304" pitchFamily="18" charset="0"/>
                <a:ea typeface="Times New Roman" panose="02020603050405020304" pitchFamily="18" charset="0"/>
              </a:rPr>
              <a:t>, Buxoroning janubi- </a:t>
            </a:r>
            <a:r>
              <a:rPr lang="uz-Cyrl-UZ" dirty="0" smtClean="0">
                <a:latin typeface="Times New Roman" panose="02020603050405020304" pitchFamily="18" charset="0"/>
                <a:ea typeface="Times New Roman" panose="02020603050405020304" pitchFamily="18" charset="0"/>
              </a:rPr>
              <a:t>shar</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i </a:t>
            </a:r>
            <a:r>
              <a:rPr lang="uz-Cyrl-UZ" dirty="0">
                <a:latin typeface="Times New Roman" panose="02020603050405020304" pitchFamily="18" charset="0"/>
                <a:ea typeface="Times New Roman" panose="02020603050405020304" pitchFamily="18" charset="0"/>
              </a:rPr>
              <a:t>va Samarkand Sug’dining shimoli-g’arbi. Bu yerda </a:t>
            </a:r>
            <a:r>
              <a:rPr lang="uz-Cyrl-UZ" b="1" dirty="0">
                <a:latin typeface="Times New Roman" panose="02020603050405020304" pitchFamily="18" charset="0"/>
                <a:ea typeface="Times New Roman" panose="02020603050405020304" pitchFamily="18" charset="0"/>
              </a:rPr>
              <a:t>Girkod sulolasidan </a:t>
            </a:r>
            <a:r>
              <a:rPr lang="uz-Cyrl-UZ" dirty="0">
                <a:latin typeface="Times New Roman" panose="02020603050405020304" pitchFamily="18" charset="0"/>
                <a:ea typeface="Times New Roman" panose="02020603050405020304" pitchFamily="18" charset="0"/>
              </a:rPr>
              <a:t>chiqqan dohiylar hukmdorlik qilgan, o’z tangalarini chiqargan Samarkand So’g’di xamda o’zi </a:t>
            </a:r>
            <a:r>
              <a:rPr lang="uz-Cyrl-UZ" dirty="0" smtClean="0">
                <a:latin typeface="Times New Roman" panose="02020603050405020304" pitchFamily="18" charset="0"/>
                <a:ea typeface="Times New Roman" panose="02020603050405020304" pitchFamily="18" charset="0"/>
              </a:rPr>
              <a:t>musta</a:t>
            </a:r>
            <a:r>
              <a:rPr lang="en-US" dirty="0" smtClean="0">
                <a:latin typeface="Times New Roman" panose="02020603050405020304" pitchFamily="18" charset="0"/>
                <a:ea typeface="Times New Roman" panose="02020603050405020304" pitchFamily="18" charset="0"/>
              </a:rPr>
              <a:t>q</a:t>
            </a:r>
            <a:r>
              <a:rPr lang="uz-Cyrl-UZ" dirty="0" smtClean="0">
                <a:latin typeface="Times New Roman" panose="02020603050405020304" pitchFamily="18" charset="0"/>
                <a:ea typeface="Times New Roman" panose="02020603050405020304" pitchFamily="18" charset="0"/>
              </a:rPr>
              <a:t>il </a:t>
            </a:r>
            <a:r>
              <a:rPr lang="uz-Cyrl-UZ" dirty="0">
                <a:latin typeface="Times New Roman" panose="02020603050405020304" pitchFamily="18" charset="0"/>
                <a:ea typeface="Times New Roman" panose="02020603050405020304" pitchFamily="18" charset="0"/>
              </a:rPr>
              <a:t>tanga zarb etgan Janubiy Sug’d o’lkalaridir.</a:t>
            </a:r>
            <a:endParaRPr lang="ru-RU"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569393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0"/>
            <a:ext cx="9144000" cy="6858000"/>
          </a:xfrm>
          <a:solidFill>
            <a:schemeClr val="accent3">
              <a:lumMod val="20000"/>
              <a:lumOff val="80000"/>
            </a:schemeClr>
          </a:solidFill>
        </p:spPr>
        <p:txBody>
          <a:bodyPr rtlCol="0">
            <a:normAutofit/>
          </a:bodyPr>
          <a:lstStyle/>
          <a:p>
            <a:pPr algn="just" eaLnBrk="1" fontAlgn="auto">
              <a:spcAft>
                <a:spcPts val="0"/>
              </a:spcAft>
              <a:defRPr/>
            </a:pPr>
            <a:r>
              <a:rPr lang="uz-Cyrl-UZ" dirty="0" smtClean="0">
                <a:latin typeface="Times New Roman" pitchFamily="18" charset="0"/>
                <a:cs typeface="Times New Roman" pitchFamily="18" charset="0"/>
              </a:rPr>
              <a:t>Геродот ўзининг "Тарих" китобининг учинчи қисмида Ак(ес) дарёси ва бу дарёга қурилган тўғон тўғрисида маълумот беради. Бу маълумотга кўра Акес дарёси Гиркания, Парфия, Тамания, Дрангиана ва Хорасмияликлар чегарасида жойлашган. Шу маълумотларни асос қилиб В.В. Бартольд Қадимги Хоразм давлати бўлганлиги тўғрисида ёзган эди.</a:t>
            </a:r>
            <a:endParaRPr lang="ru-RU" dirty="0" smtClean="0">
              <a:latin typeface="Times New Roman" pitchFamily="18" charset="0"/>
              <a:cs typeface="Times New Roman" pitchFamily="18" charset="0"/>
            </a:endParaRPr>
          </a:p>
          <a:p>
            <a:pPr algn="just" eaLnBrk="1" fontAlgn="auto">
              <a:spcAft>
                <a:spcPts val="0"/>
              </a:spcAft>
              <a:defRPr/>
            </a:pPr>
            <a:r>
              <a:rPr lang="uz-Cyrl-UZ" dirty="0" smtClean="0">
                <a:latin typeface="Times New Roman" pitchFamily="18" charset="0"/>
                <a:cs typeface="Times New Roman" pitchFamily="18" charset="0"/>
              </a:rPr>
              <a:t>	Жуда кўплаб тадқиқотчилар Акес дарёсини ҳозирги Туркманистон ҳудудидаги Тежен дарёси билан қиёслайдилар. С.П. Толстов эса Акес дарёсини ҳозирги Хоразм ҳудудида бўлган деб ҳисоблайди.</a:t>
            </a:r>
            <a:endParaRPr lang="ru-RU"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141548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0"/>
            <a:ext cx="9144000" cy="6858000"/>
          </a:xfrm>
          <a:solidFill>
            <a:schemeClr val="accent3">
              <a:lumMod val="20000"/>
              <a:lumOff val="80000"/>
            </a:schemeClr>
          </a:solidFill>
        </p:spPr>
        <p:txBody>
          <a:bodyPr rtlCol="0">
            <a:normAutofit fontScale="92500" lnSpcReduction="10000"/>
          </a:bodyPr>
          <a:lstStyle/>
          <a:p>
            <a:pPr marL="0" indent="0" algn="ctr" eaLnBrk="1" fontAlgn="auto">
              <a:spcAft>
                <a:spcPts val="0"/>
              </a:spcAft>
              <a:buNone/>
              <a:defRPr/>
            </a:pPr>
            <a:r>
              <a:rPr lang="en-US" b="1" dirty="0" err="1">
                <a:solidFill>
                  <a:srgbClr val="FF0000"/>
                </a:solidFill>
                <a:latin typeface="Times New Roman" pitchFamily="18" charset="0"/>
                <a:cs typeface="Times New Roman" pitchFamily="18" charset="0"/>
              </a:rPr>
              <a:t>Qadimgi</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fors</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bitiklari</a:t>
            </a:r>
            <a:r>
              <a:rPr lang="en-US" b="1" dirty="0">
                <a:solidFill>
                  <a:srgbClr val="FF0000"/>
                </a:solidFill>
                <a:latin typeface="Times New Roman" pitchFamily="18" charset="0"/>
                <a:cs typeface="Times New Roman" pitchFamily="18" charset="0"/>
              </a:rPr>
              <a:t>.</a:t>
            </a:r>
            <a:r>
              <a:rPr lang="en-US" dirty="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algn="just" eaLnBrk="1" fontAlgn="auto">
              <a:spcAft>
                <a:spcPts val="0"/>
              </a:spcAft>
              <a:defRPr/>
            </a:pPr>
            <a:r>
              <a:rPr lang="en-US" b="1" dirty="0" err="1" smtClean="0">
                <a:latin typeface="Times New Roman" pitchFamily="18" charset="0"/>
                <a:cs typeface="Times New Roman" pitchFamily="18" charset="0"/>
              </a:rPr>
              <a:t>Mil.avv</a:t>
            </a:r>
            <a:r>
              <a:rPr lang="en-US" b="1" dirty="0">
                <a:latin typeface="Times New Roman" pitchFamily="18" charset="0"/>
                <a:cs typeface="Times New Roman" pitchFamily="18" charset="0"/>
              </a:rPr>
              <a:t>. 545–540 </a:t>
            </a:r>
            <a:r>
              <a:rPr lang="en-US" b="1" dirty="0" err="1">
                <a:latin typeface="Times New Roman" pitchFamily="18" charset="0"/>
                <a:cs typeface="Times New Roman" pitchFamily="18" charset="0"/>
              </a:rPr>
              <a:t>yillarda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ahamoniylar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O‘rta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Osiyoning</a:t>
            </a:r>
            <a:r>
              <a:rPr lang="en-US" dirty="0">
                <a:latin typeface="Times New Roman" pitchFamily="18" charset="0"/>
                <a:cs typeface="Times New Roman" pitchFamily="18" charset="0"/>
              </a:rPr>
              <a:t> </a:t>
            </a:r>
            <a:r>
              <a:rPr lang="en-US" b="1" i="1" dirty="0" err="1">
                <a:solidFill>
                  <a:srgbClr val="002060"/>
                </a:solidFill>
                <a:latin typeface="Times New Roman" pitchFamily="18" charset="0"/>
                <a:cs typeface="Times New Roman" pitchFamily="18" charset="0"/>
              </a:rPr>
              <a:t>Parfiya</a:t>
            </a:r>
            <a:r>
              <a:rPr lang="en-US" b="1" i="1" dirty="0">
                <a:solidFill>
                  <a:srgbClr val="002060"/>
                </a:solidFill>
                <a:latin typeface="Times New Roman" pitchFamily="18" charset="0"/>
                <a:cs typeface="Times New Roman" pitchFamily="18" charset="0"/>
              </a:rPr>
              <a:t>, </a:t>
            </a:r>
            <a:r>
              <a:rPr lang="en-US" b="1" i="1" dirty="0" err="1">
                <a:solidFill>
                  <a:srgbClr val="002060"/>
                </a:solidFill>
                <a:latin typeface="Times New Roman" pitchFamily="18" charset="0"/>
                <a:cs typeface="Times New Roman" pitchFamily="18" charset="0"/>
              </a:rPr>
              <a:t>Marg‘iyona</a:t>
            </a:r>
            <a:r>
              <a:rPr lang="en-US" b="1" i="1" dirty="0">
                <a:solidFill>
                  <a:srgbClr val="002060"/>
                </a:solidFill>
                <a:latin typeface="Times New Roman" pitchFamily="18" charset="0"/>
                <a:cs typeface="Times New Roman" pitchFamily="18" charset="0"/>
              </a:rPr>
              <a:t>, </a:t>
            </a:r>
            <a:r>
              <a:rPr lang="en-US" b="1" i="1" dirty="0" err="1">
                <a:solidFill>
                  <a:srgbClr val="002060"/>
                </a:solidFill>
                <a:latin typeface="Times New Roman" pitchFamily="18" charset="0"/>
                <a:cs typeface="Times New Roman" pitchFamily="18" charset="0"/>
              </a:rPr>
              <a:t>Baqtriya</a:t>
            </a:r>
            <a:r>
              <a:rPr lang="en-US" b="1" i="1" dirty="0">
                <a:solidFill>
                  <a:srgbClr val="002060"/>
                </a:solidFill>
                <a:latin typeface="Times New Roman" pitchFamily="18" charset="0"/>
                <a:cs typeface="Times New Roman" pitchFamily="18" charset="0"/>
              </a:rPr>
              <a:t> </a:t>
            </a:r>
            <a:r>
              <a:rPr lang="en-US" b="1" i="1" dirty="0" err="1">
                <a:solidFill>
                  <a:srgbClr val="002060"/>
                </a:solidFill>
                <a:latin typeface="Times New Roman" pitchFamily="18" charset="0"/>
                <a:cs typeface="Times New Roman" pitchFamily="18" charset="0"/>
              </a:rPr>
              <a:t>va</a:t>
            </a:r>
            <a:r>
              <a:rPr lang="en-US" b="1" i="1" dirty="0">
                <a:solidFill>
                  <a:srgbClr val="002060"/>
                </a:solidFill>
                <a:latin typeface="Times New Roman" pitchFamily="18" charset="0"/>
                <a:cs typeface="Times New Roman" pitchFamily="18" charset="0"/>
              </a:rPr>
              <a:t> </a:t>
            </a:r>
            <a:r>
              <a:rPr lang="en-US" b="1" i="1" dirty="0" err="1">
                <a:solidFill>
                  <a:srgbClr val="002060"/>
                </a:solidFill>
                <a:latin typeface="Times New Roman" pitchFamily="18" charset="0"/>
                <a:cs typeface="Times New Roman" pitchFamily="18" charset="0"/>
              </a:rPr>
              <a:t>So‘g‘diyona</a:t>
            </a:r>
            <a:r>
              <a:rPr lang="en-US" b="1" i="1" dirty="0">
                <a:solidFill>
                  <a:srgbClr val="002060"/>
                </a:solidFill>
                <a:latin typeface="Times New Roman" pitchFamily="18" charset="0"/>
                <a:cs typeface="Times New Roman" pitchFamily="18" charset="0"/>
              </a:rPr>
              <a:t> </a:t>
            </a:r>
            <a:r>
              <a:rPr lang="en-US" dirty="0" err="1">
                <a:latin typeface="Times New Roman" pitchFamily="18" charset="0"/>
                <a:cs typeface="Times New Roman" pitchFamily="18" charset="0"/>
              </a:rPr>
              <a:t>viloyatlarinn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bo‘ysundirganlar</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Sak</a:t>
            </a:r>
            <a:r>
              <a:rPr lang="en-US" b="1" dirty="0">
                <a:latin typeface="Times New Roman" pitchFamily="18" charset="0"/>
                <a:cs typeface="Times New Roman" pitchFamily="18" charset="0"/>
              </a:rPr>
              <a:t>–</a:t>
            </a:r>
            <a:r>
              <a:rPr lang="en-US" b="1" dirty="0" err="1">
                <a:latin typeface="Times New Roman" pitchFamily="18" charset="0"/>
                <a:cs typeface="Times New Roman" pitchFamily="18" charset="0"/>
              </a:rPr>
              <a:t>massagetlarga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qarshi</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Kir</a:t>
            </a:r>
            <a:r>
              <a:rPr lang="en-US" b="1" dirty="0">
                <a:latin typeface="Times New Roman" pitchFamily="18" charset="0"/>
                <a:cs typeface="Times New Roman" pitchFamily="18" charset="0"/>
              </a:rPr>
              <a:t> II </a:t>
            </a:r>
            <a:r>
              <a:rPr lang="en-US" dirty="0" err="1">
                <a:latin typeface="Times New Roman" pitchFamily="18" charset="0"/>
                <a:cs typeface="Times New Roman" pitchFamily="18" charset="0"/>
              </a:rPr>
              <a:t>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yurishlari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mil.avv</a:t>
            </a:r>
            <a:r>
              <a:rPr lang="en-US" dirty="0">
                <a:latin typeface="Times New Roman" pitchFamily="18" charset="0"/>
                <a:cs typeface="Times New Roman" pitchFamily="18" charset="0"/>
              </a:rPr>
              <a:t>. 530 </a:t>
            </a:r>
            <a:r>
              <a:rPr lang="en-US" dirty="0" err="1">
                <a:latin typeface="Times New Roman" pitchFamily="18" charset="0"/>
                <a:cs typeface="Times New Roman" pitchFamily="18" charset="0"/>
              </a:rPr>
              <a:t>yilda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muvaffaqqiyatsiz</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yakunlangan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Saklarni</a:t>
            </a:r>
            <a:r>
              <a:rPr lang="en-US" dirty="0">
                <a:latin typeface="Times New Roman" pitchFamily="18" charset="0"/>
                <a:cs typeface="Times New Roman" pitchFamily="18" charset="0"/>
              </a:rPr>
              <a:t> </a:t>
            </a:r>
            <a:r>
              <a:rPr lang="en-US" b="1" dirty="0">
                <a:solidFill>
                  <a:srgbClr val="002060"/>
                </a:solidFill>
                <a:latin typeface="Times New Roman" pitchFamily="18" charset="0"/>
                <a:cs typeface="Times New Roman" pitchFamily="18" charset="0"/>
              </a:rPr>
              <a:t>Doro I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mil.avv</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518 </a:t>
            </a:r>
            <a:r>
              <a:rPr lang="en-US" b="1" dirty="0" err="1">
                <a:latin typeface="Times New Roman" pitchFamily="18" charset="0"/>
                <a:cs typeface="Times New Roman" pitchFamily="18" charset="0"/>
              </a:rPr>
              <a:t>yilda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istilo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qilgan</a:t>
            </a:r>
            <a:r>
              <a:rPr lang="en-US" dirty="0">
                <a:latin typeface="Times New Roman" pitchFamily="18" charset="0"/>
                <a:cs typeface="Times New Roman" pitchFamily="18" charset="0"/>
              </a:rPr>
              <a:t>.</a:t>
            </a:r>
          </a:p>
          <a:p>
            <a:pPr algn="just" eaLnBrk="1" fontAlgn="auto">
              <a:spcAft>
                <a:spcPts val="0"/>
              </a:spcAft>
              <a:defRPr/>
            </a:pPr>
            <a:r>
              <a:rPr lang="en-US" b="1" dirty="0">
                <a:latin typeface="Times New Roman" pitchFamily="18" charset="0"/>
                <a:cs typeface="Times New Roman" pitchFamily="18" charset="0"/>
              </a:rPr>
              <a:t>Doro I </a:t>
            </a:r>
            <a:r>
              <a:rPr lang="en-US" b="1" dirty="0" err="1">
                <a:latin typeface="Times New Roman" pitchFamily="18" charset="0"/>
                <a:cs typeface="Times New Roman" pitchFamily="18" charset="0"/>
              </a:rPr>
              <a:t>davrida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mil.avv</a:t>
            </a:r>
            <a:r>
              <a:rPr lang="en-US" b="1" dirty="0">
                <a:latin typeface="Times New Roman" pitchFamily="18" charset="0"/>
                <a:cs typeface="Times New Roman" pitchFamily="18" charset="0"/>
              </a:rPr>
              <a:t>. 522-486 </a:t>
            </a:r>
            <a:r>
              <a:rPr lang="en-US" b="1" dirty="0" err="1">
                <a:latin typeface="Times New Roman" pitchFamily="18" charset="0"/>
                <a:cs typeface="Times New Roman" pitchFamily="18" charset="0"/>
              </a:rPr>
              <a:t>yillar</a:t>
            </a:r>
            <a:r>
              <a:rPr lang="en-US" b="1" dirty="0">
                <a:latin typeface="Times New Roman" pitchFamily="18" charset="0"/>
                <a:cs typeface="Times New Roman" pitchFamily="18" charset="0"/>
              </a:rPr>
              <a:t>) </a:t>
            </a:r>
            <a:r>
              <a:rPr lang="en-US" dirty="0" err="1">
                <a:latin typeface="Times New Roman" pitchFamily="18" charset="0"/>
                <a:cs typeface="Times New Roman" pitchFamily="18" charset="0"/>
              </a:rPr>
              <a:t>ahamoniylar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sulolasi</a:t>
            </a:r>
            <a:r>
              <a:rPr lang="en-US" dirty="0">
                <a:latin typeface="Times New Roman" pitchFamily="18" charset="0"/>
                <a:cs typeface="Times New Roman" pitchFamily="18" charset="0"/>
              </a:rPr>
              <a:t> </a:t>
            </a:r>
            <a:r>
              <a:rPr lang="en-US" b="1" i="1" dirty="0">
                <a:latin typeface="Times New Roman" pitchFamily="18" charset="0"/>
                <a:cs typeface="Times New Roman" pitchFamily="18" charset="0"/>
              </a:rPr>
              <a:t>Hind </a:t>
            </a:r>
            <a:r>
              <a:rPr lang="en-US" b="1" i="1" dirty="0" err="1">
                <a:latin typeface="Times New Roman" pitchFamily="18" charset="0"/>
                <a:cs typeface="Times New Roman" pitchFamily="18" charset="0"/>
              </a:rPr>
              <a:t>vodiysidan</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O‘rta</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yer</a:t>
            </a:r>
            <a:r>
              <a:rPr lang="en-US" b="1" i="1" dirty="0">
                <a:latin typeface="Times New Roman" pitchFamily="18" charset="0"/>
                <a:cs typeface="Times New Roman" pitchFamily="18" charset="0"/>
              </a:rPr>
              <a:t> </a:t>
            </a:r>
            <a:r>
              <a:rPr lang="en-US" b="1" i="1" dirty="0" err="1">
                <a:latin typeface="Times New Roman" pitchFamily="18" charset="0"/>
                <a:cs typeface="Times New Roman" pitchFamily="18" charset="0"/>
              </a:rPr>
              <a:t>dengiziga</a:t>
            </a:r>
            <a:r>
              <a:rPr lang="en-US" b="1" i="1" dirty="0">
                <a:latin typeface="Times New Roman" pitchFamily="18" charset="0"/>
                <a:cs typeface="Times New Roman" pitchFamily="18" charset="0"/>
              </a:rPr>
              <a:t> </a:t>
            </a:r>
            <a:r>
              <a:rPr lang="en-US" dirty="0" err="1">
                <a:latin typeface="Times New Roman" pitchFamily="18" charset="0"/>
                <a:cs typeface="Times New Roman" pitchFamily="18" charset="0"/>
              </a:rPr>
              <a:t>qadar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hududda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o‘z</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xukmronligini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o‘rnatgan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Ahamoniylar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davlati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jahon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tarixida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birinchi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yirik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dunyo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davlati</a:t>
            </a:r>
            <a:r>
              <a:rPr lang="en-US" dirty="0">
                <a:latin typeface="Times New Roman" pitchFamily="18" charset="0"/>
                <a:cs typeface="Times New Roman" pitchFamily="18" charset="0"/>
              </a:rPr>
              <a:t> deb </a:t>
            </a:r>
            <a:r>
              <a:rPr lang="en-US" dirty="0" err="1">
                <a:latin typeface="Times New Roman" pitchFamily="18" charset="0"/>
                <a:cs typeface="Times New Roman" pitchFamily="18" charset="0"/>
              </a:rPr>
              <a:t>hisoblanadi</a:t>
            </a:r>
            <a:r>
              <a:rPr lang="en-US" dirty="0">
                <a:latin typeface="Times New Roman" pitchFamily="18" charset="0"/>
                <a:cs typeface="Times New Roman" pitchFamily="18" charset="0"/>
              </a:rPr>
              <a:t>. Bu </a:t>
            </a:r>
            <a:r>
              <a:rPr lang="en-US" dirty="0" err="1">
                <a:latin typeface="Times New Roman" pitchFamily="18" charset="0"/>
                <a:cs typeface="Times New Roman" pitchFamily="18" charset="0"/>
              </a:rPr>
              <a:t>davlat</a:t>
            </a:r>
            <a:r>
              <a:rPr lang="en-US" dirty="0">
                <a:latin typeface="Times New Roman" pitchFamily="18" charset="0"/>
                <a:cs typeface="Times New Roman" pitchFamily="18" charset="0"/>
              </a:rPr>
              <a:t> ilk </a:t>
            </a:r>
            <a:r>
              <a:rPr lang="en-US" dirty="0" err="1">
                <a:latin typeface="Times New Roman" pitchFamily="18" charset="0"/>
                <a:cs typeface="Times New Roman" pitchFamily="18" charset="0"/>
              </a:rPr>
              <a:t>bor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ko‘p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sonli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viloyatlar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shaharlar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xalqlarni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birlashtirgan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O‘rta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Osiyoda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ahamoniylar</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ikki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yuz</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yildan</a:t>
            </a:r>
            <a:r>
              <a:rPr lang="en-US" b="1" dirty="0">
                <a:latin typeface="Times New Roman" pitchFamily="18" charset="0"/>
                <a:cs typeface="Times New Roman" pitchFamily="18" charset="0"/>
              </a:rPr>
              <a:t> </a:t>
            </a:r>
            <a:r>
              <a:rPr lang="en-US" dirty="0" err="1">
                <a:latin typeface="Times New Roman" pitchFamily="18" charset="0"/>
                <a:cs typeface="Times New Roman" pitchFamily="18" charset="0"/>
              </a:rPr>
              <a:t>ziyod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hukmronlik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qilganlar</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(mil.avv.330 </a:t>
            </a:r>
            <a:r>
              <a:rPr lang="en-US" b="1" dirty="0" err="1">
                <a:latin typeface="Times New Roman" pitchFamily="18" charset="0"/>
                <a:cs typeface="Times New Roman" pitchFamily="18" charset="0"/>
              </a:rPr>
              <a:t>yilgacha</a:t>
            </a:r>
            <a:r>
              <a:rPr lang="en-US" b="1" dirty="0">
                <a:latin typeface="Times New Roman" pitchFamily="18" charset="0"/>
                <a:cs typeface="Times New Roman" pitchFamily="18" charset="0"/>
              </a:rPr>
              <a:t>).</a:t>
            </a:r>
          </a:p>
        </p:txBody>
      </p:sp>
    </p:spTree>
    <p:extLst>
      <p:ext uri="{BB962C8B-B14F-4D97-AF65-F5344CB8AC3E}">
        <p14:creationId xmlns:p14="http://schemas.microsoft.com/office/powerpoint/2010/main" val="980177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404664"/>
            <a:ext cx="8715375" cy="5518945"/>
          </a:xfrm>
        </p:spPr>
        <p:txBody>
          <a:bodyPr/>
          <a:lstStyle/>
          <a:p>
            <a:pPr algn="just" eaLnBrk="1" hangingPunct="1"/>
            <a:r>
              <a:rPr lang="uz-Cyrl-UZ" altLang="ru-RU" sz="3400" dirty="0" smtClean="0">
                <a:solidFill>
                  <a:schemeClr val="tx1"/>
                </a:solidFill>
                <a:latin typeface="Times New Roman" panose="02020603050405020304" pitchFamily="18" charset="0"/>
                <a:cs typeface="Times New Roman" panose="02020603050405020304" pitchFamily="18" charset="0"/>
              </a:rPr>
              <a:t>	Тадқиқотчилар Ўрта  </a:t>
            </a:r>
            <a:r>
              <a:rPr lang="uz-Cyrl-UZ" altLang="ru-RU" sz="3400" dirty="0">
                <a:solidFill>
                  <a:schemeClr val="tx1"/>
                </a:solidFill>
                <a:latin typeface="Times New Roman" panose="02020603050405020304" pitchFamily="18" charset="0"/>
                <a:cs typeface="Times New Roman" panose="02020603050405020304" pitchFamily="18" charset="0"/>
              </a:rPr>
              <a:t>Осиѐда  илк  давлатларнинг  шаклланиш  ва </a:t>
            </a:r>
            <a:r>
              <a:rPr lang="uz-Cyrl-UZ" altLang="ru-RU" sz="3400" dirty="0" smtClean="0">
                <a:solidFill>
                  <a:schemeClr val="tx1"/>
                </a:solidFill>
                <a:latin typeface="Times New Roman" panose="02020603050405020304" pitchFamily="18" charset="0"/>
                <a:cs typeface="Times New Roman" panose="02020603050405020304" pitchFamily="18" charset="0"/>
              </a:rPr>
              <a:t>ривожланиш  </a:t>
            </a:r>
            <a:r>
              <a:rPr lang="uz-Cyrl-UZ" altLang="ru-RU" sz="3400" dirty="0">
                <a:solidFill>
                  <a:schemeClr val="tx1"/>
                </a:solidFill>
                <a:latin typeface="Times New Roman" panose="02020603050405020304" pitchFamily="18" charset="0"/>
                <a:cs typeface="Times New Roman" panose="02020603050405020304" pitchFamily="18" charset="0"/>
              </a:rPr>
              <a:t>жараѐнини  </a:t>
            </a:r>
            <a:r>
              <a:rPr lang="uz-Cyrl-UZ" altLang="ru-RU" sz="3400" b="1" dirty="0">
                <a:solidFill>
                  <a:schemeClr val="tx1"/>
                </a:solidFill>
                <a:latin typeface="Times New Roman" panose="02020603050405020304" pitchFamily="18" charset="0"/>
                <a:cs typeface="Times New Roman" panose="02020603050405020304" pitchFamily="18" charset="0"/>
              </a:rPr>
              <a:t>аҳмонийларгача  </a:t>
            </a:r>
            <a:r>
              <a:rPr lang="uz-Cyrl-UZ" altLang="ru-RU" sz="3400" dirty="0">
                <a:solidFill>
                  <a:schemeClr val="tx1"/>
                </a:solidFill>
                <a:latin typeface="Times New Roman" panose="02020603050405020304" pitchFamily="18" charset="0"/>
                <a:cs typeface="Times New Roman" panose="02020603050405020304" pitchFamily="18" charset="0"/>
              </a:rPr>
              <a:t>бўлган  даврда  деб  ҳисоблайдилар </a:t>
            </a:r>
            <a:r>
              <a:rPr lang="uz-Cyrl-UZ" altLang="ru-RU" sz="3400" dirty="0" smtClean="0">
                <a:solidFill>
                  <a:schemeClr val="tx1"/>
                </a:solidFill>
                <a:latin typeface="Times New Roman" panose="02020603050405020304" pitchFamily="18" charset="0"/>
                <a:cs typeface="Times New Roman" panose="02020603050405020304" pitchFamily="18" charset="0"/>
              </a:rPr>
              <a:t>ва  </a:t>
            </a:r>
            <a:r>
              <a:rPr lang="uz-Cyrl-UZ" altLang="ru-RU" sz="3400" b="1" i="1" dirty="0">
                <a:solidFill>
                  <a:srgbClr val="FF0000"/>
                </a:solidFill>
                <a:latin typeface="Times New Roman" panose="02020603050405020304" pitchFamily="18" charset="0"/>
                <a:cs typeface="Times New Roman" panose="02020603050405020304" pitchFamily="18" charset="0"/>
              </a:rPr>
              <a:t>мил.  авв.  </a:t>
            </a:r>
            <a:r>
              <a:rPr lang="en-US" altLang="ru-RU" sz="3400" b="1" i="1" dirty="0">
                <a:solidFill>
                  <a:srgbClr val="FF0000"/>
                </a:solidFill>
                <a:latin typeface="Times New Roman" panose="02020603050405020304" pitchFamily="18" charset="0"/>
                <a:cs typeface="Times New Roman" panose="02020603050405020304" pitchFamily="18" charset="0"/>
              </a:rPr>
              <a:t>IX-VII  </a:t>
            </a:r>
            <a:r>
              <a:rPr lang="uz-Cyrl-UZ" altLang="ru-RU" sz="3400" b="1" i="1" dirty="0">
                <a:solidFill>
                  <a:srgbClr val="FF0000"/>
                </a:solidFill>
                <a:latin typeface="Times New Roman" panose="02020603050405020304" pitchFamily="18" charset="0"/>
                <a:cs typeface="Times New Roman" panose="02020603050405020304" pitchFamily="18" charset="0"/>
              </a:rPr>
              <a:t>асрлар</a:t>
            </a:r>
            <a:r>
              <a:rPr lang="uz-Cyrl-UZ" altLang="ru-RU" sz="3400" dirty="0">
                <a:solidFill>
                  <a:schemeClr val="tx1"/>
                </a:solidFill>
                <a:latin typeface="Times New Roman" panose="02020603050405020304" pitchFamily="18" charset="0"/>
                <a:cs typeface="Times New Roman" panose="02020603050405020304" pitchFamily="18" charset="0"/>
              </a:rPr>
              <a:t>  билан  белгилайдилар  </a:t>
            </a:r>
            <a:r>
              <a:rPr lang="uz-Cyrl-UZ" altLang="ru-RU" sz="3400" b="1" i="1" dirty="0">
                <a:solidFill>
                  <a:schemeClr val="tx1"/>
                </a:solidFill>
                <a:latin typeface="Times New Roman" panose="02020603050405020304" pitchFamily="18" charset="0"/>
                <a:cs typeface="Times New Roman" panose="02020603050405020304" pitchFamily="18" charset="0"/>
              </a:rPr>
              <a:t>(М.Дункер,  В.Томашек, </a:t>
            </a:r>
            <a:r>
              <a:rPr lang="uz-Cyrl-UZ" altLang="ru-RU" sz="3400" b="1" i="1" dirty="0" smtClean="0">
                <a:solidFill>
                  <a:schemeClr val="tx1"/>
                </a:solidFill>
                <a:latin typeface="Times New Roman" panose="02020603050405020304" pitchFamily="18" charset="0"/>
                <a:cs typeface="Times New Roman" panose="02020603050405020304" pitchFamily="18" charset="0"/>
              </a:rPr>
              <a:t>Ф.Альтхайм</a:t>
            </a:r>
            <a:r>
              <a:rPr lang="uz-Cyrl-UZ" altLang="ru-RU" sz="3400" b="1" i="1" dirty="0">
                <a:solidFill>
                  <a:schemeClr val="tx1"/>
                </a:solidFill>
                <a:latin typeface="Times New Roman" panose="02020603050405020304" pitchFamily="18" charset="0"/>
                <a:cs typeface="Times New Roman" panose="02020603050405020304" pitchFamily="18" charset="0"/>
              </a:rPr>
              <a:t>,  С.П.Толстов,  М.М.Дьяконов</a:t>
            </a:r>
            <a:r>
              <a:rPr lang="uz-Cyrl-UZ" altLang="ru-RU" sz="3400" b="1" i="1" dirty="0" smtClean="0">
                <a:solidFill>
                  <a:schemeClr val="tx1"/>
                </a:solidFill>
                <a:latin typeface="Times New Roman" panose="02020603050405020304" pitchFamily="18" charset="0"/>
                <a:cs typeface="Times New Roman" panose="02020603050405020304" pitchFamily="18" charset="0"/>
              </a:rPr>
              <a:t>, </a:t>
            </a:r>
            <a:r>
              <a:rPr lang="uz-Cyrl-UZ" altLang="ru-RU" sz="3400" b="1" i="1" dirty="0">
                <a:solidFill>
                  <a:schemeClr val="tx1"/>
                </a:solidFill>
                <a:latin typeface="Times New Roman" panose="02020603050405020304" pitchFamily="18" charset="0"/>
                <a:cs typeface="Times New Roman" panose="02020603050405020304" pitchFamily="18" charset="0"/>
              </a:rPr>
              <a:t>И.М.Дьяконов,  В.М.Массон, </a:t>
            </a:r>
            <a:r>
              <a:rPr lang="uz-Cyrl-UZ" altLang="ru-RU" sz="3400" b="1" i="1" dirty="0" smtClean="0">
                <a:solidFill>
                  <a:schemeClr val="tx1"/>
                </a:solidFill>
                <a:latin typeface="Times New Roman" panose="02020603050405020304" pitchFamily="18" charset="0"/>
                <a:cs typeface="Times New Roman" panose="02020603050405020304" pitchFamily="18" charset="0"/>
              </a:rPr>
              <a:t>М.Дандамаев</a:t>
            </a:r>
            <a:r>
              <a:rPr lang="uz-Cyrl-UZ" altLang="ru-RU" sz="3400" b="1" i="1" dirty="0">
                <a:solidFill>
                  <a:schemeClr val="tx1"/>
                </a:solidFill>
                <a:latin typeface="Times New Roman" panose="02020603050405020304" pitchFamily="18" charset="0"/>
                <a:cs typeface="Times New Roman" panose="02020603050405020304" pitchFamily="18" charset="0"/>
              </a:rPr>
              <a:t>,  Я.Ғуломов,  Б.А.Литвинский</a:t>
            </a:r>
            <a:r>
              <a:rPr lang="uz-Cyrl-UZ" altLang="ru-RU" sz="3400" b="1" i="1" dirty="0" smtClean="0">
                <a:solidFill>
                  <a:schemeClr val="tx1"/>
                </a:solidFill>
                <a:latin typeface="Times New Roman" panose="02020603050405020304" pitchFamily="18" charset="0"/>
                <a:cs typeface="Times New Roman" panose="02020603050405020304" pitchFamily="18" charset="0"/>
              </a:rPr>
              <a:t>, Э.В.Ртвеладзе,И.В.Пьянков</a:t>
            </a:r>
            <a:r>
              <a:rPr lang="uz-Cyrl-UZ" altLang="ru-RU" sz="3400" b="1" i="1" dirty="0">
                <a:solidFill>
                  <a:schemeClr val="tx1"/>
                </a:solidFill>
                <a:latin typeface="Times New Roman" panose="02020603050405020304" pitchFamily="18" charset="0"/>
                <a:cs typeface="Times New Roman" panose="02020603050405020304" pitchFamily="18" charset="0"/>
              </a:rPr>
              <a:t>, </a:t>
            </a:r>
            <a:r>
              <a:rPr lang="uz-Cyrl-UZ" altLang="ru-RU" sz="3400" b="1" i="1" dirty="0" smtClean="0">
                <a:solidFill>
                  <a:schemeClr val="tx1"/>
                </a:solidFill>
                <a:latin typeface="Times New Roman" panose="02020603050405020304" pitchFamily="18" charset="0"/>
                <a:cs typeface="Times New Roman" panose="02020603050405020304" pitchFamily="18" charset="0"/>
              </a:rPr>
              <a:t>А.С.Сагдуллаев </a:t>
            </a:r>
            <a:r>
              <a:rPr lang="uz-Cyrl-UZ" altLang="ru-RU" sz="3400" dirty="0">
                <a:solidFill>
                  <a:schemeClr val="tx1"/>
                </a:solidFill>
                <a:latin typeface="Times New Roman" panose="02020603050405020304" pitchFamily="18" charset="0"/>
                <a:cs typeface="Times New Roman" panose="02020603050405020304" pitchFamily="18" charset="0"/>
              </a:rPr>
              <a:t>ва бошқалар).</a:t>
            </a:r>
            <a:endParaRPr lang="ru-RU" altLang="ru-RU" sz="3400" i="1" u="sng"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0"/>
            <a:ext cx="9144000" cy="6858000"/>
          </a:xfrm>
          <a:solidFill>
            <a:schemeClr val="accent3">
              <a:lumMod val="20000"/>
              <a:lumOff val="80000"/>
            </a:schemeClr>
          </a:solidFill>
        </p:spPr>
        <p:txBody>
          <a:bodyPr rtlCol="0">
            <a:normAutofit/>
          </a:bodyPr>
          <a:lstStyle/>
          <a:p>
            <a:pPr algn="just">
              <a:lnSpc>
                <a:spcPct val="107000"/>
              </a:lnSpc>
              <a:spcAft>
                <a:spcPts val="0"/>
              </a:spcAft>
            </a:pPr>
            <a:r>
              <a:rPr lang="en-US" sz="3600" dirty="0" err="1">
                <a:latin typeface="Times New Roman"/>
                <a:ea typeface="Times New Roman"/>
                <a:cs typeface="Times New Roman"/>
              </a:rPr>
              <a:t>Ahamoniylar</a:t>
            </a:r>
            <a:r>
              <a:rPr lang="en-US" sz="3600" dirty="0">
                <a:latin typeface="Times New Roman"/>
                <a:ea typeface="Times New Roman"/>
                <a:cs typeface="Times New Roman"/>
              </a:rPr>
              <a:t> </a:t>
            </a:r>
            <a:r>
              <a:rPr lang="en-US" sz="3600" dirty="0" err="1">
                <a:latin typeface="Times New Roman"/>
                <a:ea typeface="Times New Roman"/>
                <a:cs typeface="Times New Roman"/>
              </a:rPr>
              <a:t>davri</a:t>
            </a:r>
            <a:r>
              <a:rPr lang="en-US" sz="3600" dirty="0">
                <a:latin typeface="Times New Roman"/>
                <a:ea typeface="Times New Roman"/>
                <a:cs typeface="Times New Roman"/>
              </a:rPr>
              <a:t> </a:t>
            </a:r>
            <a:r>
              <a:rPr lang="en-US" sz="3600" b="1" dirty="0" err="1">
                <a:latin typeface="Times New Roman"/>
                <a:ea typeface="Times New Roman"/>
                <a:cs typeface="Times New Roman"/>
              </a:rPr>
              <a:t>mixsimon</a:t>
            </a:r>
            <a:r>
              <a:rPr lang="en-US" sz="3600" b="1" dirty="0">
                <a:latin typeface="Times New Roman"/>
                <a:ea typeface="Times New Roman"/>
                <a:cs typeface="Times New Roman"/>
              </a:rPr>
              <a:t> </a:t>
            </a:r>
            <a:r>
              <a:rPr lang="en-US" sz="3600" b="1" dirty="0" err="1">
                <a:latin typeface="Times New Roman"/>
                <a:ea typeface="Times New Roman"/>
                <a:cs typeface="Times New Roman"/>
              </a:rPr>
              <a:t>yozuvlarida</a:t>
            </a:r>
            <a:r>
              <a:rPr lang="en-US" sz="3600" b="1" dirty="0">
                <a:latin typeface="Times New Roman"/>
                <a:ea typeface="Times New Roman"/>
                <a:cs typeface="Times New Roman"/>
              </a:rPr>
              <a:t> </a:t>
            </a:r>
            <a:r>
              <a:rPr lang="en-US" sz="3600" dirty="0" err="1">
                <a:latin typeface="Times New Roman"/>
                <a:ea typeface="Times New Roman"/>
                <a:cs typeface="Times New Roman"/>
              </a:rPr>
              <a:t>O‘rta</a:t>
            </a:r>
            <a:r>
              <a:rPr lang="en-US" sz="3600" dirty="0">
                <a:latin typeface="Times New Roman"/>
                <a:ea typeface="Times New Roman"/>
                <a:cs typeface="Times New Roman"/>
              </a:rPr>
              <a:t> </a:t>
            </a:r>
            <a:r>
              <a:rPr lang="en-US" sz="3600" dirty="0" err="1">
                <a:latin typeface="Times New Roman"/>
                <a:ea typeface="Times New Roman"/>
                <a:cs typeface="Times New Roman"/>
              </a:rPr>
              <a:t>Osiyo</a:t>
            </a:r>
            <a:r>
              <a:rPr lang="en-US" sz="3600" dirty="0">
                <a:latin typeface="Times New Roman"/>
                <a:ea typeface="Times New Roman"/>
                <a:cs typeface="Times New Roman"/>
              </a:rPr>
              <a:t> </a:t>
            </a:r>
            <a:r>
              <a:rPr lang="en-US" sz="3600" dirty="0" err="1">
                <a:latin typeface="Times New Roman"/>
                <a:ea typeface="Times New Roman"/>
                <a:cs typeface="Times New Roman"/>
              </a:rPr>
              <a:t>xalqlari</a:t>
            </a:r>
            <a:r>
              <a:rPr lang="en-US" sz="3600" dirty="0">
                <a:latin typeface="Times New Roman"/>
                <a:ea typeface="Times New Roman"/>
                <a:cs typeface="Times New Roman"/>
              </a:rPr>
              <a:t> </a:t>
            </a:r>
            <a:r>
              <a:rPr lang="en-US" sz="3600" dirty="0" err="1">
                <a:latin typeface="Times New Roman"/>
                <a:ea typeface="Times New Roman"/>
                <a:cs typeface="Times New Roman"/>
              </a:rPr>
              <a:t>va</a:t>
            </a:r>
            <a:r>
              <a:rPr lang="en-US" sz="3600" dirty="0">
                <a:latin typeface="Times New Roman"/>
                <a:ea typeface="Times New Roman"/>
                <a:cs typeface="Times New Roman"/>
              </a:rPr>
              <a:t> </a:t>
            </a:r>
            <a:r>
              <a:rPr lang="en-US" sz="3600" dirty="0" err="1">
                <a:latin typeface="Times New Roman"/>
                <a:ea typeface="Times New Roman"/>
                <a:cs typeface="Times New Roman"/>
              </a:rPr>
              <a:t>viloyatlari</a:t>
            </a:r>
            <a:r>
              <a:rPr lang="en-US" sz="3600" dirty="0">
                <a:latin typeface="Times New Roman"/>
                <a:ea typeface="Times New Roman"/>
                <a:cs typeface="Times New Roman"/>
              </a:rPr>
              <a:t> </a:t>
            </a:r>
            <a:r>
              <a:rPr lang="en-US" sz="3600" dirty="0" err="1">
                <a:latin typeface="Times New Roman"/>
                <a:ea typeface="Times New Roman"/>
                <a:cs typeface="Times New Roman"/>
              </a:rPr>
              <a:t>to‘g‘risida</a:t>
            </a:r>
            <a:r>
              <a:rPr lang="en-US" sz="3600" dirty="0">
                <a:latin typeface="Times New Roman"/>
                <a:ea typeface="Times New Roman"/>
                <a:cs typeface="Times New Roman"/>
              </a:rPr>
              <a:t> </a:t>
            </a:r>
            <a:r>
              <a:rPr lang="en-US" sz="3600" dirty="0" err="1">
                <a:latin typeface="Times New Roman"/>
                <a:ea typeface="Times New Roman"/>
                <a:cs typeface="Times New Roman"/>
              </a:rPr>
              <a:t>turli</a:t>
            </a:r>
            <a:r>
              <a:rPr lang="en-US" sz="3600" dirty="0">
                <a:latin typeface="Times New Roman"/>
                <a:ea typeface="Times New Roman"/>
                <a:cs typeface="Times New Roman"/>
              </a:rPr>
              <a:t> </a:t>
            </a:r>
            <a:r>
              <a:rPr lang="en-US" sz="3600" dirty="0" err="1">
                <a:latin typeface="Times New Roman"/>
                <a:ea typeface="Times New Roman"/>
                <a:cs typeface="Times New Roman"/>
              </a:rPr>
              <a:t>xil</a:t>
            </a:r>
            <a:r>
              <a:rPr lang="en-US" sz="3600" dirty="0">
                <a:latin typeface="Times New Roman"/>
                <a:ea typeface="Times New Roman"/>
                <a:cs typeface="Times New Roman"/>
              </a:rPr>
              <a:t> </a:t>
            </a:r>
            <a:r>
              <a:rPr lang="en-US" sz="3600" dirty="0" err="1">
                <a:latin typeface="Times New Roman"/>
                <a:ea typeface="Times New Roman"/>
                <a:cs typeface="Times New Roman"/>
              </a:rPr>
              <a:t>ma’lumotlar</a:t>
            </a:r>
            <a:r>
              <a:rPr lang="en-US" sz="3600" dirty="0">
                <a:latin typeface="Times New Roman"/>
                <a:ea typeface="Times New Roman"/>
                <a:cs typeface="Times New Roman"/>
              </a:rPr>
              <a:t> bor. Bu </a:t>
            </a:r>
            <a:r>
              <a:rPr lang="en-US" sz="3600" dirty="0" err="1">
                <a:latin typeface="Times New Roman"/>
                <a:ea typeface="Times New Roman"/>
                <a:cs typeface="Times New Roman"/>
              </a:rPr>
              <a:t>yozuvlar</a:t>
            </a:r>
            <a:r>
              <a:rPr lang="en-US" sz="3600" dirty="0">
                <a:latin typeface="Times New Roman"/>
                <a:ea typeface="Times New Roman"/>
                <a:cs typeface="Times New Roman"/>
              </a:rPr>
              <a:t> </a:t>
            </a:r>
            <a:r>
              <a:rPr lang="en-US" sz="3600" b="1" i="1" dirty="0" err="1">
                <a:latin typeface="Times New Roman"/>
                <a:ea typeface="Times New Roman"/>
                <a:cs typeface="Times New Roman"/>
              </a:rPr>
              <a:t>mil.avv</a:t>
            </a:r>
            <a:r>
              <a:rPr lang="en-US" sz="3600" b="1" i="1" dirty="0">
                <a:latin typeface="Times New Roman"/>
                <a:ea typeface="Times New Roman"/>
                <a:cs typeface="Times New Roman"/>
              </a:rPr>
              <a:t>. VI-IV </a:t>
            </a:r>
            <a:r>
              <a:rPr lang="en-US" sz="3600" b="1" i="1" dirty="0" err="1">
                <a:latin typeface="Times New Roman"/>
                <a:ea typeface="Times New Roman"/>
                <a:cs typeface="Times New Roman"/>
              </a:rPr>
              <a:t>asrlarga</a:t>
            </a:r>
            <a:r>
              <a:rPr lang="en-US" sz="3600" b="1" i="1" dirty="0">
                <a:latin typeface="Times New Roman"/>
                <a:ea typeface="Times New Roman"/>
                <a:cs typeface="Times New Roman"/>
              </a:rPr>
              <a:t> </a:t>
            </a:r>
            <a:r>
              <a:rPr lang="en-US" sz="3600" dirty="0" err="1">
                <a:latin typeface="Times New Roman"/>
                <a:ea typeface="Times New Roman"/>
                <a:cs typeface="Times New Roman"/>
              </a:rPr>
              <a:t>oid</a:t>
            </a:r>
            <a:r>
              <a:rPr lang="en-US" sz="3600" dirty="0">
                <a:latin typeface="Times New Roman"/>
                <a:ea typeface="Times New Roman"/>
                <a:cs typeface="Times New Roman"/>
              </a:rPr>
              <a:t> </a:t>
            </a:r>
            <a:r>
              <a:rPr lang="en-US" sz="3600" dirty="0" err="1">
                <a:latin typeface="Times New Roman"/>
                <a:ea typeface="Times New Roman"/>
                <a:cs typeface="Times New Roman"/>
              </a:rPr>
              <a:t>bo‘lib</a:t>
            </a:r>
            <a:r>
              <a:rPr lang="en-US" sz="3600"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Behistun</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Nakshi</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Rustam</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qoyatoshlarida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Suza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Persepol</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Hamadon</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shaharlarida</a:t>
            </a:r>
            <a:r>
              <a:rPr lang="en-US" sz="3600" i="1" dirty="0">
                <a:latin typeface="Times New Roman"/>
                <a:ea typeface="Times New Roman"/>
                <a:cs typeface="Times New Roman"/>
              </a:rPr>
              <a:t> </a:t>
            </a:r>
            <a:r>
              <a:rPr lang="en-US" sz="3600" dirty="0" err="1">
                <a:latin typeface="Times New Roman"/>
                <a:ea typeface="Times New Roman"/>
                <a:cs typeface="Times New Roman"/>
              </a:rPr>
              <a:t>topib</a:t>
            </a:r>
            <a:r>
              <a:rPr lang="en-US" sz="3600" dirty="0">
                <a:latin typeface="Times New Roman"/>
                <a:ea typeface="Times New Roman"/>
                <a:cs typeface="Times New Roman"/>
              </a:rPr>
              <a:t> </a:t>
            </a:r>
            <a:r>
              <a:rPr lang="en-US" sz="3600" dirty="0" err="1">
                <a:latin typeface="Times New Roman"/>
                <a:ea typeface="Times New Roman"/>
                <a:cs typeface="Times New Roman"/>
              </a:rPr>
              <a:t>tekshirilgan</a:t>
            </a:r>
            <a:r>
              <a:rPr lang="en-US" sz="3600" dirty="0">
                <a:latin typeface="Times New Roman"/>
                <a:ea typeface="Times New Roman"/>
                <a:cs typeface="Times New Roman"/>
              </a:rPr>
              <a:t>. </a:t>
            </a:r>
            <a:r>
              <a:rPr lang="en-US" sz="3600" dirty="0" err="1">
                <a:latin typeface="Times New Roman"/>
                <a:ea typeface="Times New Roman"/>
                <a:cs typeface="Times New Roman"/>
              </a:rPr>
              <a:t>Ular</a:t>
            </a:r>
            <a:r>
              <a:rPr lang="en-US" sz="3600" dirty="0">
                <a:latin typeface="Times New Roman"/>
                <a:ea typeface="Times New Roman"/>
                <a:cs typeface="Times New Roman"/>
              </a:rPr>
              <a:t> </a:t>
            </a: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dirty="0" err="1">
                <a:latin typeface="Times New Roman"/>
                <a:ea typeface="Times New Roman"/>
                <a:cs typeface="Times New Roman"/>
              </a:rPr>
              <a:t>fors</a:t>
            </a:r>
            <a:r>
              <a:rPr lang="en-US" sz="3600" dirty="0">
                <a:latin typeface="Times New Roman"/>
                <a:ea typeface="Times New Roman"/>
                <a:cs typeface="Times New Roman"/>
              </a:rPr>
              <a:t> </a:t>
            </a:r>
            <a:r>
              <a:rPr lang="en-US" sz="3600" dirty="0" err="1">
                <a:latin typeface="Times New Roman"/>
                <a:ea typeface="Times New Roman"/>
                <a:cs typeface="Times New Roman"/>
              </a:rPr>
              <a:t>tilida</a:t>
            </a:r>
            <a:r>
              <a:rPr lang="en-US" sz="3600" dirty="0">
                <a:latin typeface="Times New Roman"/>
                <a:ea typeface="Times New Roman"/>
                <a:cs typeface="Times New Roman"/>
              </a:rPr>
              <a:t> </a:t>
            </a:r>
            <a:r>
              <a:rPr lang="en-US" sz="3600" dirty="0" err="1">
                <a:latin typeface="Times New Roman"/>
                <a:ea typeface="Times New Roman"/>
                <a:cs typeface="Times New Roman"/>
              </a:rPr>
              <a:t>turli</a:t>
            </a:r>
            <a:r>
              <a:rPr lang="en-US" sz="3600" dirty="0">
                <a:latin typeface="Times New Roman"/>
                <a:ea typeface="Times New Roman"/>
                <a:cs typeface="Times New Roman"/>
              </a:rPr>
              <a:t> </a:t>
            </a:r>
            <a:r>
              <a:rPr lang="en-US" sz="3600" b="1" i="1" dirty="0" err="1">
                <a:latin typeface="Times New Roman"/>
                <a:ea typeface="Times New Roman"/>
                <a:cs typeface="Times New Roman"/>
              </a:rPr>
              <a:t>ijtimoiy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siyosiy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diniy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masalalarga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doir</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podsho</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buyruqlaridan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nutqlaridan</a:t>
            </a:r>
            <a:r>
              <a:rPr lang="en-US" sz="3600" b="1" i="1" dirty="0">
                <a:latin typeface="Times New Roman"/>
                <a:ea typeface="Times New Roman"/>
                <a:cs typeface="Times New Roman"/>
              </a:rPr>
              <a:t> </a:t>
            </a:r>
            <a:r>
              <a:rPr lang="en-US" sz="3600" dirty="0" err="1">
                <a:latin typeface="Times New Roman"/>
                <a:ea typeface="Times New Roman"/>
                <a:cs typeface="Times New Roman"/>
              </a:rPr>
              <a:t>iborat</a:t>
            </a:r>
            <a:r>
              <a:rPr lang="en-US" sz="3600" dirty="0">
                <a:latin typeface="Times New Roman"/>
                <a:ea typeface="Times New Roman"/>
                <a:cs typeface="Times New Roman"/>
              </a:rPr>
              <a:t>. </a:t>
            </a:r>
            <a:endParaRPr lang="ru-RU" sz="2800" dirty="0">
              <a:ea typeface="Calibri"/>
              <a:cs typeface="Times New Roman"/>
            </a:endParaRPr>
          </a:p>
        </p:txBody>
      </p:sp>
    </p:spTree>
    <p:extLst>
      <p:ext uri="{BB962C8B-B14F-4D97-AF65-F5344CB8AC3E}">
        <p14:creationId xmlns:p14="http://schemas.microsoft.com/office/powerpoint/2010/main" val="29826981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576144"/>
            <a:ext cx="9144000" cy="5733256"/>
          </a:xfrm>
          <a:solidFill>
            <a:schemeClr val="accent3">
              <a:lumMod val="20000"/>
              <a:lumOff val="80000"/>
            </a:schemeClr>
          </a:solidFill>
        </p:spPr>
        <p:txBody>
          <a:bodyPr rtlCol="0">
            <a:normAutofit fontScale="77500" lnSpcReduction="20000"/>
          </a:bodyPr>
          <a:lstStyle/>
          <a:p>
            <a:pPr algn="just">
              <a:lnSpc>
                <a:spcPct val="107000"/>
              </a:lnSpc>
              <a:spcAft>
                <a:spcPts val="0"/>
              </a:spcAft>
            </a:pPr>
            <a:r>
              <a:rPr lang="en-US" sz="3600" dirty="0" err="1">
                <a:latin typeface="Times New Roman"/>
                <a:ea typeface="Times New Roman"/>
                <a:cs typeface="Times New Roman"/>
              </a:rPr>
              <a:t>Shular</a:t>
            </a:r>
            <a:r>
              <a:rPr lang="en-US" sz="3600" dirty="0">
                <a:latin typeface="Times New Roman"/>
                <a:ea typeface="Times New Roman"/>
                <a:cs typeface="Times New Roman"/>
              </a:rPr>
              <a:t> </a:t>
            </a:r>
            <a:r>
              <a:rPr lang="en-US" sz="3600" dirty="0" err="1">
                <a:latin typeface="Times New Roman"/>
                <a:ea typeface="Times New Roman"/>
                <a:cs typeface="Times New Roman"/>
              </a:rPr>
              <a:t>jumlasidan</a:t>
            </a:r>
            <a:r>
              <a:rPr lang="en-US" sz="3600" dirty="0">
                <a:latin typeface="Times New Roman"/>
                <a:ea typeface="Times New Roman"/>
                <a:cs typeface="Times New Roman"/>
              </a:rPr>
              <a:t> </a:t>
            </a:r>
            <a:r>
              <a:rPr lang="en-US" sz="3600" dirty="0" err="1">
                <a:latin typeface="Times New Roman"/>
                <a:ea typeface="Times New Roman"/>
                <a:cs typeface="Times New Roman"/>
              </a:rPr>
              <a:t>eng</a:t>
            </a:r>
            <a:r>
              <a:rPr lang="en-US" sz="3600" dirty="0">
                <a:latin typeface="Times New Roman"/>
                <a:ea typeface="Times New Roman"/>
                <a:cs typeface="Times New Roman"/>
              </a:rPr>
              <a:t> </a:t>
            </a:r>
            <a:r>
              <a:rPr lang="en-US" sz="3600" dirty="0" err="1">
                <a:latin typeface="Times New Roman"/>
                <a:ea typeface="Times New Roman"/>
                <a:cs typeface="Times New Roman"/>
              </a:rPr>
              <a:t>muhimi</a:t>
            </a:r>
            <a:r>
              <a:rPr lang="en-US" sz="3600" dirty="0">
                <a:latin typeface="Times New Roman"/>
                <a:ea typeface="Times New Roman"/>
                <a:cs typeface="Times New Roman"/>
              </a:rPr>
              <a:t> </a:t>
            </a:r>
            <a:r>
              <a:rPr lang="en-US" sz="3600" dirty="0" err="1">
                <a:latin typeface="Times New Roman"/>
                <a:ea typeface="Times New Roman"/>
                <a:cs typeface="Times New Roman"/>
              </a:rPr>
              <a:t>Behistun</a:t>
            </a:r>
            <a:r>
              <a:rPr lang="en-US" sz="3600" dirty="0">
                <a:latin typeface="Times New Roman"/>
                <a:ea typeface="Times New Roman"/>
                <a:cs typeface="Times New Roman"/>
              </a:rPr>
              <a:t> </a:t>
            </a:r>
            <a:r>
              <a:rPr lang="en-US" sz="3600" dirty="0" err="1">
                <a:latin typeface="Times New Roman"/>
                <a:ea typeface="Times New Roman"/>
                <a:cs typeface="Times New Roman"/>
              </a:rPr>
              <a:t>yozuvlari</a:t>
            </a:r>
            <a:r>
              <a:rPr lang="en-US" sz="3600" dirty="0">
                <a:latin typeface="Times New Roman"/>
                <a:ea typeface="Times New Roman"/>
                <a:cs typeface="Times New Roman"/>
              </a:rPr>
              <a:t> </a:t>
            </a:r>
            <a:r>
              <a:rPr lang="en-US" sz="3600" dirty="0" err="1">
                <a:latin typeface="Times New Roman"/>
                <a:ea typeface="Times New Roman"/>
                <a:cs typeface="Times New Roman"/>
              </a:rPr>
              <a:t>bo‘lib</a:t>
            </a:r>
            <a:r>
              <a:rPr lang="en-US" sz="3600" dirty="0">
                <a:latin typeface="Times New Roman"/>
                <a:ea typeface="Times New Roman"/>
                <a:cs typeface="Times New Roman"/>
              </a:rPr>
              <a:t>, </a:t>
            </a:r>
            <a:r>
              <a:rPr lang="en-US" sz="3600" b="1" dirty="0">
                <a:latin typeface="Times New Roman"/>
                <a:ea typeface="Times New Roman"/>
                <a:cs typeface="Times New Roman"/>
              </a:rPr>
              <a:t>Doro I </a:t>
            </a:r>
            <a:r>
              <a:rPr lang="en-US" sz="3600" b="1" dirty="0" err="1">
                <a:latin typeface="Times New Roman"/>
                <a:ea typeface="Times New Roman"/>
                <a:cs typeface="Times New Roman"/>
              </a:rPr>
              <a:t>davrida</a:t>
            </a:r>
            <a:r>
              <a:rPr lang="en-US" sz="3600" b="1"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Karmanshoh</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Hamadon</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shahri</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o‘rtasidagi</a:t>
            </a:r>
            <a:r>
              <a:rPr lang="en-US" sz="3600" dirty="0">
                <a:latin typeface="Times New Roman"/>
                <a:ea typeface="Times New Roman"/>
                <a:cs typeface="Times New Roman"/>
              </a:rPr>
              <a:t> </a:t>
            </a:r>
            <a:r>
              <a:rPr lang="en-US" sz="3600" dirty="0" err="1">
                <a:latin typeface="Times New Roman"/>
                <a:ea typeface="Times New Roman"/>
                <a:cs typeface="Times New Roman"/>
              </a:rPr>
              <a:t>yo‘lda</a:t>
            </a:r>
            <a:r>
              <a:rPr lang="en-US" sz="3600" dirty="0">
                <a:latin typeface="Times New Roman"/>
                <a:ea typeface="Times New Roman"/>
                <a:cs typeface="Times New Roman"/>
              </a:rPr>
              <a:t> </a:t>
            </a:r>
            <a:r>
              <a:rPr lang="en-US" sz="3600" b="1" dirty="0" err="1">
                <a:latin typeface="Times New Roman"/>
                <a:ea typeface="Times New Roman"/>
                <a:cs typeface="Times New Roman"/>
              </a:rPr>
              <a:t>baland</a:t>
            </a:r>
            <a:r>
              <a:rPr lang="en-US" sz="3600" b="1" dirty="0">
                <a:latin typeface="Times New Roman"/>
                <a:ea typeface="Times New Roman"/>
                <a:cs typeface="Times New Roman"/>
              </a:rPr>
              <a:t> </a:t>
            </a:r>
            <a:r>
              <a:rPr lang="en-US" sz="3600" b="1" dirty="0" err="1">
                <a:latin typeface="Times New Roman"/>
                <a:ea typeface="Times New Roman"/>
                <a:cs typeface="Times New Roman"/>
              </a:rPr>
              <a:t>qoyatoshda</a:t>
            </a:r>
            <a:r>
              <a:rPr lang="en-US" sz="3600" b="1" dirty="0">
                <a:latin typeface="Times New Roman"/>
                <a:ea typeface="Times New Roman"/>
                <a:cs typeface="Times New Roman"/>
              </a:rPr>
              <a:t> </a:t>
            </a:r>
            <a:r>
              <a:rPr lang="en-US" sz="3600" dirty="0" err="1">
                <a:latin typeface="Times New Roman"/>
                <a:ea typeface="Times New Roman"/>
                <a:cs typeface="Times New Roman"/>
              </a:rPr>
              <a:t>yozilgan</a:t>
            </a:r>
            <a:r>
              <a:rPr lang="en-US" sz="3600" dirty="0">
                <a:latin typeface="Times New Roman"/>
                <a:ea typeface="Times New Roman"/>
                <a:cs typeface="Times New Roman"/>
              </a:rPr>
              <a:t> </a:t>
            </a:r>
            <a:r>
              <a:rPr lang="en-US" sz="3600" b="1" dirty="0">
                <a:latin typeface="Times New Roman"/>
                <a:ea typeface="Times New Roman"/>
                <a:cs typeface="Times New Roman"/>
              </a:rPr>
              <a:t>(</a:t>
            </a:r>
            <a:r>
              <a:rPr lang="en-US" sz="3600" b="1" dirty="0" err="1">
                <a:latin typeface="Times New Roman"/>
                <a:ea typeface="Times New Roman"/>
                <a:cs typeface="Times New Roman"/>
              </a:rPr>
              <a:t>Midiya</a:t>
            </a:r>
            <a:r>
              <a:rPr lang="en-US" sz="3600" b="1" dirty="0">
                <a:latin typeface="Times New Roman"/>
                <a:ea typeface="Times New Roman"/>
                <a:cs typeface="Times New Roman"/>
              </a:rPr>
              <a:t> </a:t>
            </a:r>
            <a:r>
              <a:rPr lang="en-US" sz="3600" b="1" dirty="0" err="1">
                <a:latin typeface="Times New Roman"/>
                <a:ea typeface="Times New Roman"/>
                <a:cs typeface="Times New Roman"/>
              </a:rPr>
              <a:t>o‘lkasi</a:t>
            </a:r>
            <a:r>
              <a:rPr lang="en-US" sz="3600" b="1" dirty="0">
                <a:latin typeface="Times New Roman"/>
                <a:ea typeface="Times New Roman"/>
                <a:cs typeface="Times New Roman"/>
              </a:rPr>
              <a:t>). </a:t>
            </a:r>
            <a:r>
              <a:rPr lang="en-US" sz="3600" dirty="0" err="1">
                <a:latin typeface="Times New Roman"/>
                <a:ea typeface="Times New Roman"/>
                <a:cs typeface="Times New Roman"/>
              </a:rPr>
              <a:t>Behistun</a:t>
            </a:r>
            <a:r>
              <a:rPr lang="en-US" sz="3600" dirty="0">
                <a:latin typeface="Times New Roman"/>
                <a:ea typeface="Times New Roman"/>
                <a:cs typeface="Times New Roman"/>
              </a:rPr>
              <a:t> </a:t>
            </a:r>
            <a:r>
              <a:rPr lang="en-US" sz="3600" dirty="0" err="1">
                <a:latin typeface="Times New Roman"/>
                <a:ea typeface="Times New Roman"/>
                <a:cs typeface="Times New Roman"/>
              </a:rPr>
              <a:t>yozuvlari</a:t>
            </a:r>
            <a:r>
              <a:rPr lang="en-US" sz="3600" dirty="0">
                <a:latin typeface="Times New Roman"/>
                <a:ea typeface="Times New Roman"/>
                <a:cs typeface="Times New Roman"/>
              </a:rPr>
              <a:t> </a:t>
            </a:r>
            <a:r>
              <a:rPr lang="en-US" sz="3600" b="1" dirty="0" err="1">
                <a:latin typeface="Times New Roman"/>
                <a:ea typeface="Times New Roman"/>
                <a:cs typeface="Times New Roman"/>
              </a:rPr>
              <a:t>qadimgi</a:t>
            </a:r>
            <a:r>
              <a:rPr lang="en-US" sz="3600" b="1" dirty="0">
                <a:latin typeface="Times New Roman"/>
                <a:ea typeface="Times New Roman"/>
                <a:cs typeface="Times New Roman"/>
              </a:rPr>
              <a:t> </a:t>
            </a:r>
            <a:r>
              <a:rPr lang="en-US" sz="3600" b="1" dirty="0" err="1">
                <a:latin typeface="Times New Roman"/>
                <a:ea typeface="Times New Roman"/>
                <a:cs typeface="Times New Roman"/>
              </a:rPr>
              <a:t>fors</a:t>
            </a:r>
            <a:r>
              <a:rPr lang="en-US" sz="3600" b="1" dirty="0">
                <a:latin typeface="Times New Roman"/>
                <a:ea typeface="Times New Roman"/>
                <a:cs typeface="Times New Roman"/>
              </a:rPr>
              <a:t>, </a:t>
            </a:r>
            <a:r>
              <a:rPr lang="en-US" sz="3600" b="1" dirty="0" err="1">
                <a:latin typeface="Times New Roman"/>
                <a:ea typeface="Times New Roman"/>
                <a:cs typeface="Times New Roman"/>
              </a:rPr>
              <a:t>elam</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akkad</a:t>
            </a:r>
            <a:r>
              <a:rPr lang="en-US" sz="3600" b="1" dirty="0">
                <a:latin typeface="Times New Roman"/>
                <a:ea typeface="Times New Roman"/>
                <a:cs typeface="Times New Roman"/>
              </a:rPr>
              <a:t> </a:t>
            </a:r>
            <a:r>
              <a:rPr lang="en-US" sz="3600" b="1" dirty="0" err="1">
                <a:latin typeface="Times New Roman"/>
                <a:ea typeface="Times New Roman"/>
                <a:cs typeface="Times New Roman"/>
              </a:rPr>
              <a:t>tillarida</a:t>
            </a:r>
            <a:r>
              <a:rPr lang="en-US" sz="3600" b="1" dirty="0">
                <a:latin typeface="Times New Roman"/>
                <a:ea typeface="Times New Roman"/>
                <a:cs typeface="Times New Roman"/>
              </a:rPr>
              <a:t> </a:t>
            </a:r>
            <a:r>
              <a:rPr lang="en-US" sz="3600" dirty="0" err="1">
                <a:latin typeface="Times New Roman"/>
                <a:ea typeface="Times New Roman"/>
                <a:cs typeface="Times New Roman"/>
              </a:rPr>
              <a:t>bitilgan</a:t>
            </a:r>
            <a:r>
              <a:rPr lang="en-US" sz="3600" dirty="0">
                <a:latin typeface="Times New Roman"/>
                <a:ea typeface="Times New Roman"/>
                <a:cs typeface="Times New Roman"/>
              </a:rPr>
              <a:t>. Doro I </a:t>
            </a:r>
            <a:r>
              <a:rPr lang="en-US" sz="3600" dirty="0" err="1">
                <a:latin typeface="Times New Roman"/>
                <a:ea typeface="Times New Roman"/>
                <a:cs typeface="Times New Roman"/>
              </a:rPr>
              <a:t>bunday</a:t>
            </a:r>
            <a:r>
              <a:rPr lang="en-US" sz="3600" dirty="0">
                <a:latin typeface="Times New Roman"/>
                <a:ea typeface="Times New Roman"/>
                <a:cs typeface="Times New Roman"/>
              </a:rPr>
              <a:t> </a:t>
            </a:r>
            <a:r>
              <a:rPr lang="en-US" sz="3600" dirty="0" err="1">
                <a:latin typeface="Times New Roman"/>
                <a:ea typeface="Times New Roman"/>
                <a:cs typeface="Times New Roman"/>
              </a:rPr>
              <a:t>habar</a:t>
            </a:r>
            <a:r>
              <a:rPr lang="en-US" sz="3600" dirty="0">
                <a:latin typeface="Times New Roman"/>
                <a:ea typeface="Times New Roman"/>
                <a:cs typeface="Times New Roman"/>
              </a:rPr>
              <a:t> </a:t>
            </a:r>
            <a:r>
              <a:rPr lang="en-US" sz="3600" dirty="0" err="1">
                <a:latin typeface="Times New Roman"/>
                <a:ea typeface="Times New Roman"/>
                <a:cs typeface="Times New Roman"/>
              </a:rPr>
              <a:t>qiladi</a:t>
            </a:r>
            <a:r>
              <a:rPr lang="en-US" sz="3600" dirty="0">
                <a:latin typeface="Times New Roman"/>
                <a:ea typeface="Times New Roman"/>
                <a:cs typeface="Times New Roman"/>
              </a:rPr>
              <a:t>: </a:t>
            </a:r>
            <a:r>
              <a:rPr lang="en-US" sz="3600" b="1" i="1" dirty="0">
                <a:latin typeface="Times New Roman"/>
                <a:ea typeface="Times New Roman"/>
                <a:cs typeface="Times New Roman"/>
              </a:rPr>
              <a:t>«Men – </a:t>
            </a:r>
            <a:r>
              <a:rPr lang="en-US" sz="3600" b="1" i="1" dirty="0">
                <a:solidFill>
                  <a:srgbClr val="C00000"/>
                </a:solidFill>
                <a:latin typeface="Times New Roman"/>
                <a:ea typeface="Times New Roman"/>
                <a:cs typeface="Times New Roman"/>
              </a:rPr>
              <a:t>Doro</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ulug</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podsho</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shaxanshoh</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mamlakatlat</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podshosi</a:t>
            </a:r>
            <a:r>
              <a:rPr lang="en-US" sz="3600" b="1" i="1"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Vishtasp</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o‘g‘li</a:t>
            </a:r>
            <a:r>
              <a:rPr lang="en-US" sz="3600" b="1" i="1"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Arshan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nevarasi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Ahamoniy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shoh</a:t>
            </a:r>
            <a:r>
              <a:rPr lang="en-US" sz="3600" b="1" i="1" dirty="0">
                <a:latin typeface="Times New Roman"/>
                <a:ea typeface="Times New Roman"/>
                <a:cs typeface="Times New Roman"/>
              </a:rPr>
              <a:t> Doro </a:t>
            </a:r>
            <a:r>
              <a:rPr lang="en-US" sz="3600" b="1" i="1" dirty="0" err="1">
                <a:latin typeface="Times New Roman"/>
                <a:ea typeface="Times New Roman"/>
                <a:cs typeface="Times New Roman"/>
              </a:rPr>
              <a:t>ayturki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Ahuramazda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irodasi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bilan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quyidagi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davlatlarni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qo‘limga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kiritib</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ularning</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podshosi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bo‘ldim</a:t>
            </a:r>
            <a:r>
              <a:rPr lang="en-US" sz="3600" b="1" i="1" dirty="0">
                <a:latin typeface="Times New Roman"/>
                <a:ea typeface="Times New Roman"/>
                <a:cs typeface="Times New Roman"/>
              </a:rPr>
              <a:t>: </a:t>
            </a:r>
            <a:r>
              <a:rPr lang="en-US" sz="3600" b="1" i="1" dirty="0" err="1">
                <a:solidFill>
                  <a:srgbClr val="002060"/>
                </a:solidFill>
                <a:latin typeface="Times New Roman"/>
                <a:ea typeface="Times New Roman"/>
                <a:cs typeface="Times New Roman"/>
              </a:rPr>
              <a:t>Fors</a:t>
            </a:r>
            <a:r>
              <a:rPr lang="en-US" sz="3600" b="1" i="1" dirty="0">
                <a:solidFill>
                  <a:srgbClr val="002060"/>
                </a:solidFill>
                <a:latin typeface="Times New Roman"/>
                <a:ea typeface="Times New Roman"/>
                <a:cs typeface="Times New Roman"/>
              </a:rPr>
              <a:t>, Elam, </a:t>
            </a:r>
            <a:r>
              <a:rPr lang="en-US" sz="3600" b="1" i="1" dirty="0" err="1">
                <a:solidFill>
                  <a:srgbClr val="002060"/>
                </a:solidFill>
                <a:latin typeface="Times New Roman"/>
                <a:ea typeface="Times New Roman"/>
                <a:cs typeface="Times New Roman"/>
              </a:rPr>
              <a:t>Bobil</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Ossuriya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Arabiston</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Misr</a:t>
            </a:r>
            <a:r>
              <a:rPr lang="en-US" sz="3600" b="1" i="1" dirty="0">
                <a:solidFill>
                  <a:srgbClr val="002060"/>
                </a:solidFill>
                <a:latin typeface="Times New Roman"/>
                <a:ea typeface="Times New Roman"/>
                <a:cs typeface="Times New Roman"/>
              </a:rPr>
              <a:t>, Lidiya, </a:t>
            </a:r>
            <a:r>
              <a:rPr lang="en-US" sz="3600" b="1" i="1" dirty="0" err="1">
                <a:solidFill>
                  <a:srgbClr val="002060"/>
                </a:solidFill>
                <a:latin typeface="Times New Roman"/>
                <a:ea typeface="Times New Roman"/>
                <a:cs typeface="Times New Roman"/>
              </a:rPr>
              <a:t>Ioniya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Midiya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Armaniston</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Kappadokiya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Parfiya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Drang‘iyona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Ar’yo</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Xorazm</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Baqtriya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So‘g‘diyona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Gandxara</a:t>
            </a:r>
            <a:r>
              <a:rPr lang="en-US" sz="3600" b="1" i="1" dirty="0">
                <a:solidFill>
                  <a:srgbClr val="002060"/>
                </a:solidFill>
                <a:latin typeface="Times New Roman"/>
                <a:ea typeface="Times New Roman"/>
                <a:cs typeface="Times New Roman"/>
              </a:rPr>
              <a:t>, Saka, </a:t>
            </a:r>
            <a:r>
              <a:rPr lang="en-US" sz="3600" b="1" i="1" dirty="0" err="1">
                <a:solidFill>
                  <a:srgbClr val="002060"/>
                </a:solidFill>
                <a:latin typeface="Times New Roman"/>
                <a:ea typeface="Times New Roman"/>
                <a:cs typeface="Times New Roman"/>
              </a:rPr>
              <a:t>Sattagadiya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Araxoziya</a:t>
            </a:r>
            <a:r>
              <a:rPr lang="en-US" sz="3600" b="1" i="1" dirty="0">
                <a:solidFill>
                  <a:srgbClr val="002060"/>
                </a:solidFill>
                <a:latin typeface="Times New Roman"/>
                <a:ea typeface="Times New Roman"/>
                <a:cs typeface="Times New Roman"/>
              </a:rPr>
              <a:t>, </a:t>
            </a:r>
            <a:r>
              <a:rPr lang="en-US" sz="3600" b="1" i="1" dirty="0" err="1">
                <a:solidFill>
                  <a:srgbClr val="002060"/>
                </a:solidFill>
                <a:latin typeface="Times New Roman"/>
                <a:ea typeface="Times New Roman"/>
                <a:cs typeface="Times New Roman"/>
              </a:rPr>
              <a:t>Maka</a:t>
            </a:r>
            <a:r>
              <a:rPr lang="en-US" sz="3600" b="1" i="1" dirty="0">
                <a:solidFill>
                  <a:srgbClr val="002060"/>
                </a:solidFill>
                <a:latin typeface="Times New Roman"/>
                <a:ea typeface="Times New Roman"/>
                <a:cs typeface="Times New Roman"/>
              </a:rPr>
              <a:t>:</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hammasi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bo‘lib</a:t>
            </a:r>
            <a:r>
              <a:rPr lang="en-US" sz="3600" b="1" i="1" dirty="0">
                <a:latin typeface="Times New Roman"/>
                <a:ea typeface="Times New Roman"/>
                <a:cs typeface="Times New Roman"/>
              </a:rPr>
              <a:t> </a:t>
            </a:r>
            <a:r>
              <a:rPr lang="en-US" sz="3600" b="1" i="1" dirty="0">
                <a:solidFill>
                  <a:srgbClr val="C00000"/>
                </a:solidFill>
                <a:latin typeface="Times New Roman"/>
                <a:ea typeface="Times New Roman"/>
                <a:cs typeface="Times New Roman"/>
              </a:rPr>
              <a:t>23 </a:t>
            </a:r>
            <a:r>
              <a:rPr lang="en-US" sz="3600" b="1" i="1" dirty="0" err="1">
                <a:solidFill>
                  <a:srgbClr val="C00000"/>
                </a:solidFill>
                <a:latin typeface="Times New Roman"/>
                <a:ea typeface="Times New Roman"/>
                <a:cs typeface="Times New Roman"/>
              </a:rPr>
              <a:t>davlat</a:t>
            </a:r>
            <a:r>
              <a:rPr lang="en-US" sz="3600" b="1" i="1" dirty="0">
                <a:latin typeface="Times New Roman"/>
                <a:ea typeface="Times New Roman"/>
                <a:cs typeface="Times New Roman"/>
              </a:rPr>
              <a:t>”. </a:t>
            </a:r>
            <a:endParaRPr lang="ru-RU" sz="2800" b="1" i="1" dirty="0">
              <a:ea typeface="Calibri"/>
              <a:cs typeface="Times New Roman"/>
            </a:endParaRPr>
          </a:p>
        </p:txBody>
      </p:sp>
      <p:sp>
        <p:nvSpPr>
          <p:cNvPr id="2" name="Скругленный прямоугольник 1"/>
          <p:cNvSpPr/>
          <p:nvPr/>
        </p:nvSpPr>
        <p:spPr>
          <a:xfrm>
            <a:off x="1691680" y="0"/>
            <a:ext cx="6192688" cy="5486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latin typeface="Times New Roman"/>
                <a:ea typeface="Times New Roman"/>
                <a:cs typeface="Times New Roman"/>
              </a:rPr>
              <a:t>Behistun</a:t>
            </a:r>
            <a:r>
              <a:rPr lang="en-US" sz="3200" b="1" dirty="0">
                <a:latin typeface="Times New Roman"/>
                <a:ea typeface="Times New Roman"/>
                <a:cs typeface="Times New Roman"/>
              </a:rPr>
              <a:t> </a:t>
            </a:r>
            <a:r>
              <a:rPr lang="en-US" sz="3200" b="1" dirty="0" err="1">
                <a:latin typeface="Times New Roman"/>
                <a:ea typeface="Times New Roman"/>
                <a:cs typeface="Times New Roman"/>
              </a:rPr>
              <a:t>yozuvlari</a:t>
            </a:r>
            <a:r>
              <a:rPr lang="en-US" sz="3200" b="1" dirty="0">
                <a:latin typeface="Times New Roman"/>
                <a:ea typeface="Times New Roman"/>
                <a:cs typeface="Times New Roman"/>
              </a:rPr>
              <a:t> </a:t>
            </a:r>
            <a:endParaRPr lang="ru-RU" sz="3200" b="1" dirty="0"/>
          </a:p>
        </p:txBody>
      </p:sp>
    </p:spTree>
    <p:extLst>
      <p:ext uri="{BB962C8B-B14F-4D97-AF65-F5344CB8AC3E}">
        <p14:creationId xmlns:p14="http://schemas.microsoft.com/office/powerpoint/2010/main" val="20107250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025" name="Рисунок 18" descr="Описание: Бехистунн"/>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093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106338" y="6278542"/>
            <a:ext cx="29193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2400" b="1" i="0" u="none" strike="noStrike" cap="none" normalizeH="0" baseline="0" dirty="0" err="1" smtClean="0">
                <a:ln>
                  <a:noFill/>
                </a:ln>
                <a:solidFill>
                  <a:srgbClr val="C00000"/>
                </a:solidFill>
                <a:effectLst/>
                <a:latin typeface="Arial" pitchFamily="34" charset="0"/>
                <a:ea typeface="Times New Roman" pitchFamily="18" charset="0"/>
                <a:cs typeface="Times New Roman" pitchFamily="18" charset="0"/>
              </a:rPr>
              <a:t>Behistun</a:t>
            </a:r>
            <a:r>
              <a:rPr kumimoji="0" lang="ru-RU" altLang="ru-RU" sz="2400" b="1" i="0" u="none" strike="noStrike" cap="none" normalizeH="0" baseline="0" dirty="0" smtClean="0">
                <a:ln>
                  <a:noFill/>
                </a:ln>
                <a:solidFill>
                  <a:srgbClr val="C00000"/>
                </a:solidFill>
                <a:effectLst/>
                <a:latin typeface="Arial" pitchFamily="34" charset="0"/>
                <a:ea typeface="Times New Roman" pitchFamily="18" charset="0"/>
                <a:cs typeface="Times New Roman" pitchFamily="18" charset="0"/>
              </a:rPr>
              <a:t> </a:t>
            </a:r>
            <a:r>
              <a:rPr kumimoji="0" lang="ru-RU" altLang="ru-RU" sz="2400" b="1" i="0" u="none" strike="noStrike" cap="none" normalizeH="0" baseline="0" dirty="0" err="1" smtClean="0">
                <a:ln>
                  <a:noFill/>
                </a:ln>
                <a:solidFill>
                  <a:srgbClr val="C00000"/>
                </a:solidFill>
                <a:effectLst/>
                <a:latin typeface="Arial" pitchFamily="34" charset="0"/>
                <a:ea typeface="Times New Roman" pitchFamily="18" charset="0"/>
                <a:cs typeface="Times New Roman" pitchFamily="18" charset="0"/>
              </a:rPr>
              <a:t>yozuvlari</a:t>
            </a:r>
            <a:endParaRPr kumimoji="0" lang="ru-RU" altLang="ru-RU" sz="3200" b="1" i="0" u="none" strike="noStrike" cap="none" normalizeH="0" baseline="0" dirty="0" smtClean="0">
              <a:ln>
                <a:noFill/>
              </a:ln>
              <a:solidFill>
                <a:srgbClr val="C00000"/>
              </a:solidFill>
              <a:effectLst/>
              <a:latin typeface="Arial" pitchFamily="34" charset="0"/>
              <a:cs typeface="Arial" pitchFamily="34" charset="0"/>
            </a:endParaRPr>
          </a:p>
        </p:txBody>
      </p:sp>
    </p:spTree>
    <p:extLst>
      <p:ext uri="{BB962C8B-B14F-4D97-AF65-F5344CB8AC3E}">
        <p14:creationId xmlns:p14="http://schemas.microsoft.com/office/powerpoint/2010/main" val="17429422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style>
          <a:lnRef idx="1">
            <a:schemeClr val="accent3"/>
          </a:lnRef>
          <a:fillRef idx="2">
            <a:schemeClr val="accent3"/>
          </a:fillRef>
          <a:effectRef idx="1">
            <a:schemeClr val="accent3"/>
          </a:effectRef>
          <a:fontRef idx="minor">
            <a:schemeClr val="dk1"/>
          </a:fontRef>
        </p:style>
        <p:txBody>
          <a:bodyPr rtlCol="0">
            <a:normAutofit/>
          </a:bodyPr>
          <a:lstStyle/>
          <a:p>
            <a:pPr algn="just">
              <a:lnSpc>
                <a:spcPct val="107000"/>
              </a:lnSpc>
              <a:spcAft>
                <a:spcPts val="0"/>
              </a:spcAft>
            </a:pPr>
            <a:r>
              <a:rPr lang="ru-RU" sz="3600" b="1" dirty="0" err="1">
                <a:latin typeface="Times New Roman"/>
                <a:ea typeface="Times New Roman"/>
                <a:cs typeface="Times New Roman"/>
              </a:rPr>
              <a:t>Hamadon</a:t>
            </a:r>
            <a:r>
              <a:rPr lang="ru-RU" sz="3600" b="1" dirty="0">
                <a:latin typeface="Times New Roman"/>
                <a:ea typeface="Times New Roman"/>
                <a:cs typeface="Times New Roman"/>
              </a:rPr>
              <a:t> </a:t>
            </a:r>
            <a:r>
              <a:rPr lang="ru-RU" sz="3600" b="1" dirty="0" err="1" smtClean="0">
                <a:latin typeface="Times New Roman"/>
                <a:ea typeface="Times New Roman"/>
                <a:cs typeface="Times New Roman"/>
              </a:rPr>
              <a:t>yozuvlari</a:t>
            </a:r>
            <a:r>
              <a:rPr lang="en-US" sz="3600" b="1" dirty="0" smtClean="0">
                <a:latin typeface="Times New Roman"/>
                <a:ea typeface="Times New Roman"/>
                <a:cs typeface="Times New Roman"/>
              </a:rPr>
              <a:t>da</a:t>
            </a:r>
            <a:r>
              <a:rPr lang="ru-RU" sz="3600" b="1" dirty="0" smtClean="0">
                <a:latin typeface="Times New Roman"/>
                <a:ea typeface="Times New Roman"/>
                <a:cs typeface="Times New Roman"/>
              </a:rPr>
              <a:t> </a:t>
            </a:r>
            <a:r>
              <a:rPr lang="ru-RU" sz="3600" dirty="0" err="1">
                <a:latin typeface="Times New Roman"/>
                <a:ea typeface="Times New Roman"/>
                <a:cs typeface="Times New Roman"/>
              </a:rPr>
              <a:t>Doro</a:t>
            </a:r>
            <a:r>
              <a:rPr lang="ru-RU" sz="3600" dirty="0">
                <a:latin typeface="Times New Roman"/>
                <a:ea typeface="Times New Roman"/>
                <a:cs typeface="Times New Roman"/>
              </a:rPr>
              <a:t> I </a:t>
            </a:r>
            <a:r>
              <a:rPr lang="ru-RU" sz="3600" dirty="0" err="1">
                <a:latin typeface="Times New Roman"/>
                <a:ea typeface="Times New Roman"/>
                <a:cs typeface="Times New Roman"/>
              </a:rPr>
              <a:t>shunday</a:t>
            </a:r>
            <a:r>
              <a:rPr lang="ru-RU" sz="3600" dirty="0">
                <a:latin typeface="Times New Roman"/>
                <a:ea typeface="Times New Roman"/>
                <a:cs typeface="Times New Roman"/>
              </a:rPr>
              <a:t> </a:t>
            </a:r>
            <a:r>
              <a:rPr lang="ru-RU" sz="3600" dirty="0" err="1">
                <a:latin typeface="Times New Roman"/>
                <a:ea typeface="Times New Roman"/>
                <a:cs typeface="Times New Roman"/>
              </a:rPr>
              <a:t>habar</a:t>
            </a:r>
            <a:r>
              <a:rPr lang="ru-RU" sz="3600" dirty="0">
                <a:latin typeface="Times New Roman"/>
                <a:ea typeface="Times New Roman"/>
                <a:cs typeface="Times New Roman"/>
              </a:rPr>
              <a:t> </a:t>
            </a:r>
            <a:r>
              <a:rPr lang="ru-RU" sz="3600" dirty="0" err="1">
                <a:latin typeface="Times New Roman"/>
                <a:ea typeface="Times New Roman"/>
                <a:cs typeface="Times New Roman"/>
              </a:rPr>
              <a:t>qiladi</a:t>
            </a:r>
            <a:r>
              <a:rPr lang="ru-RU" sz="3600" dirty="0">
                <a:latin typeface="Times New Roman"/>
                <a:ea typeface="Times New Roman"/>
                <a:cs typeface="Times New Roman"/>
              </a:rPr>
              <a:t>: </a:t>
            </a:r>
            <a:r>
              <a:rPr lang="ru-RU" sz="3600" b="1" dirty="0">
                <a:latin typeface="Times New Roman"/>
                <a:ea typeface="Times New Roman"/>
                <a:cs typeface="Times New Roman"/>
              </a:rPr>
              <a:t>“</a:t>
            </a:r>
            <a:r>
              <a:rPr lang="ru-RU" sz="3600" b="1" dirty="0" err="1">
                <a:latin typeface="Times New Roman"/>
                <a:ea typeface="Times New Roman"/>
                <a:cs typeface="Times New Roman"/>
              </a:rPr>
              <a:t>Men</a:t>
            </a:r>
            <a:r>
              <a:rPr lang="ru-RU" sz="3600" b="1" dirty="0">
                <a:latin typeface="Times New Roman"/>
                <a:ea typeface="Times New Roman"/>
                <a:cs typeface="Times New Roman"/>
              </a:rPr>
              <a:t> – </a:t>
            </a:r>
            <a:r>
              <a:rPr lang="ru-RU" sz="3600" b="1" dirty="0" err="1">
                <a:latin typeface="Times New Roman"/>
                <a:ea typeface="Times New Roman"/>
                <a:cs typeface="Times New Roman"/>
              </a:rPr>
              <a:t>Doro</a:t>
            </a:r>
            <a:r>
              <a:rPr lang="ru-RU" sz="3600" b="1" dirty="0">
                <a:latin typeface="Times New Roman"/>
                <a:ea typeface="Times New Roman"/>
                <a:cs typeface="Times New Roman"/>
              </a:rPr>
              <a:t>, </a:t>
            </a:r>
            <a:r>
              <a:rPr lang="ru-RU" sz="3600" b="1" dirty="0" err="1">
                <a:latin typeface="Times New Roman"/>
                <a:ea typeface="Times New Roman"/>
                <a:cs typeface="Times New Roman"/>
              </a:rPr>
              <a:t>ulug</a:t>
            </a:r>
            <a:r>
              <a:rPr lang="ru-RU" sz="3600" b="1" dirty="0">
                <a:latin typeface="Times New Roman"/>
                <a:ea typeface="Times New Roman"/>
                <a:cs typeface="Times New Roman"/>
              </a:rPr>
              <a:t>‘ </a:t>
            </a:r>
            <a:r>
              <a:rPr lang="ru-RU" sz="3600" b="1" dirty="0" err="1">
                <a:latin typeface="Times New Roman"/>
                <a:ea typeface="Times New Roman"/>
                <a:cs typeface="Times New Roman"/>
              </a:rPr>
              <a:t>shoh</a:t>
            </a:r>
            <a:r>
              <a:rPr lang="ru-RU" sz="3600" b="1" dirty="0">
                <a:latin typeface="Times New Roman"/>
                <a:ea typeface="Times New Roman"/>
                <a:cs typeface="Times New Roman"/>
              </a:rPr>
              <a:t>, </a:t>
            </a:r>
            <a:r>
              <a:rPr lang="ru-RU" sz="3600" b="1" dirty="0" err="1">
                <a:latin typeface="Times New Roman"/>
                <a:ea typeface="Times New Roman"/>
                <a:cs typeface="Times New Roman"/>
              </a:rPr>
              <a:t>shahanshoh</a:t>
            </a:r>
            <a:r>
              <a:rPr lang="ru-RU" sz="3600" b="1" dirty="0">
                <a:latin typeface="Times New Roman"/>
                <a:ea typeface="Times New Roman"/>
                <a:cs typeface="Times New Roman"/>
              </a:rPr>
              <a:t> </a:t>
            </a:r>
            <a:r>
              <a:rPr lang="ru-RU" sz="3600" b="1" dirty="0" err="1">
                <a:latin typeface="Times New Roman"/>
                <a:ea typeface="Times New Roman"/>
                <a:cs typeface="Times New Roman"/>
              </a:rPr>
              <a:t>davlatlar</a:t>
            </a:r>
            <a:r>
              <a:rPr lang="ru-RU" sz="3600" b="1" dirty="0">
                <a:latin typeface="Times New Roman"/>
                <a:ea typeface="Times New Roman"/>
                <a:cs typeface="Times New Roman"/>
              </a:rPr>
              <a:t> </a:t>
            </a:r>
            <a:r>
              <a:rPr lang="ru-RU" sz="3600" b="1" dirty="0" err="1">
                <a:latin typeface="Times New Roman"/>
                <a:ea typeface="Times New Roman"/>
                <a:cs typeface="Times New Roman"/>
              </a:rPr>
              <a:t>podshosi</a:t>
            </a:r>
            <a:r>
              <a:rPr lang="ru-RU" sz="3600" b="1" dirty="0">
                <a:latin typeface="Times New Roman"/>
                <a:ea typeface="Times New Roman"/>
                <a:cs typeface="Times New Roman"/>
              </a:rPr>
              <a:t> – </a:t>
            </a:r>
            <a:r>
              <a:rPr lang="ru-RU" sz="3600" b="1" dirty="0" err="1">
                <a:latin typeface="Times New Roman"/>
                <a:ea typeface="Times New Roman"/>
                <a:cs typeface="Times New Roman"/>
              </a:rPr>
              <a:t>Vishtasp</a:t>
            </a:r>
            <a:r>
              <a:rPr lang="ru-RU" sz="3600" b="1" dirty="0">
                <a:latin typeface="Times New Roman"/>
                <a:ea typeface="Times New Roman"/>
                <a:cs typeface="Times New Roman"/>
              </a:rPr>
              <a:t> </a:t>
            </a:r>
            <a:r>
              <a:rPr lang="ru-RU" sz="3600" b="1" dirty="0" err="1">
                <a:latin typeface="Times New Roman"/>
                <a:ea typeface="Times New Roman"/>
                <a:cs typeface="Times New Roman"/>
              </a:rPr>
              <a:t>o‘g‘li</a:t>
            </a:r>
            <a:r>
              <a:rPr lang="ru-RU" sz="3600" b="1" dirty="0">
                <a:latin typeface="Times New Roman"/>
                <a:ea typeface="Times New Roman"/>
                <a:cs typeface="Times New Roman"/>
              </a:rPr>
              <a:t>, </a:t>
            </a:r>
            <a:r>
              <a:rPr lang="ru-RU" sz="3600" b="1" dirty="0" err="1">
                <a:latin typeface="Times New Roman"/>
                <a:ea typeface="Times New Roman"/>
                <a:cs typeface="Times New Roman"/>
              </a:rPr>
              <a:t>Ahamoniy</a:t>
            </a:r>
            <a:r>
              <a:rPr lang="ru-RU" sz="3600" b="1" dirty="0">
                <a:latin typeface="Times New Roman"/>
                <a:ea typeface="Times New Roman"/>
                <a:cs typeface="Times New Roman"/>
              </a:rPr>
              <a:t>.</a:t>
            </a:r>
            <a:endParaRPr lang="ru-RU" sz="2800" b="1" dirty="0">
              <a:ea typeface="Calibri"/>
              <a:cs typeface="Times New Roman"/>
            </a:endParaRPr>
          </a:p>
          <a:p>
            <a:pPr algn="just"/>
            <a:r>
              <a:rPr lang="en-US" sz="3600" dirty="0" err="1">
                <a:latin typeface="Times New Roman"/>
                <a:ea typeface="Times New Roman"/>
              </a:rPr>
              <a:t>Shoh</a:t>
            </a:r>
            <a:r>
              <a:rPr lang="en-US" sz="3600" dirty="0">
                <a:latin typeface="Times New Roman"/>
                <a:ea typeface="Times New Roman"/>
              </a:rPr>
              <a:t> Doro </a:t>
            </a:r>
            <a:r>
              <a:rPr lang="en-US" sz="3600" dirty="0" err="1">
                <a:latin typeface="Times New Roman"/>
                <a:ea typeface="Times New Roman"/>
              </a:rPr>
              <a:t>ayturki</a:t>
            </a:r>
            <a:r>
              <a:rPr lang="en-US" sz="3600" dirty="0">
                <a:latin typeface="Times New Roman"/>
                <a:ea typeface="Times New Roman"/>
              </a:rPr>
              <a:t>: </a:t>
            </a:r>
            <a:r>
              <a:rPr lang="en-US" sz="3600" b="1" i="1" dirty="0">
                <a:latin typeface="Times New Roman"/>
                <a:ea typeface="Times New Roman"/>
              </a:rPr>
              <a:t>«Mana </a:t>
            </a:r>
            <a:r>
              <a:rPr lang="en-US" sz="3600" b="1" i="1" dirty="0" err="1">
                <a:latin typeface="Times New Roman"/>
                <a:ea typeface="Times New Roman"/>
              </a:rPr>
              <a:t>huzurimda</a:t>
            </a:r>
            <a:r>
              <a:rPr lang="en-US" sz="3600" b="1" i="1" dirty="0">
                <a:latin typeface="Times New Roman"/>
                <a:ea typeface="Times New Roman"/>
              </a:rPr>
              <a:t> </a:t>
            </a:r>
            <a:r>
              <a:rPr lang="en-US" sz="3600" b="1" i="1" dirty="0" err="1">
                <a:latin typeface="Times New Roman"/>
                <a:ea typeface="Times New Roman"/>
              </a:rPr>
              <a:t>bo‘lgan</a:t>
            </a:r>
            <a:r>
              <a:rPr lang="en-US" sz="3600" b="1" i="1" dirty="0">
                <a:latin typeface="Times New Roman"/>
                <a:ea typeface="Times New Roman"/>
              </a:rPr>
              <a:t> </a:t>
            </a:r>
            <a:r>
              <a:rPr lang="en-US" sz="3600" b="1" i="1" dirty="0" err="1">
                <a:latin typeface="Times New Roman"/>
                <a:ea typeface="Times New Roman"/>
              </a:rPr>
              <a:t>podsholik</a:t>
            </a:r>
            <a:r>
              <a:rPr lang="en-US" sz="3600" b="1" i="1" dirty="0">
                <a:latin typeface="Times New Roman"/>
                <a:ea typeface="Times New Roman"/>
              </a:rPr>
              <a:t>: </a:t>
            </a:r>
            <a:r>
              <a:rPr lang="en-US" sz="3600" b="1" i="1" dirty="0" err="1">
                <a:solidFill>
                  <a:srgbClr val="C00000"/>
                </a:solidFill>
                <a:latin typeface="Times New Roman"/>
                <a:ea typeface="Times New Roman"/>
              </a:rPr>
              <a:t>So‘g‘diyonaning</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narigi</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yog‘idagi</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saklar</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yurtidan</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Efiopiyagacha</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Hindistondan</a:t>
            </a:r>
            <a:r>
              <a:rPr lang="en-US" sz="3600" b="1" i="1" dirty="0">
                <a:solidFill>
                  <a:srgbClr val="C00000"/>
                </a:solidFill>
                <a:latin typeface="Times New Roman"/>
                <a:ea typeface="Times New Roman"/>
              </a:rPr>
              <a:t> </a:t>
            </a:r>
            <a:r>
              <a:rPr lang="en-US" sz="3600" b="1" i="1" dirty="0" err="1">
                <a:solidFill>
                  <a:srgbClr val="C00000"/>
                </a:solidFill>
                <a:latin typeface="Times New Roman"/>
                <a:ea typeface="Times New Roman"/>
              </a:rPr>
              <a:t>Midiyagacha</a:t>
            </a:r>
            <a:r>
              <a:rPr lang="en-US" sz="3600" b="1" i="1" dirty="0">
                <a:solidFill>
                  <a:srgbClr val="C00000"/>
                </a:solidFill>
                <a:latin typeface="Times New Roman"/>
                <a:ea typeface="Times New Roman"/>
              </a:rPr>
              <a:t> </a:t>
            </a:r>
            <a:r>
              <a:rPr lang="en-US" sz="3600" b="1" i="1" dirty="0">
                <a:latin typeface="Times New Roman"/>
                <a:ea typeface="Times New Roman"/>
              </a:rPr>
              <a:t>– </a:t>
            </a:r>
            <a:r>
              <a:rPr lang="en-US" sz="3600" b="1" i="1" dirty="0" err="1">
                <a:latin typeface="Times New Roman"/>
                <a:ea typeface="Times New Roman"/>
              </a:rPr>
              <a:t>bu</a:t>
            </a:r>
            <a:r>
              <a:rPr lang="en-US" sz="3600" b="1" i="1" dirty="0">
                <a:latin typeface="Times New Roman"/>
                <a:ea typeface="Times New Roman"/>
              </a:rPr>
              <a:t> </a:t>
            </a:r>
            <a:r>
              <a:rPr lang="en-US" sz="3600" b="1" i="1" dirty="0" err="1">
                <a:latin typeface="Times New Roman"/>
                <a:ea typeface="Times New Roman"/>
              </a:rPr>
              <a:t>podsholikni</a:t>
            </a:r>
            <a:r>
              <a:rPr lang="en-US" sz="3600" b="1" i="1" dirty="0">
                <a:latin typeface="Times New Roman"/>
                <a:ea typeface="Times New Roman"/>
              </a:rPr>
              <a:t> </a:t>
            </a:r>
            <a:r>
              <a:rPr lang="en-US" sz="3600" b="1" i="1" dirty="0" err="1">
                <a:latin typeface="Times New Roman"/>
                <a:ea typeface="Times New Roman"/>
              </a:rPr>
              <a:t>menga</a:t>
            </a:r>
            <a:r>
              <a:rPr lang="en-US" sz="3600" b="1" i="1" dirty="0">
                <a:latin typeface="Times New Roman"/>
                <a:ea typeface="Times New Roman"/>
              </a:rPr>
              <a:t> </a:t>
            </a:r>
            <a:r>
              <a:rPr lang="en-US" sz="3600" b="1" i="1" dirty="0" err="1">
                <a:latin typeface="Times New Roman"/>
                <a:ea typeface="Times New Roman"/>
              </a:rPr>
              <a:t>Ahuramazda</a:t>
            </a:r>
            <a:r>
              <a:rPr lang="en-US" sz="3600" b="1" i="1" dirty="0">
                <a:latin typeface="Times New Roman"/>
                <a:ea typeface="Times New Roman"/>
              </a:rPr>
              <a:t> – </a:t>
            </a:r>
            <a:r>
              <a:rPr lang="en-US" sz="3600" b="1" i="1" dirty="0" err="1">
                <a:latin typeface="Times New Roman"/>
                <a:ea typeface="Times New Roman"/>
              </a:rPr>
              <a:t>xudolar</a:t>
            </a:r>
            <a:r>
              <a:rPr lang="en-US" sz="3600" b="1" i="1" dirty="0">
                <a:latin typeface="Times New Roman"/>
                <a:ea typeface="Times New Roman"/>
              </a:rPr>
              <a:t> </a:t>
            </a:r>
            <a:r>
              <a:rPr lang="en-US" sz="3600" b="1" i="1" dirty="0" err="1">
                <a:latin typeface="Times New Roman"/>
                <a:ea typeface="Times New Roman"/>
              </a:rPr>
              <a:t>o‘rtasidagi</a:t>
            </a:r>
            <a:r>
              <a:rPr lang="en-US" sz="3600" b="1" i="1" dirty="0">
                <a:latin typeface="Times New Roman"/>
                <a:ea typeface="Times New Roman"/>
              </a:rPr>
              <a:t> </a:t>
            </a:r>
            <a:r>
              <a:rPr lang="en-US" sz="3600" b="1" i="1" dirty="0" err="1">
                <a:latin typeface="Times New Roman"/>
                <a:ea typeface="Times New Roman"/>
              </a:rPr>
              <a:t>ulug</a:t>
            </a:r>
            <a:r>
              <a:rPr lang="en-US" sz="3600" b="1" i="1" dirty="0">
                <a:latin typeface="Times New Roman"/>
                <a:ea typeface="Times New Roman"/>
              </a:rPr>
              <a:t>‘ </a:t>
            </a:r>
            <a:r>
              <a:rPr lang="en-US" sz="3600" b="1" i="1" dirty="0" err="1">
                <a:latin typeface="Times New Roman"/>
                <a:ea typeface="Times New Roman"/>
              </a:rPr>
              <a:t>xudo</a:t>
            </a:r>
            <a:r>
              <a:rPr lang="en-US" sz="3600" b="1" i="1" dirty="0">
                <a:latin typeface="Times New Roman"/>
                <a:ea typeface="Times New Roman"/>
              </a:rPr>
              <a:t>, </a:t>
            </a:r>
            <a:r>
              <a:rPr lang="en-US" sz="3600" b="1" i="1" dirty="0" err="1">
                <a:latin typeface="Times New Roman"/>
                <a:ea typeface="Times New Roman"/>
              </a:rPr>
              <a:t>tortiq</a:t>
            </a:r>
            <a:r>
              <a:rPr lang="en-US" sz="3600" b="1" i="1" dirty="0">
                <a:latin typeface="Times New Roman"/>
                <a:ea typeface="Times New Roman"/>
              </a:rPr>
              <a:t> </a:t>
            </a:r>
            <a:r>
              <a:rPr lang="en-US" sz="3600" b="1" i="1" dirty="0" err="1">
                <a:latin typeface="Times New Roman"/>
                <a:ea typeface="Times New Roman"/>
              </a:rPr>
              <a:t>qilgan</a:t>
            </a:r>
            <a:r>
              <a:rPr lang="en-US" sz="3600" b="1" i="1" dirty="0">
                <a:latin typeface="Times New Roman"/>
                <a:ea typeface="Times New Roman"/>
              </a:rPr>
              <a:t>”. </a:t>
            </a:r>
            <a:endParaRPr lang="ru-RU" sz="3600" b="1" i="1" dirty="0" smtClean="0"/>
          </a:p>
        </p:txBody>
      </p:sp>
    </p:spTree>
    <p:extLst>
      <p:ext uri="{BB962C8B-B14F-4D97-AF65-F5344CB8AC3E}">
        <p14:creationId xmlns:p14="http://schemas.microsoft.com/office/powerpoint/2010/main" val="6832102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2800" b="1" dirty="0" err="1">
                <a:solidFill>
                  <a:srgbClr val="C00000"/>
                </a:solidFill>
                <a:latin typeface="Times New Roman"/>
                <a:ea typeface="Times New Roman"/>
                <a:cs typeface="Times New Roman"/>
              </a:rPr>
              <a:t>Behistun</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yozuvlarida</a:t>
            </a:r>
            <a:r>
              <a:rPr lang="en-US" sz="2800" b="1" dirty="0">
                <a:solidFill>
                  <a:srgbClr val="C00000"/>
                </a:solidFill>
                <a:latin typeface="Times New Roman"/>
                <a:ea typeface="Times New Roman"/>
                <a:cs typeface="Times New Roman"/>
              </a:rPr>
              <a:t> </a:t>
            </a:r>
            <a:r>
              <a:rPr lang="en-US" sz="2800" b="1" dirty="0">
                <a:latin typeface="Times New Roman"/>
                <a:ea typeface="Times New Roman"/>
                <a:cs typeface="Times New Roman"/>
              </a:rPr>
              <a:t>Doro I </a:t>
            </a:r>
            <a:r>
              <a:rPr lang="en-US" sz="2800" b="1" dirty="0" err="1">
                <a:latin typeface="Times New Roman"/>
                <a:ea typeface="Times New Roman"/>
                <a:cs typeface="Times New Roman"/>
              </a:rPr>
              <a:t>birinchi</a:t>
            </a:r>
            <a:r>
              <a:rPr lang="en-US" sz="2800" b="1" dirty="0">
                <a:latin typeface="Times New Roman"/>
                <a:ea typeface="Times New Roman"/>
                <a:cs typeface="Times New Roman"/>
              </a:rPr>
              <a:t> </a:t>
            </a:r>
            <a:r>
              <a:rPr lang="en-US" sz="2800" dirty="0" err="1">
                <a:latin typeface="Times New Roman"/>
                <a:ea typeface="Times New Roman"/>
                <a:cs typeface="Times New Roman"/>
              </a:rPr>
              <a:t>bo‘lib</a:t>
            </a:r>
            <a:r>
              <a:rPr lang="en-US" sz="2800" dirty="0">
                <a:latin typeface="Times New Roman"/>
                <a:ea typeface="Times New Roman"/>
                <a:cs typeface="Times New Roman"/>
              </a:rPr>
              <a:t> </a:t>
            </a:r>
            <a:r>
              <a:rPr lang="en-US" sz="2800" dirty="0" err="1">
                <a:latin typeface="Times New Roman"/>
                <a:ea typeface="Times New Roman"/>
                <a:cs typeface="Times New Roman"/>
              </a:rPr>
              <a:t>Ahamoniylar</a:t>
            </a:r>
            <a:r>
              <a:rPr lang="en-US" sz="2800" dirty="0">
                <a:latin typeface="Times New Roman"/>
                <a:ea typeface="Times New Roman"/>
                <a:cs typeface="Times New Roman"/>
              </a:rPr>
              <a:t> </a:t>
            </a:r>
            <a:r>
              <a:rPr lang="en-US" sz="2800" dirty="0" err="1">
                <a:latin typeface="Times New Roman"/>
                <a:ea typeface="Times New Roman"/>
                <a:cs typeface="Times New Roman"/>
              </a:rPr>
              <a:t>davlatining</a:t>
            </a:r>
            <a:r>
              <a:rPr lang="en-US" sz="2800" dirty="0">
                <a:latin typeface="Times New Roman"/>
                <a:ea typeface="Times New Roman"/>
                <a:cs typeface="Times New Roman"/>
              </a:rPr>
              <a:t> </a:t>
            </a:r>
            <a:r>
              <a:rPr lang="en-US" sz="2800" b="1" dirty="0" err="1">
                <a:latin typeface="Times New Roman"/>
                <a:ea typeface="Times New Roman"/>
                <a:cs typeface="Times New Roman"/>
              </a:rPr>
              <a:t>g‘arbiy</a:t>
            </a:r>
            <a:r>
              <a:rPr lang="en-US" sz="2800" b="1" dirty="0">
                <a:latin typeface="Times New Roman"/>
                <a:ea typeface="Times New Roman"/>
                <a:cs typeface="Times New Roman"/>
              </a:rPr>
              <a:t> </a:t>
            </a:r>
            <a:r>
              <a:rPr lang="en-US" sz="2800" b="1" dirty="0" err="1">
                <a:latin typeface="Times New Roman"/>
                <a:ea typeface="Times New Roman"/>
                <a:cs typeface="Times New Roman"/>
              </a:rPr>
              <a:t>viloyatlarini</a:t>
            </a:r>
            <a:r>
              <a:rPr lang="en-US" sz="2800" b="1" dirty="0">
                <a:latin typeface="Times New Roman"/>
                <a:ea typeface="Times New Roman"/>
                <a:cs typeface="Times New Roman"/>
              </a:rPr>
              <a:t> </a:t>
            </a:r>
            <a:r>
              <a:rPr lang="en-US" sz="2800" dirty="0" err="1">
                <a:latin typeface="Times New Roman"/>
                <a:ea typeface="Times New Roman"/>
                <a:cs typeface="Times New Roman"/>
              </a:rPr>
              <a:t>ko‘rsatib</a:t>
            </a:r>
            <a:r>
              <a:rPr lang="en-US" sz="2800" dirty="0">
                <a:latin typeface="Times New Roman"/>
                <a:ea typeface="Times New Roman"/>
                <a:cs typeface="Times New Roman"/>
              </a:rPr>
              <a:t> </a:t>
            </a:r>
            <a:r>
              <a:rPr lang="en-US" sz="2800" dirty="0" err="1">
                <a:latin typeface="Times New Roman"/>
                <a:ea typeface="Times New Roman"/>
                <a:cs typeface="Times New Roman"/>
              </a:rPr>
              <a:t>bergan</a:t>
            </a:r>
            <a:r>
              <a:rPr lang="en-US" sz="2800" dirty="0">
                <a:latin typeface="Times New Roman"/>
                <a:ea typeface="Times New Roman"/>
                <a:cs typeface="Times New Roman"/>
              </a:rPr>
              <a:t> </a:t>
            </a:r>
            <a:r>
              <a:rPr lang="en-US" sz="2800" dirty="0" err="1">
                <a:latin typeface="Times New Roman"/>
                <a:ea typeface="Times New Roman"/>
                <a:cs typeface="Times New Roman"/>
              </a:rPr>
              <a:t>bo‘lsa</a:t>
            </a:r>
            <a:r>
              <a:rPr lang="en-US" sz="2800" dirty="0">
                <a:latin typeface="Times New Roman"/>
                <a:ea typeface="Times New Roman"/>
                <a:cs typeface="Times New Roman"/>
              </a:rPr>
              <a:t>, </a:t>
            </a:r>
            <a:r>
              <a:rPr lang="en-US" sz="2800" b="1" dirty="0" err="1">
                <a:solidFill>
                  <a:srgbClr val="C00000"/>
                </a:solidFill>
                <a:latin typeface="Times New Roman"/>
                <a:ea typeface="Times New Roman"/>
                <a:cs typeface="Times New Roman"/>
              </a:rPr>
              <a:t>Naqshi</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Rustam</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yozuvlarida</a:t>
            </a:r>
            <a:r>
              <a:rPr lang="en-US" sz="2800" b="1" dirty="0">
                <a:solidFill>
                  <a:srgbClr val="C00000"/>
                </a:solidFill>
                <a:latin typeface="Times New Roman"/>
                <a:ea typeface="Times New Roman"/>
                <a:cs typeface="Times New Roman"/>
              </a:rPr>
              <a:t> </a:t>
            </a:r>
            <a:r>
              <a:rPr lang="en-US" sz="2800" dirty="0" err="1">
                <a:latin typeface="Times New Roman"/>
                <a:ea typeface="Times New Roman"/>
                <a:cs typeface="Times New Roman"/>
              </a:rPr>
              <a:t>mamlakatlar</a:t>
            </a:r>
            <a:r>
              <a:rPr lang="en-US" sz="2800" dirty="0">
                <a:latin typeface="Times New Roman"/>
                <a:ea typeface="Times New Roman"/>
                <a:cs typeface="Times New Roman"/>
              </a:rPr>
              <a:t> </a:t>
            </a:r>
            <a:r>
              <a:rPr lang="en-US" sz="2800" dirty="0" err="1">
                <a:latin typeface="Times New Roman"/>
                <a:ea typeface="Times New Roman"/>
                <a:cs typeface="Times New Roman"/>
              </a:rPr>
              <a:t>ro‘yxati</a:t>
            </a:r>
            <a:r>
              <a:rPr lang="en-US" sz="2800" dirty="0">
                <a:latin typeface="Times New Roman"/>
                <a:ea typeface="Times New Roman"/>
                <a:cs typeface="Times New Roman"/>
              </a:rPr>
              <a:t> </a:t>
            </a:r>
            <a:r>
              <a:rPr lang="en-US" sz="2800" b="1" dirty="0" err="1">
                <a:latin typeface="Times New Roman"/>
                <a:ea typeface="Times New Roman"/>
                <a:cs typeface="Times New Roman"/>
              </a:rPr>
              <a:t>Midiya</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Elamdan</a:t>
            </a:r>
            <a:r>
              <a:rPr lang="en-US" sz="2800" b="1" dirty="0">
                <a:latin typeface="Times New Roman"/>
                <a:ea typeface="Times New Roman"/>
                <a:cs typeface="Times New Roman"/>
              </a:rPr>
              <a:t> </a:t>
            </a:r>
            <a:r>
              <a:rPr lang="en-US" sz="2800" dirty="0" err="1">
                <a:latin typeface="Times New Roman"/>
                <a:ea typeface="Times New Roman"/>
                <a:cs typeface="Times New Roman"/>
              </a:rPr>
              <a:t>so‘ng</a:t>
            </a:r>
            <a:r>
              <a:rPr lang="en-US" sz="2800" dirty="0">
                <a:latin typeface="Times New Roman"/>
                <a:ea typeface="Times New Roman"/>
                <a:cs typeface="Times New Roman"/>
              </a:rPr>
              <a:t> </a:t>
            </a:r>
            <a:r>
              <a:rPr lang="en-US" sz="2800" b="1" dirty="0" err="1">
                <a:solidFill>
                  <a:srgbClr val="C00000"/>
                </a:solidFill>
                <a:latin typeface="Times New Roman"/>
                <a:ea typeface="Times New Roman"/>
                <a:cs typeface="Times New Roman"/>
              </a:rPr>
              <a:t>sharqiy</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viloyatlardan</a:t>
            </a:r>
            <a:r>
              <a:rPr lang="en-US" sz="2800" b="1" dirty="0">
                <a:solidFill>
                  <a:srgbClr val="C00000"/>
                </a:solidFill>
                <a:latin typeface="Times New Roman"/>
                <a:ea typeface="Times New Roman"/>
                <a:cs typeface="Times New Roman"/>
              </a:rPr>
              <a:t> </a:t>
            </a:r>
            <a:r>
              <a:rPr lang="en-US" sz="2800" dirty="0" err="1">
                <a:latin typeface="Times New Roman"/>
                <a:ea typeface="Times New Roman"/>
                <a:cs typeface="Times New Roman"/>
              </a:rPr>
              <a:t>boshlanadi</a:t>
            </a:r>
            <a:r>
              <a:rPr lang="en-US" sz="2800" dirty="0">
                <a:latin typeface="Times New Roman"/>
                <a:ea typeface="Times New Roman"/>
                <a:cs typeface="Times New Roman"/>
              </a:rPr>
              <a:t>: </a:t>
            </a:r>
            <a:r>
              <a:rPr lang="en-US" sz="2800" i="1" dirty="0">
                <a:latin typeface="Times New Roman"/>
                <a:ea typeface="Times New Roman"/>
                <a:cs typeface="Times New Roman"/>
              </a:rPr>
              <a:t>«Men – Doro, </a:t>
            </a:r>
            <a:r>
              <a:rPr lang="en-US" sz="2800" i="1" dirty="0" err="1">
                <a:latin typeface="Times New Roman"/>
                <a:ea typeface="Times New Roman"/>
                <a:cs typeface="Times New Roman"/>
              </a:rPr>
              <a:t>ulug</a:t>
            </a:r>
            <a:r>
              <a:rPr lang="en-US" sz="2800" i="1" dirty="0">
                <a:latin typeface="Times New Roman"/>
                <a:ea typeface="Times New Roman"/>
                <a:cs typeface="Times New Roman"/>
              </a:rPr>
              <a:t>‘ </a:t>
            </a:r>
            <a:r>
              <a:rPr lang="en-US" sz="2800" i="1" dirty="0" err="1">
                <a:latin typeface="Times New Roman"/>
                <a:ea typeface="Times New Roman"/>
                <a:cs typeface="Times New Roman"/>
              </a:rPr>
              <a:t>podshoh</a:t>
            </a:r>
            <a:r>
              <a:rPr lang="en-US" sz="2800" i="1" dirty="0">
                <a:latin typeface="Times New Roman"/>
                <a:ea typeface="Times New Roman"/>
                <a:cs typeface="Times New Roman"/>
              </a:rPr>
              <a:t> </a:t>
            </a:r>
            <a:r>
              <a:rPr lang="en-US" sz="2800" i="1" dirty="0" err="1">
                <a:latin typeface="Times New Roman"/>
                <a:ea typeface="Times New Roman"/>
                <a:cs typeface="Times New Roman"/>
              </a:rPr>
              <a:t>ko‘p</a:t>
            </a:r>
            <a:r>
              <a:rPr lang="en-US" sz="2800" i="1" dirty="0">
                <a:latin typeface="Times New Roman"/>
                <a:ea typeface="Times New Roman"/>
                <a:cs typeface="Times New Roman"/>
              </a:rPr>
              <a:t> </a:t>
            </a:r>
            <a:r>
              <a:rPr lang="en-US" sz="2800" i="1" dirty="0" err="1">
                <a:latin typeface="Times New Roman"/>
                <a:ea typeface="Times New Roman"/>
                <a:cs typeface="Times New Roman"/>
              </a:rPr>
              <a:t>qabilali</a:t>
            </a:r>
            <a:r>
              <a:rPr lang="en-US" sz="2800" i="1" dirty="0">
                <a:latin typeface="Times New Roman"/>
                <a:ea typeface="Times New Roman"/>
                <a:cs typeface="Times New Roman"/>
              </a:rPr>
              <a:t> </a:t>
            </a:r>
            <a:r>
              <a:rPr lang="en-US" sz="2800" i="1" dirty="0" err="1">
                <a:latin typeface="Times New Roman"/>
                <a:ea typeface="Times New Roman"/>
                <a:cs typeface="Times New Roman"/>
              </a:rPr>
              <a:t>mamlakatlarning</a:t>
            </a:r>
            <a:r>
              <a:rPr lang="en-US" sz="2800" i="1" dirty="0">
                <a:latin typeface="Times New Roman"/>
                <a:ea typeface="Times New Roman"/>
                <a:cs typeface="Times New Roman"/>
              </a:rPr>
              <a:t> </a:t>
            </a:r>
            <a:r>
              <a:rPr lang="en-US" sz="2800" i="1" dirty="0" err="1">
                <a:latin typeface="Times New Roman"/>
                <a:ea typeface="Times New Roman"/>
                <a:cs typeface="Times New Roman"/>
              </a:rPr>
              <a:t>podshosi</a:t>
            </a:r>
            <a:r>
              <a:rPr lang="en-US" sz="2800" i="1" dirty="0">
                <a:latin typeface="Times New Roman"/>
                <a:ea typeface="Times New Roman"/>
                <a:cs typeface="Times New Roman"/>
              </a:rPr>
              <a:t>, </a:t>
            </a:r>
            <a:r>
              <a:rPr lang="en-US" sz="2800" i="1" dirty="0" err="1">
                <a:latin typeface="Times New Roman"/>
                <a:ea typeface="Times New Roman"/>
                <a:cs typeface="Times New Roman"/>
              </a:rPr>
              <a:t>keng</a:t>
            </a:r>
            <a:r>
              <a:rPr lang="en-US" sz="2800" i="1" dirty="0">
                <a:latin typeface="Times New Roman"/>
                <a:ea typeface="Times New Roman"/>
                <a:cs typeface="Times New Roman"/>
              </a:rPr>
              <a:t> </a:t>
            </a:r>
            <a:r>
              <a:rPr lang="en-US" sz="2800" i="1" dirty="0" err="1">
                <a:latin typeface="Times New Roman"/>
                <a:ea typeface="Times New Roman"/>
                <a:cs typeface="Times New Roman"/>
              </a:rPr>
              <a:t>sayhon</a:t>
            </a:r>
            <a:r>
              <a:rPr lang="en-US" sz="2800" i="1" dirty="0">
                <a:latin typeface="Times New Roman"/>
                <a:ea typeface="Times New Roman"/>
                <a:cs typeface="Times New Roman"/>
              </a:rPr>
              <a:t> </a:t>
            </a:r>
            <a:r>
              <a:rPr lang="en-US" sz="2800" i="1" dirty="0" err="1">
                <a:latin typeface="Times New Roman"/>
                <a:ea typeface="Times New Roman"/>
                <a:cs typeface="Times New Roman"/>
              </a:rPr>
              <a:t>yerlarning</a:t>
            </a:r>
            <a:r>
              <a:rPr lang="en-US" sz="2800" i="1" dirty="0">
                <a:latin typeface="Times New Roman"/>
                <a:ea typeface="Times New Roman"/>
                <a:cs typeface="Times New Roman"/>
              </a:rPr>
              <a:t> </a:t>
            </a:r>
            <a:r>
              <a:rPr lang="en-US" sz="2800" i="1" dirty="0" err="1">
                <a:latin typeface="Times New Roman"/>
                <a:ea typeface="Times New Roman"/>
                <a:cs typeface="Times New Roman"/>
              </a:rPr>
              <a:t>podshosi</a:t>
            </a:r>
            <a:r>
              <a:rPr lang="en-US" sz="2800" i="1" dirty="0">
                <a:latin typeface="Times New Roman"/>
                <a:ea typeface="Times New Roman"/>
                <a:cs typeface="Times New Roman"/>
              </a:rPr>
              <a:t>, </a:t>
            </a:r>
            <a:r>
              <a:rPr lang="en-US" sz="2800" i="1" dirty="0" err="1">
                <a:latin typeface="Times New Roman"/>
                <a:ea typeface="Times New Roman"/>
                <a:cs typeface="Times New Roman"/>
              </a:rPr>
              <a:t>Vishtasp</a:t>
            </a:r>
            <a:r>
              <a:rPr lang="en-US" sz="2800" i="1" dirty="0">
                <a:latin typeface="Times New Roman"/>
                <a:ea typeface="Times New Roman"/>
                <a:cs typeface="Times New Roman"/>
              </a:rPr>
              <a:t> </a:t>
            </a:r>
            <a:r>
              <a:rPr lang="en-US" sz="2800" i="1" dirty="0" err="1">
                <a:latin typeface="Times New Roman"/>
                <a:ea typeface="Times New Roman"/>
                <a:cs typeface="Times New Roman"/>
              </a:rPr>
              <a:t>o‘g‘li</a:t>
            </a:r>
            <a:r>
              <a:rPr lang="en-US" sz="2800" i="1" dirty="0">
                <a:latin typeface="Times New Roman"/>
                <a:ea typeface="Times New Roman"/>
                <a:cs typeface="Times New Roman"/>
              </a:rPr>
              <a:t>, </a:t>
            </a:r>
            <a:r>
              <a:rPr lang="en-US" sz="2800" i="1" dirty="0" err="1">
                <a:latin typeface="Times New Roman"/>
                <a:ea typeface="Times New Roman"/>
                <a:cs typeface="Times New Roman"/>
              </a:rPr>
              <a:t>Ahamoniy</a:t>
            </a:r>
            <a:r>
              <a:rPr lang="en-US" sz="2800" i="1" dirty="0">
                <a:latin typeface="Times New Roman"/>
                <a:ea typeface="Times New Roman"/>
                <a:cs typeface="Times New Roman"/>
              </a:rPr>
              <a:t> </a:t>
            </a:r>
            <a:r>
              <a:rPr lang="en-US" sz="2800" i="1" dirty="0" err="1">
                <a:latin typeface="Times New Roman"/>
                <a:ea typeface="Times New Roman"/>
                <a:cs typeface="Times New Roman"/>
              </a:rPr>
              <a:t>fors</a:t>
            </a:r>
            <a:r>
              <a:rPr lang="en-US" sz="2800" i="1" dirty="0">
                <a:latin typeface="Times New Roman"/>
                <a:ea typeface="Times New Roman"/>
                <a:cs typeface="Times New Roman"/>
              </a:rPr>
              <a:t>, </a:t>
            </a:r>
            <a:r>
              <a:rPr lang="en-US" sz="2800" i="1" dirty="0" err="1">
                <a:latin typeface="Times New Roman"/>
                <a:ea typeface="Times New Roman"/>
                <a:cs typeface="Times New Roman"/>
              </a:rPr>
              <a:t>forsning</a:t>
            </a:r>
            <a:r>
              <a:rPr lang="en-US" sz="2800" i="1" dirty="0">
                <a:latin typeface="Times New Roman"/>
                <a:ea typeface="Times New Roman"/>
                <a:cs typeface="Times New Roman"/>
              </a:rPr>
              <a:t> </a:t>
            </a:r>
            <a:r>
              <a:rPr lang="en-US" sz="2800" i="1" dirty="0" err="1">
                <a:latin typeface="Times New Roman"/>
                <a:ea typeface="Times New Roman"/>
                <a:cs typeface="Times New Roman"/>
              </a:rPr>
              <a:t>o‘g‘li</a:t>
            </a:r>
            <a:r>
              <a:rPr lang="en-US" sz="2800" i="1" dirty="0">
                <a:latin typeface="Times New Roman"/>
                <a:ea typeface="Times New Roman"/>
                <a:cs typeface="Times New Roman"/>
              </a:rPr>
              <a:t>, </a:t>
            </a:r>
            <a:r>
              <a:rPr lang="en-US" sz="2800" i="1" dirty="0" err="1">
                <a:latin typeface="Times New Roman"/>
                <a:ea typeface="Times New Roman"/>
                <a:cs typeface="Times New Roman"/>
              </a:rPr>
              <a:t>oriylar</a:t>
            </a:r>
            <a:r>
              <a:rPr lang="en-US" sz="2800" i="1" dirty="0">
                <a:latin typeface="Times New Roman"/>
                <a:ea typeface="Times New Roman"/>
                <a:cs typeface="Times New Roman"/>
              </a:rPr>
              <a:t> </a:t>
            </a:r>
            <a:r>
              <a:rPr lang="en-US" sz="2800" i="1" dirty="0" err="1">
                <a:latin typeface="Times New Roman"/>
                <a:ea typeface="Times New Roman"/>
                <a:cs typeface="Times New Roman"/>
              </a:rPr>
              <a:t>urug‘idan</a:t>
            </a:r>
            <a:r>
              <a:rPr lang="en-US" sz="2800" i="1" dirty="0">
                <a:latin typeface="Times New Roman"/>
                <a:ea typeface="Times New Roman"/>
                <a:cs typeface="Times New Roman"/>
              </a:rPr>
              <a:t> </a:t>
            </a:r>
            <a:r>
              <a:rPr lang="en-US" sz="2800" i="1" dirty="0" err="1">
                <a:latin typeface="Times New Roman"/>
                <a:ea typeface="Times New Roman"/>
                <a:cs typeface="Times New Roman"/>
              </a:rPr>
              <a:t>kelib</a:t>
            </a:r>
            <a:r>
              <a:rPr lang="en-US" sz="2800" i="1" dirty="0">
                <a:latin typeface="Times New Roman"/>
                <a:ea typeface="Times New Roman"/>
                <a:cs typeface="Times New Roman"/>
              </a:rPr>
              <a:t> </a:t>
            </a:r>
            <a:r>
              <a:rPr lang="en-US" sz="2800" i="1" dirty="0" err="1">
                <a:latin typeface="Times New Roman"/>
                <a:ea typeface="Times New Roman"/>
                <a:cs typeface="Times New Roman"/>
              </a:rPr>
              <a:t>chiqqan</a:t>
            </a:r>
            <a:r>
              <a:rPr lang="en-US" sz="2800" i="1" dirty="0">
                <a:latin typeface="Times New Roman"/>
                <a:ea typeface="Times New Roman"/>
                <a:cs typeface="Times New Roman"/>
              </a:rPr>
              <a:t> </a:t>
            </a:r>
            <a:r>
              <a:rPr lang="en-US" sz="2800" i="1" dirty="0" err="1">
                <a:latin typeface="Times New Roman"/>
                <a:ea typeface="Times New Roman"/>
                <a:cs typeface="Times New Roman"/>
              </a:rPr>
              <a:t>oriy</a:t>
            </a:r>
            <a:r>
              <a:rPr lang="en-US" sz="2800" i="1" dirty="0">
                <a:latin typeface="Times New Roman"/>
                <a:ea typeface="Times New Roman"/>
                <a:cs typeface="Times New Roman"/>
              </a:rPr>
              <a:t>.  </a:t>
            </a:r>
            <a:endParaRPr lang="ru-RU" sz="2800" i="1" dirty="0">
              <a:ea typeface="Calibri"/>
              <a:cs typeface="Times New Roman"/>
            </a:endParaRPr>
          </a:p>
          <a:p>
            <a:pPr algn="just"/>
            <a:r>
              <a:rPr lang="en-US" sz="2800" dirty="0" err="1">
                <a:latin typeface="Times New Roman"/>
                <a:ea typeface="Times New Roman"/>
              </a:rPr>
              <a:t>Shoh</a:t>
            </a:r>
            <a:r>
              <a:rPr lang="en-US" sz="2800" dirty="0">
                <a:latin typeface="Times New Roman"/>
                <a:ea typeface="Times New Roman"/>
              </a:rPr>
              <a:t> Doro </a:t>
            </a:r>
            <a:r>
              <a:rPr lang="en-US" sz="2800" dirty="0" err="1">
                <a:latin typeface="Times New Roman"/>
                <a:ea typeface="Times New Roman"/>
              </a:rPr>
              <a:t>ayturki</a:t>
            </a:r>
            <a:r>
              <a:rPr lang="en-US" sz="2800" dirty="0">
                <a:latin typeface="Times New Roman"/>
                <a:ea typeface="Times New Roman"/>
              </a:rPr>
              <a:t>: </a:t>
            </a:r>
            <a:r>
              <a:rPr lang="en-US" sz="2800" b="1" i="1" dirty="0">
                <a:latin typeface="Times New Roman"/>
                <a:ea typeface="Times New Roman"/>
              </a:rPr>
              <a:t>“</a:t>
            </a:r>
            <a:r>
              <a:rPr lang="en-US" sz="2800" b="1" i="1" dirty="0" err="1">
                <a:latin typeface="Times New Roman"/>
                <a:ea typeface="Times New Roman"/>
              </a:rPr>
              <a:t>Fors</a:t>
            </a:r>
            <a:r>
              <a:rPr lang="en-US" sz="2800" b="1" i="1" dirty="0">
                <a:latin typeface="Times New Roman"/>
                <a:ea typeface="Times New Roman"/>
              </a:rPr>
              <a:t> </a:t>
            </a:r>
            <a:r>
              <a:rPr lang="en-US" sz="2800" b="1" i="1" dirty="0" err="1">
                <a:latin typeface="Times New Roman"/>
                <a:ea typeface="Times New Roman"/>
              </a:rPr>
              <a:t>viloyatidan</a:t>
            </a:r>
            <a:r>
              <a:rPr lang="en-US" sz="2800" b="1" i="1" dirty="0">
                <a:latin typeface="Times New Roman"/>
                <a:ea typeface="Times New Roman"/>
              </a:rPr>
              <a:t> </a:t>
            </a:r>
            <a:r>
              <a:rPr lang="en-US" sz="2800" b="1" i="1" dirty="0" err="1">
                <a:latin typeface="Times New Roman"/>
                <a:ea typeface="Times New Roman"/>
              </a:rPr>
              <a:t>tashqari</a:t>
            </a:r>
            <a:r>
              <a:rPr lang="en-US" sz="2800" b="1" i="1" dirty="0">
                <a:latin typeface="Times New Roman"/>
                <a:ea typeface="Times New Roman"/>
              </a:rPr>
              <a:t> </a:t>
            </a:r>
            <a:r>
              <a:rPr lang="en-US" sz="2800" b="1" i="1" dirty="0" err="1">
                <a:latin typeface="Times New Roman"/>
                <a:ea typeface="Times New Roman"/>
              </a:rPr>
              <a:t>quyidagi</a:t>
            </a:r>
            <a:r>
              <a:rPr lang="en-US" sz="2800" b="1" i="1" dirty="0">
                <a:latin typeface="Times New Roman"/>
                <a:ea typeface="Times New Roman"/>
              </a:rPr>
              <a:t> </a:t>
            </a:r>
            <a:r>
              <a:rPr lang="en-US" sz="2800" b="1" i="1" dirty="0" err="1">
                <a:latin typeface="Times New Roman"/>
                <a:ea typeface="Times New Roman"/>
              </a:rPr>
              <a:t>mamlakatlarni</a:t>
            </a:r>
            <a:r>
              <a:rPr lang="en-US" sz="2800" b="1" i="1" dirty="0">
                <a:latin typeface="Times New Roman"/>
                <a:ea typeface="Times New Roman"/>
              </a:rPr>
              <a:t> men </a:t>
            </a:r>
            <a:r>
              <a:rPr lang="en-US" sz="2800" b="1" i="1" dirty="0" err="1">
                <a:latin typeface="Times New Roman"/>
                <a:ea typeface="Times New Roman"/>
              </a:rPr>
              <a:t>bo‘ysindirganman</a:t>
            </a:r>
            <a:r>
              <a:rPr lang="en-US" sz="2800" b="1" i="1" dirty="0">
                <a:latin typeface="Times New Roman"/>
                <a:ea typeface="Times New Roman"/>
              </a:rPr>
              <a:t>, </a:t>
            </a:r>
            <a:r>
              <a:rPr lang="en-US" sz="2800" b="1" i="1" dirty="0" err="1">
                <a:latin typeface="Times New Roman"/>
                <a:ea typeface="Times New Roman"/>
              </a:rPr>
              <a:t>menga</a:t>
            </a:r>
            <a:r>
              <a:rPr lang="en-US" sz="2800" b="1" i="1" dirty="0">
                <a:latin typeface="Times New Roman"/>
                <a:ea typeface="Times New Roman"/>
              </a:rPr>
              <a:t> </a:t>
            </a:r>
            <a:r>
              <a:rPr lang="en-US" sz="2800" b="1" i="1" dirty="0" err="1">
                <a:latin typeface="Times New Roman"/>
                <a:ea typeface="Times New Roman"/>
              </a:rPr>
              <a:t>o‘lpon</a:t>
            </a:r>
            <a:r>
              <a:rPr lang="en-US" sz="2800" b="1" i="1" dirty="0">
                <a:latin typeface="Times New Roman"/>
                <a:ea typeface="Times New Roman"/>
              </a:rPr>
              <a:t> </a:t>
            </a:r>
            <a:r>
              <a:rPr lang="en-US" sz="2800" b="1" i="1" dirty="0" err="1">
                <a:latin typeface="Times New Roman"/>
                <a:ea typeface="Times New Roman"/>
              </a:rPr>
              <a:t>to‘lovchi</a:t>
            </a:r>
            <a:r>
              <a:rPr lang="en-US" sz="2800" b="1" i="1" dirty="0">
                <a:latin typeface="Times New Roman"/>
                <a:ea typeface="Times New Roman"/>
              </a:rPr>
              <a:t> </a:t>
            </a:r>
            <a:r>
              <a:rPr lang="en-US" sz="2800" b="1" i="1" dirty="0" err="1">
                <a:latin typeface="Times New Roman"/>
                <a:ea typeface="Times New Roman"/>
              </a:rPr>
              <a:t>bo‘lgan</a:t>
            </a:r>
            <a:r>
              <a:rPr lang="en-US" sz="2800" b="1" i="1" dirty="0">
                <a:latin typeface="Times New Roman"/>
                <a:ea typeface="Times New Roman"/>
              </a:rPr>
              <a:t>, </a:t>
            </a:r>
            <a:r>
              <a:rPr lang="en-US" sz="2800" b="1" i="1" dirty="0" err="1">
                <a:latin typeface="Times New Roman"/>
                <a:ea typeface="Times New Roman"/>
              </a:rPr>
              <a:t>mening</a:t>
            </a:r>
            <a:r>
              <a:rPr lang="en-US" sz="2800" b="1" i="1" dirty="0">
                <a:latin typeface="Times New Roman"/>
                <a:ea typeface="Times New Roman"/>
              </a:rPr>
              <a:t> </a:t>
            </a:r>
            <a:r>
              <a:rPr lang="en-US" sz="2800" b="1" i="1" dirty="0" err="1">
                <a:latin typeface="Times New Roman"/>
                <a:ea typeface="Times New Roman"/>
              </a:rPr>
              <a:t>so‘zimni</a:t>
            </a:r>
            <a:r>
              <a:rPr lang="en-US" sz="2800" b="1" i="1" dirty="0">
                <a:latin typeface="Times New Roman"/>
                <a:ea typeface="Times New Roman"/>
              </a:rPr>
              <a:t> </a:t>
            </a:r>
            <a:r>
              <a:rPr lang="en-US" sz="2800" b="1" i="1" dirty="0" err="1">
                <a:latin typeface="Times New Roman"/>
                <a:ea typeface="Times New Roman"/>
              </a:rPr>
              <a:t>ijro</a:t>
            </a:r>
            <a:r>
              <a:rPr lang="en-US" sz="2800" b="1" i="1" dirty="0">
                <a:latin typeface="Times New Roman"/>
                <a:ea typeface="Times New Roman"/>
              </a:rPr>
              <a:t> </a:t>
            </a:r>
            <a:r>
              <a:rPr lang="en-US" sz="2800" b="1" i="1" dirty="0" err="1">
                <a:latin typeface="Times New Roman"/>
                <a:ea typeface="Times New Roman"/>
              </a:rPr>
              <a:t>etgan</a:t>
            </a:r>
            <a:r>
              <a:rPr lang="en-US" sz="2800" b="1" i="1" dirty="0">
                <a:latin typeface="Times New Roman"/>
                <a:ea typeface="Times New Roman"/>
              </a:rPr>
              <a:t>, </a:t>
            </a:r>
            <a:r>
              <a:rPr lang="en-US" sz="2800" b="1" i="1" dirty="0" err="1">
                <a:latin typeface="Times New Roman"/>
                <a:ea typeface="Times New Roman"/>
              </a:rPr>
              <a:t>mening</a:t>
            </a:r>
            <a:r>
              <a:rPr lang="en-US" sz="2800" b="1" i="1" dirty="0">
                <a:latin typeface="Times New Roman"/>
                <a:ea typeface="Times New Roman"/>
              </a:rPr>
              <a:t> </a:t>
            </a:r>
            <a:r>
              <a:rPr lang="en-US" sz="2800" b="1" i="1" dirty="0" err="1">
                <a:latin typeface="Times New Roman"/>
                <a:ea typeface="Times New Roman"/>
              </a:rPr>
              <a:t>qonunimga</a:t>
            </a:r>
            <a:r>
              <a:rPr lang="en-US" sz="2800" b="1" i="1" dirty="0">
                <a:latin typeface="Times New Roman"/>
                <a:ea typeface="Times New Roman"/>
              </a:rPr>
              <a:t> </a:t>
            </a:r>
            <a:r>
              <a:rPr lang="en-US" sz="2800" b="1" i="1" dirty="0" err="1">
                <a:latin typeface="Times New Roman"/>
                <a:ea typeface="Times New Roman"/>
              </a:rPr>
              <a:t>asoslanib</a:t>
            </a:r>
            <a:r>
              <a:rPr lang="en-US" sz="2800" b="1" i="1" dirty="0">
                <a:latin typeface="Times New Roman"/>
                <a:ea typeface="Times New Roman"/>
              </a:rPr>
              <a:t> </a:t>
            </a:r>
            <a:r>
              <a:rPr lang="en-US" sz="2800" b="1" i="1" dirty="0" err="1">
                <a:latin typeface="Times New Roman"/>
                <a:ea typeface="Times New Roman"/>
              </a:rPr>
              <a:t>rivojlanayotgan</a:t>
            </a:r>
            <a:r>
              <a:rPr lang="en-US" sz="2800" b="1" i="1" dirty="0">
                <a:latin typeface="Times New Roman"/>
                <a:ea typeface="Times New Roman"/>
              </a:rPr>
              <a:t>: </a:t>
            </a:r>
            <a:r>
              <a:rPr lang="en-US" sz="2800" b="1" i="1" dirty="0" err="1">
                <a:solidFill>
                  <a:srgbClr val="C00000"/>
                </a:solidFill>
                <a:latin typeface="Times New Roman"/>
                <a:ea typeface="Times New Roman"/>
              </a:rPr>
              <a:t>Midiya</a:t>
            </a:r>
            <a:r>
              <a:rPr lang="en-US" sz="2800" b="1" i="1" dirty="0">
                <a:solidFill>
                  <a:srgbClr val="C00000"/>
                </a:solidFill>
                <a:latin typeface="Times New Roman"/>
                <a:ea typeface="Times New Roman"/>
              </a:rPr>
              <a:t>, Elam, </a:t>
            </a:r>
            <a:r>
              <a:rPr lang="en-US" sz="2800" b="1" i="1" dirty="0" err="1">
                <a:solidFill>
                  <a:srgbClr val="C00000"/>
                </a:solidFill>
                <a:latin typeface="Times New Roman"/>
                <a:ea typeface="Times New Roman"/>
              </a:rPr>
              <a:t>Parfiya</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Ar’yo</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Baqtriya</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So‘g‘diyona</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Xorazm</a:t>
            </a:r>
            <a:r>
              <a:rPr lang="en-US" sz="2800" b="1" i="1" dirty="0">
                <a:solidFill>
                  <a:srgbClr val="C00000"/>
                </a:solidFill>
                <a:latin typeface="Times New Roman"/>
                <a:ea typeface="Times New Roman"/>
              </a:rPr>
              <a:t>...Saka </a:t>
            </a:r>
            <a:r>
              <a:rPr lang="en-US" sz="2800" b="1" i="1" dirty="0" err="1">
                <a:solidFill>
                  <a:srgbClr val="C00000"/>
                </a:solidFill>
                <a:latin typeface="Times New Roman"/>
                <a:ea typeface="Times New Roman"/>
              </a:rPr>
              <a:t>Xaumavarka</a:t>
            </a:r>
            <a:r>
              <a:rPr lang="en-US" sz="2800" b="1" i="1" dirty="0">
                <a:solidFill>
                  <a:srgbClr val="C00000"/>
                </a:solidFill>
                <a:latin typeface="Times New Roman"/>
                <a:ea typeface="Times New Roman"/>
              </a:rPr>
              <a:t>, Saka </a:t>
            </a:r>
            <a:r>
              <a:rPr lang="en-US" sz="2800" b="1" i="1" dirty="0" err="1">
                <a:solidFill>
                  <a:srgbClr val="C00000"/>
                </a:solidFill>
                <a:latin typeface="Times New Roman"/>
                <a:ea typeface="Times New Roman"/>
              </a:rPr>
              <a:t>Tigraxauda</a:t>
            </a:r>
            <a:r>
              <a:rPr lang="en-US" sz="2800" b="1" i="1" dirty="0">
                <a:solidFill>
                  <a:srgbClr val="C00000"/>
                </a:solidFill>
                <a:latin typeface="Times New Roman"/>
                <a:ea typeface="Times New Roman"/>
              </a:rPr>
              <a:t>....</a:t>
            </a:r>
            <a:r>
              <a:rPr lang="en-US" sz="2800" b="1" i="1" dirty="0" err="1">
                <a:solidFill>
                  <a:srgbClr val="C00000"/>
                </a:solidFill>
                <a:latin typeface="Times New Roman"/>
                <a:ea typeface="Times New Roman"/>
              </a:rPr>
              <a:t>dengizdan</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narigi</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yerdagi</a:t>
            </a:r>
            <a:r>
              <a:rPr lang="en-US" sz="2800" b="1" i="1" dirty="0">
                <a:solidFill>
                  <a:srgbClr val="C00000"/>
                </a:solidFill>
                <a:latin typeface="Times New Roman"/>
                <a:ea typeface="Times New Roman"/>
              </a:rPr>
              <a:t> </a:t>
            </a:r>
            <a:r>
              <a:rPr lang="en-US" sz="2800" b="1" i="1" dirty="0" err="1">
                <a:solidFill>
                  <a:srgbClr val="C00000"/>
                </a:solidFill>
                <a:latin typeface="Times New Roman"/>
                <a:ea typeface="Times New Roman"/>
              </a:rPr>
              <a:t>saklar</a:t>
            </a:r>
            <a:r>
              <a:rPr lang="en-US" sz="2800" b="1" i="1" dirty="0">
                <a:latin typeface="Times New Roman"/>
                <a:ea typeface="Times New Roman"/>
              </a:rPr>
              <a:t>”.</a:t>
            </a:r>
            <a:endParaRPr lang="ru-RU" sz="2800" b="1" i="1" dirty="0" smtClean="0"/>
          </a:p>
        </p:txBody>
      </p:sp>
    </p:spTree>
    <p:extLst>
      <p:ext uri="{BB962C8B-B14F-4D97-AF65-F5344CB8AC3E}">
        <p14:creationId xmlns:p14="http://schemas.microsoft.com/office/powerpoint/2010/main" val="23147867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3600" dirty="0" err="1">
                <a:latin typeface="Times New Roman"/>
                <a:ea typeface="Times New Roman"/>
                <a:cs typeface="Times New Roman"/>
              </a:rPr>
              <a:t>Erondagi</a:t>
            </a:r>
            <a:r>
              <a:rPr lang="en-US" sz="3600" dirty="0">
                <a:latin typeface="Times New Roman"/>
                <a:ea typeface="Times New Roman"/>
                <a:cs typeface="Times New Roman"/>
              </a:rPr>
              <a:t> </a:t>
            </a: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b="1" dirty="0" err="1">
                <a:latin typeface="Times New Roman"/>
                <a:ea typeface="Times New Roman"/>
                <a:cs typeface="Times New Roman"/>
              </a:rPr>
              <a:t>Persepol</a:t>
            </a:r>
            <a:r>
              <a:rPr lang="en-US" sz="3600" b="1" dirty="0">
                <a:latin typeface="Times New Roman"/>
                <a:ea typeface="Times New Roman"/>
                <a:cs typeface="Times New Roman"/>
              </a:rPr>
              <a:t> </a:t>
            </a:r>
            <a:r>
              <a:rPr lang="en-US" sz="3600" b="1" dirty="0" err="1">
                <a:latin typeface="Times New Roman"/>
                <a:ea typeface="Times New Roman"/>
                <a:cs typeface="Times New Roman"/>
              </a:rPr>
              <a:t>shahridan</a:t>
            </a:r>
            <a:r>
              <a:rPr lang="en-US" sz="3600" b="1"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baqtriyaliklar</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xorazmliklar</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so‘g‘dlar</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saklarning</a:t>
            </a:r>
            <a:r>
              <a:rPr lang="en-US" sz="3600" b="1" i="1" dirty="0">
                <a:solidFill>
                  <a:srgbClr val="C00000"/>
                </a:solidFill>
                <a:latin typeface="Times New Roman"/>
                <a:ea typeface="Times New Roman"/>
                <a:cs typeface="Times New Roman"/>
              </a:rPr>
              <a:t> </a:t>
            </a:r>
            <a:r>
              <a:rPr lang="en-US" sz="3600" dirty="0" err="1">
                <a:latin typeface="Times New Roman"/>
                <a:ea typeface="Times New Roman"/>
                <a:cs typeface="Times New Roman"/>
              </a:rPr>
              <a:t>o‘yib</a:t>
            </a:r>
            <a:r>
              <a:rPr lang="en-US" sz="3600" dirty="0">
                <a:latin typeface="Times New Roman"/>
                <a:ea typeface="Times New Roman"/>
                <a:cs typeface="Times New Roman"/>
              </a:rPr>
              <a:t> </a:t>
            </a:r>
            <a:r>
              <a:rPr lang="en-US" sz="3600" dirty="0" err="1">
                <a:latin typeface="Times New Roman"/>
                <a:ea typeface="Times New Roman"/>
                <a:cs typeface="Times New Roman"/>
              </a:rPr>
              <a:t>ishlagan</a:t>
            </a:r>
            <a:r>
              <a:rPr lang="en-US" sz="3600" dirty="0">
                <a:latin typeface="Times New Roman"/>
                <a:ea typeface="Times New Roman"/>
                <a:cs typeface="Times New Roman"/>
              </a:rPr>
              <a:t> </a:t>
            </a:r>
            <a:r>
              <a:rPr lang="en-US" sz="3600" dirty="0" err="1">
                <a:latin typeface="Times New Roman"/>
                <a:ea typeface="Times New Roman"/>
                <a:cs typeface="Times New Roman"/>
              </a:rPr>
              <a:t>rasmlari</a:t>
            </a:r>
            <a:r>
              <a:rPr lang="en-US" sz="3600" dirty="0">
                <a:latin typeface="Times New Roman"/>
                <a:ea typeface="Times New Roman"/>
                <a:cs typeface="Times New Roman"/>
              </a:rPr>
              <a:t> </a:t>
            </a:r>
            <a:r>
              <a:rPr lang="en-US" sz="3600" dirty="0" err="1">
                <a:latin typeface="Times New Roman"/>
                <a:ea typeface="Times New Roman"/>
                <a:cs typeface="Times New Roman"/>
              </a:rPr>
              <a:t>topilgan</a:t>
            </a:r>
            <a:r>
              <a:rPr lang="en-US" sz="3600" dirty="0">
                <a:latin typeface="Times New Roman"/>
                <a:ea typeface="Times New Roman"/>
                <a:cs typeface="Times New Roman"/>
              </a:rPr>
              <a:t> (</a:t>
            </a:r>
            <a:r>
              <a:rPr lang="en-US" sz="3600" b="1" i="1" dirty="0">
                <a:latin typeface="Times New Roman"/>
                <a:ea typeface="Times New Roman"/>
                <a:cs typeface="Times New Roman"/>
              </a:rPr>
              <a:t>Doro I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Kserks</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podsholar</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saroy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devorlaridagi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bo‘rtma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rasmlarda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turli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xalqlarning</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o‘lpon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keltirish</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manzarasi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tasvirlangan</a:t>
            </a:r>
            <a:r>
              <a:rPr lang="en-US" sz="3600" dirty="0">
                <a:latin typeface="Times New Roman"/>
                <a:ea typeface="Times New Roman"/>
                <a:cs typeface="Times New Roman"/>
              </a:rPr>
              <a:t>). </a:t>
            </a:r>
            <a:endParaRPr lang="en-US" sz="3600" dirty="0" smtClean="0">
              <a:latin typeface="Times New Roman"/>
              <a:ea typeface="Times New Roman"/>
              <a:cs typeface="Times New Roman"/>
            </a:endParaRPr>
          </a:p>
          <a:p>
            <a:pPr algn="just">
              <a:lnSpc>
                <a:spcPct val="107000"/>
              </a:lnSpc>
              <a:spcAft>
                <a:spcPts val="0"/>
              </a:spcAft>
            </a:pPr>
            <a:r>
              <a:rPr lang="en-US" sz="3600" dirty="0" err="1" smtClean="0">
                <a:latin typeface="Times New Roman"/>
                <a:ea typeface="Times New Roman"/>
                <a:cs typeface="Times New Roman"/>
              </a:rPr>
              <a:t>Persepol</a:t>
            </a:r>
            <a:r>
              <a:rPr lang="en-US" sz="3600" dirty="0" smtClean="0">
                <a:latin typeface="Times New Roman"/>
                <a:ea typeface="Times New Roman"/>
                <a:cs typeface="Times New Roman"/>
              </a:rPr>
              <a:t> </a:t>
            </a:r>
            <a:r>
              <a:rPr lang="en-US" sz="3600" dirty="0" err="1">
                <a:latin typeface="Times New Roman"/>
                <a:ea typeface="Times New Roman"/>
                <a:cs typeface="Times New Roman"/>
              </a:rPr>
              <a:t>saroyidagi</a:t>
            </a:r>
            <a:r>
              <a:rPr lang="en-US" sz="3600" dirty="0">
                <a:latin typeface="Times New Roman"/>
                <a:ea typeface="Times New Roman"/>
                <a:cs typeface="Times New Roman"/>
              </a:rPr>
              <a:t> </a:t>
            </a:r>
            <a:r>
              <a:rPr lang="en-US" sz="3600" dirty="0" err="1">
                <a:latin typeface="Times New Roman"/>
                <a:ea typeface="Times New Roman"/>
                <a:cs typeface="Times New Roman"/>
              </a:rPr>
              <a:t>rasmlar</a:t>
            </a:r>
            <a:r>
              <a:rPr lang="en-US" sz="3600" dirty="0">
                <a:latin typeface="Times New Roman"/>
                <a:ea typeface="Times New Roman"/>
                <a:cs typeface="Times New Roman"/>
              </a:rPr>
              <a:t> </a:t>
            </a:r>
            <a:r>
              <a:rPr lang="en-US" sz="3600" dirty="0" err="1">
                <a:latin typeface="Times New Roman"/>
                <a:ea typeface="Times New Roman"/>
                <a:cs typeface="Times New Roman"/>
              </a:rPr>
              <a:t>O‘rta</a:t>
            </a:r>
            <a:r>
              <a:rPr lang="en-US" sz="3600" dirty="0">
                <a:latin typeface="Times New Roman"/>
                <a:ea typeface="Times New Roman"/>
                <a:cs typeface="Times New Roman"/>
              </a:rPr>
              <a:t> </a:t>
            </a:r>
            <a:r>
              <a:rPr lang="en-US" sz="3600" dirty="0" err="1">
                <a:latin typeface="Times New Roman"/>
                <a:ea typeface="Times New Roman"/>
                <a:cs typeface="Times New Roman"/>
              </a:rPr>
              <a:t>Osiyo</a:t>
            </a:r>
            <a:r>
              <a:rPr lang="en-US" sz="3600" dirty="0">
                <a:latin typeface="Times New Roman"/>
                <a:ea typeface="Times New Roman"/>
                <a:cs typeface="Times New Roman"/>
              </a:rPr>
              <a:t> </a:t>
            </a:r>
            <a:r>
              <a:rPr lang="en-US" sz="3600" dirty="0" err="1">
                <a:latin typeface="Times New Roman"/>
                <a:ea typeface="Times New Roman"/>
                <a:cs typeface="Times New Roman"/>
              </a:rPr>
              <a:t>xalqlarining</a:t>
            </a:r>
            <a:r>
              <a:rPr lang="en-US" sz="3600" dirty="0">
                <a:latin typeface="Times New Roman"/>
                <a:ea typeface="Times New Roman"/>
                <a:cs typeface="Times New Roman"/>
              </a:rPr>
              <a:t> </a:t>
            </a:r>
            <a:r>
              <a:rPr lang="en-US" sz="3600" b="1" dirty="0" err="1">
                <a:solidFill>
                  <a:srgbClr val="C00000"/>
                </a:solidFill>
                <a:latin typeface="Times New Roman"/>
                <a:ea typeface="Times New Roman"/>
                <a:cs typeface="Times New Roman"/>
              </a:rPr>
              <a:t>eng</a:t>
            </a:r>
            <a:r>
              <a:rPr lang="en-US" sz="3600" b="1" dirty="0">
                <a:solidFill>
                  <a:srgbClr val="C00000"/>
                </a:solidFill>
                <a:latin typeface="Times New Roman"/>
                <a:ea typeface="Times New Roman"/>
                <a:cs typeface="Times New Roman"/>
              </a:rPr>
              <a:t> </a:t>
            </a:r>
            <a:r>
              <a:rPr lang="en-US" sz="3600" b="1" dirty="0" err="1">
                <a:solidFill>
                  <a:srgbClr val="C00000"/>
                </a:solidFill>
                <a:latin typeface="Times New Roman"/>
                <a:ea typeface="Times New Roman"/>
                <a:cs typeface="Times New Roman"/>
              </a:rPr>
              <a:t>qadimgi</a:t>
            </a:r>
            <a:r>
              <a:rPr lang="en-US" sz="3600" b="1" dirty="0">
                <a:solidFill>
                  <a:srgbClr val="C00000"/>
                </a:solidFill>
                <a:latin typeface="Times New Roman"/>
                <a:ea typeface="Times New Roman"/>
                <a:cs typeface="Times New Roman"/>
              </a:rPr>
              <a:t> </a:t>
            </a:r>
            <a:r>
              <a:rPr lang="en-US" sz="3600" b="1" dirty="0" err="1">
                <a:solidFill>
                  <a:srgbClr val="C00000"/>
                </a:solidFill>
                <a:latin typeface="Times New Roman"/>
                <a:ea typeface="Times New Roman"/>
                <a:cs typeface="Times New Roman"/>
              </a:rPr>
              <a:t>tasvirlaridir</a:t>
            </a:r>
            <a:r>
              <a:rPr lang="en-US" sz="3600" dirty="0">
                <a:latin typeface="Times New Roman"/>
                <a:ea typeface="Times New Roman"/>
                <a:cs typeface="Times New Roman"/>
              </a:rPr>
              <a:t> (</a:t>
            </a:r>
            <a:r>
              <a:rPr lang="en-US" sz="3600" dirty="0" err="1">
                <a:latin typeface="Times New Roman"/>
                <a:ea typeface="Times New Roman"/>
                <a:cs typeface="Times New Roman"/>
              </a:rPr>
              <a:t>ularning</a:t>
            </a:r>
            <a:r>
              <a:rPr lang="en-US" sz="3600" dirty="0">
                <a:latin typeface="Times New Roman"/>
                <a:ea typeface="Times New Roman"/>
                <a:cs typeface="Times New Roman"/>
              </a:rPr>
              <a:t> </a:t>
            </a:r>
            <a:r>
              <a:rPr lang="en-US" sz="3600" b="1" i="1" dirty="0" err="1" smtClean="0">
                <a:latin typeface="Times New Roman"/>
                <a:ea typeface="Times New Roman"/>
                <a:cs typeface="Times New Roman"/>
              </a:rPr>
              <a:t>qiyofasi</a:t>
            </a:r>
            <a:r>
              <a:rPr lang="en-US" sz="3600" b="1" i="1" dirty="0" smtClean="0">
                <a:latin typeface="Times New Roman"/>
                <a:ea typeface="Times New Roman"/>
                <a:cs typeface="Times New Roman"/>
              </a:rPr>
              <a:t>, </a:t>
            </a:r>
            <a:r>
              <a:rPr lang="en-US" sz="3600" b="1" i="1" dirty="0" err="1" smtClean="0">
                <a:latin typeface="Times New Roman"/>
                <a:ea typeface="Times New Roman"/>
                <a:cs typeface="Times New Roman"/>
              </a:rPr>
              <a:t>kiyim</a:t>
            </a:r>
            <a:r>
              <a:rPr lang="en-US" sz="3600" b="1" i="1" dirty="0" smtClean="0">
                <a:latin typeface="Times New Roman"/>
                <a:ea typeface="Times New Roman"/>
                <a:cs typeface="Times New Roman"/>
              </a:rPr>
              <a:t>–</a:t>
            </a:r>
            <a:r>
              <a:rPr lang="en-US" sz="3600" b="1" i="1" dirty="0" err="1" smtClean="0">
                <a:latin typeface="Times New Roman"/>
                <a:ea typeface="Times New Roman"/>
                <a:cs typeface="Times New Roman"/>
              </a:rPr>
              <a:t>boshlari</a:t>
            </a:r>
            <a:r>
              <a:rPr lang="en-US" sz="3600" b="1" i="1" dirty="0" smtClean="0">
                <a:latin typeface="Times New Roman"/>
                <a:ea typeface="Times New Roman"/>
                <a:cs typeface="Times New Roman"/>
              </a:rPr>
              <a:t>, </a:t>
            </a:r>
            <a:r>
              <a:rPr lang="en-US" sz="3600" b="1" i="1" dirty="0" err="1" smtClean="0">
                <a:latin typeface="Times New Roman"/>
                <a:ea typeface="Times New Roman"/>
                <a:cs typeface="Times New Roman"/>
              </a:rPr>
              <a:t>qurollari</a:t>
            </a:r>
            <a:r>
              <a:rPr lang="en-US" sz="3600" b="1" i="1" dirty="0" smtClean="0">
                <a:latin typeface="Times New Roman"/>
                <a:ea typeface="Times New Roman"/>
                <a:cs typeface="Times New Roman"/>
              </a:rPr>
              <a:t> </a:t>
            </a:r>
            <a:r>
              <a:rPr lang="en-US" sz="3600" dirty="0" err="1" smtClean="0">
                <a:latin typeface="Times New Roman"/>
                <a:ea typeface="Times New Roman"/>
                <a:cs typeface="Times New Roman"/>
              </a:rPr>
              <a:t>ma’nosida</a:t>
            </a:r>
            <a:r>
              <a:rPr lang="en-US" sz="3600" dirty="0">
                <a:latin typeface="Times New Roman"/>
                <a:ea typeface="Times New Roman"/>
                <a:cs typeface="Times New Roman"/>
              </a:rPr>
              <a:t>). </a:t>
            </a:r>
            <a:endParaRPr lang="ru-RU" sz="2800" dirty="0">
              <a:ea typeface="Calibri"/>
              <a:cs typeface="Times New Roman"/>
            </a:endParaRPr>
          </a:p>
        </p:txBody>
      </p:sp>
    </p:spTree>
    <p:extLst>
      <p:ext uri="{BB962C8B-B14F-4D97-AF65-F5344CB8AC3E}">
        <p14:creationId xmlns:p14="http://schemas.microsoft.com/office/powerpoint/2010/main" val="117610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3000" dirty="0" err="1">
                <a:latin typeface="Times New Roman"/>
                <a:ea typeface="Times New Roman"/>
                <a:cs typeface="Times New Roman"/>
              </a:rPr>
              <a:t>Turli</a:t>
            </a:r>
            <a:r>
              <a:rPr lang="en-US" sz="3000" dirty="0">
                <a:latin typeface="Times New Roman"/>
                <a:ea typeface="Times New Roman"/>
                <a:cs typeface="Times New Roman"/>
              </a:rPr>
              <a:t> </a:t>
            </a:r>
            <a:r>
              <a:rPr lang="en-US" sz="3000" dirty="0" err="1">
                <a:latin typeface="Times New Roman"/>
                <a:ea typeface="Times New Roman"/>
                <a:cs typeface="Times New Roman"/>
              </a:rPr>
              <a:t>xalqlar</a:t>
            </a:r>
            <a:r>
              <a:rPr lang="en-US" sz="3000" dirty="0">
                <a:latin typeface="Times New Roman"/>
                <a:ea typeface="Times New Roman"/>
                <a:cs typeface="Times New Roman"/>
              </a:rPr>
              <a:t> «</a:t>
            </a:r>
            <a:r>
              <a:rPr lang="en-US" sz="3000" dirty="0" err="1">
                <a:latin typeface="Times New Roman"/>
                <a:ea typeface="Times New Roman"/>
                <a:cs typeface="Times New Roman"/>
              </a:rPr>
              <a:t>qatorida</a:t>
            </a:r>
            <a:r>
              <a:rPr lang="en-US" sz="3000" dirty="0">
                <a:latin typeface="Times New Roman"/>
                <a:ea typeface="Times New Roman"/>
                <a:cs typeface="Times New Roman"/>
              </a:rPr>
              <a:t> </a:t>
            </a:r>
            <a:r>
              <a:rPr lang="en-US" sz="3000" b="1" dirty="0" err="1">
                <a:latin typeface="Times New Roman"/>
                <a:ea typeface="Times New Roman"/>
                <a:cs typeface="Times New Roman"/>
              </a:rPr>
              <a:t>so‘g‘diylar</a:t>
            </a:r>
            <a:r>
              <a:rPr lang="en-US" sz="3000" dirty="0">
                <a:latin typeface="Times New Roman"/>
                <a:ea typeface="Times New Roman"/>
                <a:cs typeface="Times New Roman"/>
              </a:rPr>
              <a:t> </a:t>
            </a:r>
            <a:r>
              <a:rPr lang="en-US" sz="3000" b="1" dirty="0">
                <a:solidFill>
                  <a:srgbClr val="C00000"/>
                </a:solidFill>
                <a:latin typeface="Times New Roman"/>
                <a:ea typeface="Times New Roman"/>
                <a:cs typeface="Times New Roman"/>
              </a:rPr>
              <a:t>8–</a:t>
            </a:r>
            <a:r>
              <a:rPr lang="en-US" sz="3000" b="1" dirty="0" err="1">
                <a:solidFill>
                  <a:srgbClr val="C00000"/>
                </a:solidFill>
                <a:latin typeface="Times New Roman"/>
                <a:ea typeface="Times New Roman"/>
                <a:cs typeface="Times New Roman"/>
              </a:rPr>
              <a:t>guruhda</a:t>
            </a:r>
            <a:r>
              <a:rPr lang="en-US" sz="3000" dirty="0">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 </a:t>
            </a:r>
            <a:r>
              <a:rPr lang="en-US" sz="3000" dirty="0" err="1">
                <a:latin typeface="Times New Roman"/>
                <a:ea typeface="Times New Roman"/>
                <a:cs typeface="Times New Roman"/>
              </a:rPr>
              <a:t>Ular</a:t>
            </a:r>
            <a:r>
              <a:rPr lang="en-US" sz="3000" dirty="0">
                <a:latin typeface="Times New Roman"/>
                <a:ea typeface="Times New Roman"/>
                <a:cs typeface="Times New Roman"/>
              </a:rPr>
              <a:t> </a:t>
            </a:r>
            <a:r>
              <a:rPr lang="en-US" sz="3000" b="1" dirty="0" err="1">
                <a:latin typeface="Times New Roman"/>
                <a:ea typeface="Times New Roman"/>
                <a:cs typeface="Times New Roman"/>
              </a:rPr>
              <a:t>yetti</a:t>
            </a:r>
            <a:r>
              <a:rPr lang="en-US" sz="3000" b="1" dirty="0">
                <a:latin typeface="Times New Roman"/>
                <a:ea typeface="Times New Roman"/>
                <a:cs typeface="Times New Roman"/>
              </a:rPr>
              <a:t> </a:t>
            </a:r>
            <a:r>
              <a:rPr lang="en-US" sz="3000" b="1" dirty="0" err="1">
                <a:latin typeface="Times New Roman"/>
                <a:ea typeface="Times New Roman"/>
                <a:cs typeface="Times New Roman"/>
              </a:rPr>
              <a:t>kishidan</a:t>
            </a:r>
            <a:r>
              <a:rPr lang="en-US" sz="3000" b="1" dirty="0">
                <a:latin typeface="Times New Roman"/>
                <a:ea typeface="Times New Roman"/>
                <a:cs typeface="Times New Roman"/>
              </a:rPr>
              <a:t> </a:t>
            </a:r>
            <a:r>
              <a:rPr lang="en-US" sz="3000" dirty="0" err="1">
                <a:latin typeface="Times New Roman"/>
                <a:ea typeface="Times New Roman"/>
                <a:cs typeface="Times New Roman"/>
              </a:rPr>
              <a:t>iborat</a:t>
            </a:r>
            <a:r>
              <a:rPr lang="en-US" sz="3000" dirty="0">
                <a:latin typeface="Times New Roman"/>
                <a:ea typeface="Times New Roman"/>
                <a:cs typeface="Times New Roman"/>
              </a:rPr>
              <a:t> </a:t>
            </a:r>
            <a:r>
              <a:rPr lang="en-US" sz="3000" dirty="0" err="1">
                <a:latin typeface="Times New Roman"/>
                <a:ea typeface="Times New Roman"/>
                <a:cs typeface="Times New Roman"/>
              </a:rPr>
              <a:t>bo‘lib</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shohga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idishlar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gazmollar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noma’lum</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hayvon</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terisi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ikki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qo‘yni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yetaklab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kelayotgani</a:t>
            </a:r>
            <a:r>
              <a:rPr lang="en-US" sz="3000" b="1" i="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tasvirlangan</a:t>
            </a:r>
            <a:r>
              <a:rPr lang="en-US" sz="3000" dirty="0">
                <a:latin typeface="Times New Roman"/>
                <a:ea typeface="Times New Roman"/>
                <a:cs typeface="Times New Roman"/>
              </a:rPr>
              <a:t>.</a:t>
            </a:r>
            <a:endParaRPr lang="ru-RU" sz="3000" dirty="0">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birinchi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guruhda</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uzun</a:t>
            </a:r>
            <a:r>
              <a:rPr lang="en-US" sz="3000" b="1" dirty="0">
                <a:latin typeface="Times New Roman"/>
                <a:ea typeface="Times New Roman"/>
                <a:cs typeface="Times New Roman"/>
              </a:rPr>
              <a:t> </a:t>
            </a:r>
            <a:r>
              <a:rPr lang="en-US" sz="3000" b="1" dirty="0" err="1">
                <a:latin typeface="Times New Roman"/>
                <a:ea typeface="Times New Roman"/>
                <a:cs typeface="Times New Roman"/>
              </a:rPr>
              <a:t>cho‘qqili</a:t>
            </a:r>
            <a:r>
              <a:rPr lang="en-US" sz="3000" b="1" dirty="0">
                <a:latin typeface="Times New Roman"/>
                <a:ea typeface="Times New Roman"/>
                <a:cs typeface="Times New Roman"/>
              </a:rPr>
              <a:t> </a:t>
            </a:r>
            <a:r>
              <a:rPr lang="en-US" sz="3000" b="1" dirty="0" err="1">
                <a:latin typeface="Times New Roman"/>
                <a:ea typeface="Times New Roman"/>
                <a:cs typeface="Times New Roman"/>
              </a:rPr>
              <a:t>qalpoqdagi</a:t>
            </a:r>
            <a:r>
              <a:rPr lang="en-US" sz="3000" b="1" dirty="0">
                <a:latin typeface="Times New Roman"/>
                <a:ea typeface="Times New Roman"/>
                <a:cs typeface="Times New Roman"/>
              </a:rPr>
              <a:t> </a:t>
            </a:r>
            <a:r>
              <a:rPr lang="en-US" sz="3000" b="1" dirty="0" err="1">
                <a:latin typeface="Times New Roman"/>
                <a:ea typeface="Times New Roman"/>
                <a:cs typeface="Times New Roman"/>
              </a:rPr>
              <a:t>saklar</a:t>
            </a:r>
            <a:r>
              <a:rPr lang="en-US" sz="3000" b="1" dirty="0">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 </a:t>
            </a:r>
            <a:r>
              <a:rPr lang="en-US" sz="3000" dirty="0" err="1">
                <a:latin typeface="Times New Roman"/>
                <a:ea typeface="Times New Roman"/>
                <a:cs typeface="Times New Roman"/>
              </a:rPr>
              <a:t>Ular</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kiyim</a:t>
            </a:r>
            <a:r>
              <a:rPr lang="en-US" sz="3000" b="1" i="1" dirty="0">
                <a:solidFill>
                  <a:srgbClr val="0000FF"/>
                </a:solidFill>
                <a:latin typeface="Times New Roman"/>
                <a:ea typeface="Times New Roman"/>
                <a:cs typeface="Times New Roman"/>
              </a:rPr>
              <a:t>–</a:t>
            </a:r>
            <a:r>
              <a:rPr lang="en-US" sz="3000" b="1" i="1" dirty="0" err="1">
                <a:solidFill>
                  <a:srgbClr val="0000FF"/>
                </a:solidFill>
                <a:latin typeface="Times New Roman"/>
                <a:ea typeface="Times New Roman"/>
                <a:cs typeface="Times New Roman"/>
              </a:rPr>
              <a:t>kechaklarni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ko‘tarib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otni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yetaklab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bormoqdalar</a:t>
            </a:r>
            <a:r>
              <a:rPr lang="en-US" sz="3000" dirty="0">
                <a:latin typeface="Times New Roman"/>
                <a:ea typeface="Times New Roman"/>
                <a:cs typeface="Times New Roman"/>
              </a:rPr>
              <a:t>. </a:t>
            </a:r>
            <a:endParaRPr lang="ru-RU" sz="3000" dirty="0">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beshinchi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guruhda</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baqtriyaliklarning</a:t>
            </a:r>
            <a:r>
              <a:rPr lang="en-US" sz="3000" b="1" dirty="0">
                <a:latin typeface="Times New Roman"/>
                <a:ea typeface="Times New Roman"/>
                <a:cs typeface="Times New Roman"/>
              </a:rPr>
              <a:t> </a:t>
            </a:r>
            <a:r>
              <a:rPr lang="en-US" sz="3000" b="1" dirty="0" err="1">
                <a:latin typeface="Times New Roman"/>
                <a:ea typeface="Times New Roman"/>
                <a:cs typeface="Times New Roman"/>
              </a:rPr>
              <a:t>besh</a:t>
            </a:r>
            <a:r>
              <a:rPr lang="en-US" sz="3000" b="1" dirty="0">
                <a:latin typeface="Times New Roman"/>
                <a:ea typeface="Times New Roman"/>
                <a:cs typeface="Times New Roman"/>
              </a:rPr>
              <a:t> </a:t>
            </a:r>
            <a:r>
              <a:rPr lang="en-US" sz="3000" b="1" dirty="0" err="1">
                <a:latin typeface="Times New Roman"/>
                <a:ea typeface="Times New Roman"/>
                <a:cs typeface="Times New Roman"/>
              </a:rPr>
              <a:t>vakili</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idishlarni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tuyani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olib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berayotganligi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tasvirlangan</a:t>
            </a:r>
            <a:r>
              <a:rPr lang="en-US" sz="3000" b="1" i="1" dirty="0">
                <a:solidFill>
                  <a:srgbClr val="0000FF"/>
                </a:solidFill>
                <a:latin typeface="Times New Roman"/>
                <a:ea typeface="Times New Roman"/>
                <a:cs typeface="Times New Roman"/>
              </a:rPr>
              <a:t>.</a:t>
            </a:r>
            <a:endParaRPr lang="ru-RU" sz="3000" b="1" i="1" dirty="0">
              <a:solidFill>
                <a:srgbClr val="0000FF"/>
              </a:solidFill>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yettinchi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xorazmliklar</a:t>
            </a:r>
            <a:r>
              <a:rPr lang="en-US" sz="3000" dirty="0">
                <a:latin typeface="Times New Roman"/>
                <a:ea typeface="Times New Roman"/>
                <a:cs typeface="Times New Roman"/>
              </a:rPr>
              <a:t> </a:t>
            </a:r>
            <a:r>
              <a:rPr lang="en-US" sz="3000" dirty="0" err="1">
                <a:latin typeface="Times New Roman"/>
                <a:ea typeface="Times New Roman"/>
                <a:cs typeface="Times New Roman"/>
              </a:rPr>
              <a:t>bo‘lib</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ularning</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dudama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xanjar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harbiy</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bolta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bilaguzuk</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otni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olib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kelayotgani</a:t>
            </a:r>
            <a:r>
              <a:rPr lang="en-US" sz="3000" b="1" i="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a:t>
            </a:r>
            <a:endParaRPr lang="ru-RU" sz="3000" dirty="0">
              <a:ea typeface="Calibri"/>
              <a:cs typeface="Times New Roman"/>
            </a:endParaRPr>
          </a:p>
        </p:txBody>
      </p:sp>
    </p:spTree>
    <p:extLst>
      <p:ext uri="{BB962C8B-B14F-4D97-AF65-F5344CB8AC3E}">
        <p14:creationId xmlns:p14="http://schemas.microsoft.com/office/powerpoint/2010/main" val="2161703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3600" dirty="0">
                <a:latin typeface="Times New Roman"/>
                <a:ea typeface="Times New Roman"/>
                <a:cs typeface="Times New Roman"/>
              </a:rPr>
              <a:t>Bu </a:t>
            </a:r>
            <a:r>
              <a:rPr lang="en-US" sz="3600" dirty="0" err="1">
                <a:latin typeface="Times New Roman"/>
                <a:ea typeface="Times New Roman"/>
                <a:cs typeface="Times New Roman"/>
              </a:rPr>
              <a:t>tasvirlarda</a:t>
            </a:r>
            <a:r>
              <a:rPr lang="en-US" sz="3600" dirty="0">
                <a:latin typeface="Times New Roman"/>
                <a:ea typeface="Times New Roman"/>
                <a:cs typeface="Times New Roman"/>
              </a:rPr>
              <a:t> </a:t>
            </a:r>
            <a:r>
              <a:rPr lang="en-US" sz="3600" b="1" i="1" dirty="0" err="1">
                <a:latin typeface="Times New Roman"/>
                <a:ea typeface="Times New Roman"/>
                <a:cs typeface="Times New Roman"/>
              </a:rPr>
              <a:t>S</a:t>
            </a:r>
            <a:r>
              <a:rPr lang="en-US" sz="3600" b="1" i="1" dirty="0" err="1">
                <a:latin typeface="Times New Roman"/>
                <a:ea typeface="Arial Unicode MS"/>
                <a:cs typeface="Times New Roman"/>
              </a:rPr>
              <a:t>o‘g‘</a:t>
            </a:r>
            <a:r>
              <a:rPr lang="en-US" sz="3600" b="1" i="1" dirty="0" err="1">
                <a:latin typeface="Times New Roman"/>
                <a:ea typeface="Times New Roman"/>
                <a:cs typeface="Times New Roman"/>
              </a:rPr>
              <a:t>diyona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Baqtriya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Xorazm</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saklar</a:t>
            </a:r>
            <a:r>
              <a:rPr lang="en-US" sz="3600" b="1" i="1" dirty="0">
                <a:latin typeface="Times New Roman"/>
                <a:ea typeface="Times New Roman"/>
                <a:cs typeface="Times New Roman"/>
              </a:rPr>
              <a:t> </a:t>
            </a:r>
            <a:r>
              <a:rPr lang="en-US" sz="3600" dirty="0" err="1">
                <a:latin typeface="Times New Roman"/>
                <a:ea typeface="Times New Roman"/>
                <a:cs typeface="Times New Roman"/>
              </a:rPr>
              <a:t>viloyatidan</a:t>
            </a:r>
            <a:r>
              <a:rPr lang="en-US" sz="3600" dirty="0">
                <a:latin typeface="Times New Roman"/>
                <a:ea typeface="Times New Roman"/>
                <a:cs typeface="Times New Roman"/>
              </a:rPr>
              <a:t> </a:t>
            </a:r>
            <a:r>
              <a:rPr lang="en-US" sz="3600" dirty="0" err="1">
                <a:latin typeface="Times New Roman"/>
                <a:ea typeface="Times New Roman"/>
                <a:cs typeface="Times New Roman"/>
              </a:rPr>
              <a:t>bo‘lgan</a:t>
            </a:r>
            <a:r>
              <a:rPr lang="en-US" sz="3600" dirty="0">
                <a:latin typeface="Times New Roman"/>
                <a:ea typeface="Times New Roman"/>
                <a:cs typeface="Times New Roman"/>
              </a:rPr>
              <a:t> </a:t>
            </a:r>
            <a:r>
              <a:rPr lang="en-US" sz="3600" dirty="0" err="1">
                <a:latin typeface="Times New Roman"/>
                <a:ea typeface="Times New Roman"/>
                <a:cs typeface="Times New Roman"/>
              </a:rPr>
              <a:t>soliq</a:t>
            </a:r>
            <a:r>
              <a:rPr lang="en-US" sz="3600" dirty="0">
                <a:latin typeface="Times New Roman"/>
                <a:ea typeface="Times New Roman"/>
                <a:cs typeface="Times New Roman"/>
              </a:rPr>
              <a:t> </a:t>
            </a:r>
            <a:r>
              <a:rPr lang="en-US" sz="3600" dirty="0" err="1">
                <a:latin typeface="Times New Roman"/>
                <a:ea typeface="Times New Roman"/>
                <a:cs typeface="Times New Roman"/>
              </a:rPr>
              <a:t>to‘lovchilarining</a:t>
            </a:r>
            <a:r>
              <a:rPr lang="en-US" sz="3600" dirty="0">
                <a:latin typeface="Times New Roman"/>
                <a:ea typeface="Times New Roman"/>
                <a:cs typeface="Times New Roman"/>
              </a:rPr>
              <a:t> </a:t>
            </a:r>
            <a:r>
              <a:rPr lang="en-US" sz="3600" dirty="0" err="1">
                <a:latin typeface="Times New Roman"/>
                <a:ea typeface="Times New Roman"/>
                <a:cs typeface="Times New Roman"/>
              </a:rPr>
              <a:t>ahamoniylarga</a:t>
            </a:r>
            <a:r>
              <a:rPr lang="en-US" sz="3600" dirty="0">
                <a:latin typeface="Times New Roman"/>
                <a:ea typeface="Times New Roman"/>
                <a:cs typeface="Times New Roman"/>
              </a:rPr>
              <a:t> </a:t>
            </a:r>
            <a:r>
              <a:rPr lang="en-US" sz="3600" dirty="0" err="1">
                <a:latin typeface="Times New Roman"/>
                <a:ea typeface="Times New Roman"/>
                <a:cs typeface="Times New Roman"/>
              </a:rPr>
              <a:t>turli</a:t>
            </a:r>
            <a:r>
              <a:rPr lang="en-US" sz="3600" dirty="0">
                <a:latin typeface="Times New Roman"/>
                <a:ea typeface="Times New Roman"/>
                <a:cs typeface="Times New Roman"/>
              </a:rPr>
              <a:t> </a:t>
            </a:r>
            <a:r>
              <a:rPr lang="en-US" sz="3600" dirty="0" err="1">
                <a:latin typeface="Times New Roman"/>
                <a:ea typeface="Times New Roman"/>
                <a:cs typeface="Times New Roman"/>
              </a:rPr>
              <a:t>xil</a:t>
            </a:r>
            <a:r>
              <a:rPr lang="en-US" sz="3600" dirty="0">
                <a:latin typeface="Times New Roman"/>
                <a:ea typeface="Times New Roman"/>
                <a:cs typeface="Times New Roman"/>
              </a:rPr>
              <a:t> </a:t>
            </a:r>
            <a:r>
              <a:rPr lang="en-US" sz="3600" dirty="0" err="1">
                <a:latin typeface="Times New Roman"/>
                <a:ea typeface="Times New Roman"/>
                <a:cs typeface="Times New Roman"/>
              </a:rPr>
              <a:t>buyumlar</a:t>
            </a:r>
            <a:r>
              <a:rPr lang="en-US" sz="3600" dirty="0">
                <a:latin typeface="Times New Roman"/>
                <a:ea typeface="Times New Roman"/>
                <a:cs typeface="Times New Roman"/>
              </a:rPr>
              <a:t> </a:t>
            </a:r>
            <a:r>
              <a:rPr lang="en-US" sz="3600" b="1" dirty="0">
                <a:latin typeface="Times New Roman"/>
                <a:ea typeface="Times New Roman"/>
                <a:cs typeface="Times New Roman"/>
              </a:rPr>
              <a:t>(</a:t>
            </a:r>
            <a:r>
              <a:rPr lang="en-US" sz="3600" b="1" dirty="0" err="1">
                <a:latin typeface="Times New Roman"/>
                <a:ea typeface="Times New Roman"/>
                <a:cs typeface="Times New Roman"/>
              </a:rPr>
              <a:t>hunarmandchilik</a:t>
            </a:r>
            <a:r>
              <a:rPr lang="en-US" sz="3600" b="1" dirty="0">
                <a:latin typeface="Times New Roman"/>
                <a:ea typeface="Times New Roman"/>
                <a:cs typeface="Times New Roman"/>
              </a:rPr>
              <a:t>, </a:t>
            </a:r>
            <a:r>
              <a:rPr lang="en-US" sz="3600" b="1" dirty="0" err="1">
                <a:latin typeface="Times New Roman"/>
                <a:ea typeface="Times New Roman"/>
                <a:cs typeface="Times New Roman"/>
              </a:rPr>
              <a:t>to‘qimavchilik</a:t>
            </a:r>
            <a:r>
              <a:rPr lang="en-US" sz="3600" b="1" dirty="0">
                <a:latin typeface="Times New Roman"/>
                <a:ea typeface="Times New Roman"/>
                <a:cs typeface="Times New Roman"/>
              </a:rPr>
              <a:t>, </a:t>
            </a:r>
            <a:r>
              <a:rPr lang="en-US" sz="3600" b="1" dirty="0" err="1">
                <a:latin typeface="Times New Roman"/>
                <a:ea typeface="Times New Roman"/>
                <a:cs typeface="Times New Roman"/>
              </a:rPr>
              <a:t>zargarlik</a:t>
            </a:r>
            <a:r>
              <a:rPr lang="en-US" sz="3600" b="1" dirty="0">
                <a:latin typeface="Times New Roman"/>
                <a:ea typeface="Times New Roman"/>
                <a:cs typeface="Times New Roman"/>
              </a:rPr>
              <a:t>, </a:t>
            </a:r>
            <a:r>
              <a:rPr lang="en-US" sz="3600" b="1" dirty="0" err="1">
                <a:latin typeface="Times New Roman"/>
                <a:ea typeface="Times New Roman"/>
                <a:cs typeface="Times New Roman"/>
              </a:rPr>
              <a:t>harbiy</a:t>
            </a:r>
            <a:r>
              <a:rPr lang="en-US" sz="3600" b="1" dirty="0">
                <a:latin typeface="Times New Roman"/>
                <a:ea typeface="Times New Roman"/>
                <a:cs typeface="Times New Roman"/>
              </a:rPr>
              <a:t> </a:t>
            </a:r>
            <a:r>
              <a:rPr lang="en-US" sz="3600" b="1" dirty="0" err="1">
                <a:latin typeface="Times New Roman"/>
                <a:ea typeface="Times New Roman"/>
                <a:cs typeface="Times New Roman"/>
              </a:rPr>
              <a:t>qurollar</a:t>
            </a:r>
            <a:r>
              <a:rPr lang="en-US" sz="3600" b="1" dirty="0">
                <a:latin typeface="Times New Roman"/>
                <a:ea typeface="Times New Roman"/>
                <a:cs typeface="Times New Roman"/>
              </a:rPr>
              <a:t>)</a:t>
            </a:r>
            <a:r>
              <a:rPr lang="en-US" sz="3600" dirty="0">
                <a:latin typeface="Times New Roman"/>
                <a:ea typeface="Times New Roman"/>
                <a:cs typeface="Times New Roman"/>
              </a:rPr>
              <a:t>, </a:t>
            </a: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dirty="0" err="1">
                <a:latin typeface="Times New Roman"/>
                <a:ea typeface="Times New Roman"/>
                <a:cs typeface="Times New Roman"/>
              </a:rPr>
              <a:t>Sharqda</a:t>
            </a:r>
            <a:r>
              <a:rPr lang="en-US" sz="3600" dirty="0">
                <a:latin typeface="Times New Roman"/>
                <a:ea typeface="Times New Roman"/>
                <a:cs typeface="Times New Roman"/>
              </a:rPr>
              <a:t> </a:t>
            </a:r>
            <a:r>
              <a:rPr lang="en-US" sz="3600" dirty="0" err="1">
                <a:latin typeface="Times New Roman"/>
                <a:ea typeface="Times New Roman"/>
                <a:cs typeface="Times New Roman"/>
              </a:rPr>
              <a:t>mashhur</a:t>
            </a:r>
            <a:r>
              <a:rPr lang="en-US" sz="3600" dirty="0">
                <a:latin typeface="Times New Roman"/>
                <a:ea typeface="Times New Roman"/>
                <a:cs typeface="Times New Roman"/>
              </a:rPr>
              <a:t> </a:t>
            </a:r>
            <a:r>
              <a:rPr lang="en-US" sz="3600" dirty="0" err="1">
                <a:latin typeface="Times New Roman"/>
                <a:ea typeface="Times New Roman"/>
                <a:cs typeface="Times New Roman"/>
              </a:rPr>
              <a:t>bo‘lgan</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otlar</a:t>
            </a:r>
            <a:r>
              <a:rPr lang="en-US" sz="3600" b="1" dirty="0">
                <a:solidFill>
                  <a:srgbClr val="0000FF"/>
                </a:solidFill>
                <a:latin typeface="Times New Roman"/>
                <a:ea typeface="Times New Roman"/>
                <a:cs typeface="Times New Roman"/>
              </a:rPr>
              <a:t> </a:t>
            </a:r>
            <a:r>
              <a:rPr lang="en-US" sz="3600" b="1" dirty="0" err="1">
                <a:solidFill>
                  <a:srgbClr val="0000FF"/>
                </a:solidFill>
                <a:latin typeface="Times New Roman"/>
                <a:ea typeface="Times New Roman"/>
                <a:cs typeface="Times New Roman"/>
              </a:rPr>
              <a:t>va</a:t>
            </a:r>
            <a:r>
              <a:rPr lang="en-US" sz="3600" b="1" dirty="0">
                <a:solidFill>
                  <a:srgbClr val="0000FF"/>
                </a:solidFill>
                <a:latin typeface="Times New Roman"/>
                <a:ea typeface="Times New Roman"/>
                <a:cs typeface="Times New Roman"/>
              </a:rPr>
              <a:t> </a:t>
            </a:r>
            <a:r>
              <a:rPr lang="en-US" sz="3600" b="1" dirty="0" err="1">
                <a:solidFill>
                  <a:srgbClr val="0000FF"/>
                </a:solidFill>
                <a:latin typeface="Times New Roman"/>
                <a:ea typeface="Times New Roman"/>
                <a:cs typeface="Times New Roman"/>
              </a:rPr>
              <a:t>tuyalarni</a:t>
            </a:r>
            <a:r>
              <a:rPr lang="en-US" sz="3600" b="1" dirty="0">
                <a:solidFill>
                  <a:srgbClr val="0000FF"/>
                </a:solidFill>
                <a:latin typeface="Times New Roman"/>
                <a:ea typeface="Times New Roman"/>
                <a:cs typeface="Times New Roman"/>
              </a:rPr>
              <a:t> </a:t>
            </a:r>
            <a:r>
              <a:rPr lang="en-US" sz="3600" dirty="0" err="1">
                <a:latin typeface="Times New Roman"/>
                <a:ea typeface="Times New Roman"/>
                <a:cs typeface="Times New Roman"/>
              </a:rPr>
              <a:t>olib</a:t>
            </a:r>
            <a:r>
              <a:rPr lang="en-US" sz="3600" dirty="0">
                <a:latin typeface="Times New Roman"/>
                <a:ea typeface="Times New Roman"/>
                <a:cs typeface="Times New Roman"/>
              </a:rPr>
              <a:t> </a:t>
            </a:r>
            <a:r>
              <a:rPr lang="en-US" sz="3600" dirty="0" err="1">
                <a:latin typeface="Times New Roman"/>
                <a:ea typeface="Times New Roman"/>
                <a:cs typeface="Times New Roman"/>
              </a:rPr>
              <a:t>kelayotgan</a:t>
            </a:r>
            <a:r>
              <a:rPr lang="en-US" sz="3600" dirty="0">
                <a:latin typeface="Times New Roman"/>
                <a:ea typeface="Times New Roman"/>
                <a:cs typeface="Times New Roman"/>
              </a:rPr>
              <a:t> </a:t>
            </a:r>
            <a:r>
              <a:rPr lang="en-US" sz="3600" dirty="0" err="1">
                <a:latin typeface="Times New Roman"/>
                <a:ea typeface="Times New Roman"/>
                <a:cs typeface="Times New Roman"/>
              </a:rPr>
              <a:t>manzarasi</a:t>
            </a:r>
            <a:r>
              <a:rPr lang="en-US" sz="3600" dirty="0">
                <a:latin typeface="Times New Roman"/>
                <a:ea typeface="Times New Roman"/>
                <a:cs typeface="Times New Roman"/>
              </a:rPr>
              <a:t> </a:t>
            </a:r>
            <a:r>
              <a:rPr lang="en-US" sz="3600" dirty="0" err="1">
                <a:latin typeface="Times New Roman"/>
                <a:ea typeface="Times New Roman"/>
                <a:cs typeface="Times New Roman"/>
              </a:rPr>
              <a:t>o‘z</a:t>
            </a:r>
            <a:r>
              <a:rPr lang="en-US" sz="3600" dirty="0">
                <a:latin typeface="Times New Roman"/>
                <a:ea typeface="Times New Roman"/>
                <a:cs typeface="Times New Roman"/>
              </a:rPr>
              <a:t> </a:t>
            </a:r>
            <a:r>
              <a:rPr lang="en-US" sz="3600" dirty="0" err="1">
                <a:latin typeface="Times New Roman"/>
                <a:ea typeface="Times New Roman"/>
                <a:cs typeface="Times New Roman"/>
              </a:rPr>
              <a:t>aksini</a:t>
            </a:r>
            <a:r>
              <a:rPr lang="en-US" sz="3600" dirty="0">
                <a:latin typeface="Times New Roman"/>
                <a:ea typeface="Times New Roman"/>
                <a:cs typeface="Times New Roman"/>
              </a:rPr>
              <a:t> </a:t>
            </a:r>
            <a:r>
              <a:rPr lang="en-US" sz="3600" dirty="0" err="1">
                <a:latin typeface="Times New Roman"/>
                <a:ea typeface="Times New Roman"/>
                <a:cs typeface="Times New Roman"/>
              </a:rPr>
              <a:t>topgan</a:t>
            </a:r>
            <a:r>
              <a:rPr lang="en-US" sz="3600" dirty="0">
                <a:latin typeface="Times New Roman"/>
                <a:ea typeface="Times New Roman"/>
                <a:cs typeface="Times New Roman"/>
              </a:rPr>
              <a:t>. </a:t>
            </a:r>
            <a:r>
              <a:rPr lang="en-US" sz="3600" dirty="0" err="1">
                <a:latin typeface="Times New Roman"/>
                <a:ea typeface="Times New Roman"/>
                <a:cs typeface="Times New Roman"/>
              </a:rPr>
              <a:t>Shuningdek</a:t>
            </a:r>
            <a:r>
              <a:rPr lang="en-US" sz="3600" dirty="0">
                <a:latin typeface="Times New Roman"/>
                <a:ea typeface="Times New Roman"/>
                <a:cs typeface="Times New Roman"/>
              </a:rPr>
              <a:t>, </a:t>
            </a:r>
            <a:r>
              <a:rPr lang="en-US" sz="3600" dirty="0" err="1">
                <a:latin typeface="Times New Roman"/>
                <a:ea typeface="Times New Roman"/>
                <a:cs typeface="Times New Roman"/>
              </a:rPr>
              <a:t>Suza</a:t>
            </a:r>
            <a:r>
              <a:rPr lang="en-US" sz="3600" dirty="0">
                <a:latin typeface="Times New Roman"/>
                <a:ea typeface="Times New Roman"/>
                <a:cs typeface="Times New Roman"/>
              </a:rPr>
              <a:t> </a:t>
            </a:r>
            <a:r>
              <a:rPr lang="en-US" sz="3600" dirty="0" err="1">
                <a:latin typeface="Times New Roman"/>
                <a:ea typeface="Times New Roman"/>
                <a:cs typeface="Times New Roman"/>
              </a:rPr>
              <a:t>yozuvlariga</a:t>
            </a:r>
            <a:r>
              <a:rPr lang="en-US" sz="3600" dirty="0">
                <a:latin typeface="Times New Roman"/>
                <a:ea typeface="Times New Roman"/>
                <a:cs typeface="Times New Roman"/>
              </a:rPr>
              <a:t> </a:t>
            </a:r>
            <a:r>
              <a:rPr lang="en-US" sz="3600" dirty="0" err="1">
                <a:latin typeface="Times New Roman"/>
                <a:ea typeface="Times New Roman"/>
                <a:cs typeface="Times New Roman"/>
              </a:rPr>
              <a:t>ko‘ra</a:t>
            </a:r>
            <a:r>
              <a:rPr lang="en-US" sz="3600" dirty="0">
                <a:latin typeface="Times New Roman"/>
                <a:ea typeface="Times New Roman"/>
                <a:cs typeface="Times New Roman"/>
              </a:rPr>
              <a:t>, </a:t>
            </a:r>
            <a:r>
              <a:rPr lang="en-US" sz="3600" b="1" dirty="0" err="1">
                <a:latin typeface="Times New Roman"/>
                <a:ea typeface="Times New Roman"/>
                <a:cs typeface="Times New Roman"/>
              </a:rPr>
              <a:t>O‘rta</a:t>
            </a:r>
            <a:r>
              <a:rPr lang="en-US" sz="3600" b="1" dirty="0">
                <a:latin typeface="Times New Roman"/>
                <a:ea typeface="Times New Roman"/>
                <a:cs typeface="Times New Roman"/>
              </a:rPr>
              <a:t> </a:t>
            </a:r>
            <a:r>
              <a:rPr lang="en-US" sz="3600" b="1" dirty="0" err="1">
                <a:latin typeface="Times New Roman"/>
                <a:ea typeface="Times New Roman"/>
                <a:cs typeface="Times New Roman"/>
              </a:rPr>
              <a:t>Osiyo</a:t>
            </a:r>
            <a:r>
              <a:rPr lang="en-US" sz="3600" b="1" dirty="0">
                <a:latin typeface="Times New Roman"/>
                <a:ea typeface="Times New Roman"/>
                <a:cs typeface="Times New Roman"/>
              </a:rPr>
              <a:t> </a:t>
            </a:r>
            <a:r>
              <a:rPr lang="en-US" sz="3600" b="1" dirty="0" err="1">
                <a:latin typeface="Times New Roman"/>
                <a:ea typeface="Times New Roman"/>
                <a:cs typeface="Times New Roman"/>
              </a:rPr>
              <a:t>viloyatlaridan</a:t>
            </a:r>
            <a:r>
              <a:rPr lang="en-US" sz="3600" b="1" dirty="0">
                <a:latin typeface="Times New Roman"/>
                <a:ea typeface="Times New Roman"/>
                <a:cs typeface="Times New Roman"/>
              </a:rPr>
              <a:t> </a:t>
            </a:r>
            <a:r>
              <a:rPr lang="en-US" sz="3600" b="1" dirty="0" err="1">
                <a:latin typeface="Times New Roman"/>
                <a:ea typeface="Times New Roman"/>
                <a:cs typeface="Times New Roman"/>
              </a:rPr>
              <a:t>Eronga</a:t>
            </a:r>
            <a:r>
              <a:rPr lang="en-US" sz="3600" dirty="0">
                <a:latin typeface="Times New Roman"/>
                <a:ea typeface="Times New Roman"/>
                <a:cs typeface="Times New Roman"/>
              </a:rPr>
              <a:t> </a:t>
            </a:r>
            <a:r>
              <a:rPr lang="en-US" sz="3600" b="1" i="1" dirty="0" err="1">
                <a:solidFill>
                  <a:srgbClr val="0000FF"/>
                </a:solidFill>
                <a:latin typeface="Times New Roman"/>
                <a:ea typeface="Times New Roman"/>
                <a:cs typeface="Times New Roman"/>
              </a:rPr>
              <a:t>oltin</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hamda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lojuvard</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firuza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sardolik</a:t>
            </a:r>
            <a:r>
              <a:rPr lang="en-US" sz="3600" dirty="0">
                <a:latin typeface="Times New Roman"/>
                <a:ea typeface="Times New Roman"/>
                <a:cs typeface="Times New Roman"/>
              </a:rPr>
              <a:t> </a:t>
            </a:r>
            <a:r>
              <a:rPr lang="en-US" sz="3600" dirty="0" err="1">
                <a:latin typeface="Times New Roman"/>
                <a:ea typeface="Times New Roman"/>
                <a:cs typeface="Times New Roman"/>
              </a:rPr>
              <a:t>kabi</a:t>
            </a:r>
            <a:r>
              <a:rPr lang="en-US" sz="3600" dirty="0">
                <a:latin typeface="Times New Roman"/>
                <a:ea typeface="Times New Roman"/>
                <a:cs typeface="Times New Roman"/>
              </a:rPr>
              <a:t> </a:t>
            </a:r>
            <a:r>
              <a:rPr lang="en-US" sz="3600" b="1" dirty="0" err="1">
                <a:latin typeface="Times New Roman"/>
                <a:ea typeface="Times New Roman"/>
                <a:cs typeface="Times New Roman"/>
              </a:rPr>
              <a:t>qimmatbaho</a:t>
            </a:r>
            <a:r>
              <a:rPr lang="en-US" sz="3600" b="1" dirty="0">
                <a:latin typeface="Times New Roman"/>
                <a:ea typeface="Times New Roman"/>
                <a:cs typeface="Times New Roman"/>
              </a:rPr>
              <a:t> </a:t>
            </a:r>
            <a:r>
              <a:rPr lang="en-US" sz="3600" b="1" dirty="0" err="1">
                <a:latin typeface="Times New Roman"/>
                <a:ea typeface="Times New Roman"/>
                <a:cs typeface="Times New Roman"/>
              </a:rPr>
              <a:t>toshlar</a:t>
            </a:r>
            <a:r>
              <a:rPr lang="en-US" sz="3600" b="1" dirty="0">
                <a:latin typeface="Times New Roman"/>
                <a:ea typeface="Times New Roman"/>
                <a:cs typeface="Times New Roman"/>
              </a:rPr>
              <a:t> </a:t>
            </a:r>
            <a:r>
              <a:rPr lang="en-US" sz="3600" dirty="0" err="1">
                <a:latin typeface="Times New Roman"/>
                <a:ea typeface="Times New Roman"/>
                <a:cs typeface="Times New Roman"/>
              </a:rPr>
              <a:t>olib</a:t>
            </a:r>
            <a:r>
              <a:rPr lang="en-US" sz="3600" dirty="0">
                <a:latin typeface="Times New Roman"/>
                <a:ea typeface="Times New Roman"/>
                <a:cs typeface="Times New Roman"/>
              </a:rPr>
              <a:t> </a:t>
            </a:r>
            <a:r>
              <a:rPr lang="en-US" sz="3600" dirty="0" err="1">
                <a:latin typeface="Times New Roman"/>
                <a:ea typeface="Times New Roman"/>
                <a:cs typeface="Times New Roman"/>
              </a:rPr>
              <a:t>kelingan</a:t>
            </a:r>
            <a:r>
              <a:rPr lang="en-US" sz="3600" dirty="0">
                <a:latin typeface="Times New Roman"/>
                <a:ea typeface="Times New Roman"/>
                <a:cs typeface="Times New Roman"/>
              </a:rPr>
              <a:t>.</a:t>
            </a:r>
            <a:endParaRPr lang="ru-RU" dirty="0">
              <a:ea typeface="Calibri"/>
              <a:cs typeface="Times New Roman"/>
            </a:endParaRPr>
          </a:p>
        </p:txBody>
      </p:sp>
    </p:spTree>
    <p:extLst>
      <p:ext uri="{BB962C8B-B14F-4D97-AF65-F5344CB8AC3E}">
        <p14:creationId xmlns:p14="http://schemas.microsoft.com/office/powerpoint/2010/main" val="3899179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ctr">
              <a:lnSpc>
                <a:spcPct val="107000"/>
              </a:lnSpc>
              <a:spcAft>
                <a:spcPts val="0"/>
              </a:spcAft>
              <a:buNone/>
            </a:pPr>
            <a:r>
              <a:rPr lang="en-US" b="1" dirty="0">
                <a:solidFill>
                  <a:srgbClr val="C00000"/>
                </a:solidFill>
                <a:latin typeface="Times New Roman"/>
                <a:ea typeface="Times New Roman"/>
                <a:cs typeface="Times New Roman"/>
              </a:rPr>
              <a:t>Ilk </a:t>
            </a:r>
            <a:r>
              <a:rPr lang="en-US" b="1" dirty="0" err="1">
                <a:solidFill>
                  <a:srgbClr val="C00000"/>
                </a:solidFill>
                <a:latin typeface="Times New Roman"/>
                <a:ea typeface="Times New Roman"/>
                <a:cs typeface="Times New Roman"/>
              </a:rPr>
              <a:t>yunon</a:t>
            </a:r>
            <a:r>
              <a:rPr lang="en-US" b="1" dirty="0">
                <a:solidFill>
                  <a:srgbClr val="C00000"/>
                </a:solidFill>
                <a:latin typeface="Times New Roman"/>
                <a:ea typeface="Times New Roman"/>
                <a:cs typeface="Times New Roman"/>
              </a:rPr>
              <a:t> </a:t>
            </a:r>
            <a:r>
              <a:rPr lang="en-US" b="1" dirty="0" err="1">
                <a:solidFill>
                  <a:srgbClr val="C00000"/>
                </a:solidFill>
                <a:latin typeface="Times New Roman"/>
                <a:ea typeface="Times New Roman"/>
                <a:cs typeface="Times New Roman"/>
              </a:rPr>
              <a:t>manbalari</a:t>
            </a:r>
            <a:r>
              <a:rPr lang="en-US" b="1" dirty="0">
                <a:solidFill>
                  <a:srgbClr val="C00000"/>
                </a:solidFill>
                <a:latin typeface="Times New Roman"/>
                <a:ea typeface="Times New Roman"/>
                <a:cs typeface="Times New Roman"/>
              </a:rPr>
              <a:t>.  </a:t>
            </a:r>
            <a:endParaRPr lang="en-US" b="1" dirty="0" smtClean="0">
              <a:solidFill>
                <a:srgbClr val="C00000"/>
              </a:solidFill>
              <a:latin typeface="Times New Roman"/>
              <a:ea typeface="Times New Roman"/>
              <a:cs typeface="Times New Roman"/>
            </a:endParaRPr>
          </a:p>
          <a:p>
            <a:pPr algn="just">
              <a:lnSpc>
                <a:spcPct val="107000"/>
              </a:lnSpc>
              <a:spcAft>
                <a:spcPts val="0"/>
              </a:spcAft>
            </a:pPr>
            <a:r>
              <a:rPr lang="en-US" b="1" dirty="0" err="1" smtClean="0">
                <a:latin typeface="Times New Roman"/>
                <a:ea typeface="Times New Roman"/>
                <a:cs typeface="Times New Roman"/>
              </a:rPr>
              <a:t>Yunon</a:t>
            </a:r>
            <a:r>
              <a:rPr lang="en-US" b="1" dirty="0" smtClean="0">
                <a:latin typeface="Times New Roman"/>
                <a:ea typeface="Times New Roman"/>
                <a:cs typeface="Times New Roman"/>
              </a:rPr>
              <a:t>–</a:t>
            </a:r>
            <a:r>
              <a:rPr lang="en-US" b="1" dirty="0" err="1" smtClean="0">
                <a:latin typeface="Times New Roman"/>
                <a:ea typeface="Times New Roman"/>
                <a:cs typeface="Times New Roman"/>
              </a:rPr>
              <a:t>fors</a:t>
            </a:r>
            <a:r>
              <a:rPr lang="en-US" b="1" dirty="0" smtClean="0">
                <a:latin typeface="Times New Roman"/>
                <a:ea typeface="Times New Roman"/>
                <a:cs typeface="Times New Roman"/>
              </a:rPr>
              <a:t> </a:t>
            </a:r>
            <a:r>
              <a:rPr lang="en-US" b="1" dirty="0" err="1">
                <a:latin typeface="Times New Roman"/>
                <a:ea typeface="Times New Roman"/>
                <a:cs typeface="Times New Roman"/>
              </a:rPr>
              <a:t>urushlari</a:t>
            </a:r>
            <a:r>
              <a:rPr lang="en-US" b="1" dirty="0">
                <a:latin typeface="Times New Roman"/>
                <a:ea typeface="Times New Roman"/>
                <a:cs typeface="Times New Roman"/>
              </a:rPr>
              <a:t> </a:t>
            </a:r>
            <a:r>
              <a:rPr lang="en-US" dirty="0" err="1">
                <a:latin typeface="Times New Roman"/>
                <a:ea typeface="Times New Roman"/>
                <a:cs typeface="Times New Roman"/>
              </a:rPr>
              <a:t>boshlanishi</a:t>
            </a:r>
            <a:r>
              <a:rPr lang="en-US" dirty="0">
                <a:latin typeface="Times New Roman"/>
                <a:ea typeface="Times New Roman"/>
                <a:cs typeface="Times New Roman"/>
              </a:rPr>
              <a:t> </a:t>
            </a:r>
            <a:r>
              <a:rPr lang="en-US" dirty="0" err="1">
                <a:latin typeface="Times New Roman"/>
                <a:ea typeface="Times New Roman"/>
                <a:cs typeface="Times New Roman"/>
              </a:rPr>
              <a:t>bilan</a:t>
            </a:r>
            <a:r>
              <a:rPr lang="en-US" dirty="0">
                <a:latin typeface="Times New Roman"/>
                <a:ea typeface="Times New Roman"/>
                <a:cs typeface="Times New Roman"/>
              </a:rPr>
              <a:t> </a:t>
            </a:r>
            <a:r>
              <a:rPr lang="en-US" b="1" dirty="0">
                <a:latin typeface="Times New Roman"/>
                <a:ea typeface="Times New Roman"/>
                <a:cs typeface="Times New Roman"/>
              </a:rPr>
              <a:t>mil.avv.VI–IV </a:t>
            </a:r>
            <a:r>
              <a:rPr lang="en-US" b="1" dirty="0" err="1">
                <a:latin typeface="Times New Roman"/>
                <a:ea typeface="Times New Roman"/>
                <a:cs typeface="Times New Roman"/>
              </a:rPr>
              <a:t>asrlar</a:t>
            </a:r>
            <a:r>
              <a:rPr lang="en-US" dirty="0">
                <a:latin typeface="Times New Roman"/>
                <a:ea typeface="Times New Roman"/>
                <a:cs typeface="Times New Roman"/>
              </a:rPr>
              <a:t> </a:t>
            </a:r>
            <a:r>
              <a:rPr lang="en-US" dirty="0" err="1">
                <a:latin typeface="Times New Roman"/>
                <a:ea typeface="Times New Roman"/>
                <a:cs typeface="Times New Roman"/>
              </a:rPr>
              <a:t>siyosiy</a:t>
            </a:r>
            <a:r>
              <a:rPr lang="en-US" dirty="0">
                <a:latin typeface="Times New Roman"/>
                <a:ea typeface="Times New Roman"/>
                <a:cs typeface="Times New Roman"/>
              </a:rPr>
              <a:t> </a:t>
            </a:r>
            <a:r>
              <a:rPr lang="en-US" dirty="0" err="1">
                <a:latin typeface="Times New Roman"/>
                <a:ea typeface="Times New Roman"/>
                <a:cs typeface="Times New Roman"/>
              </a:rPr>
              <a:t>voqealarida</a:t>
            </a:r>
            <a:r>
              <a:rPr lang="en-US" dirty="0">
                <a:latin typeface="Times New Roman"/>
                <a:ea typeface="Times New Roman"/>
                <a:cs typeface="Times New Roman"/>
              </a:rPr>
              <a:t> </a:t>
            </a:r>
            <a:r>
              <a:rPr lang="en-US" dirty="0" err="1">
                <a:latin typeface="Times New Roman"/>
                <a:ea typeface="Times New Roman"/>
                <a:cs typeface="Times New Roman"/>
              </a:rPr>
              <a:t>ishtirok</a:t>
            </a:r>
            <a:r>
              <a:rPr lang="en-US" dirty="0">
                <a:latin typeface="Times New Roman"/>
                <a:ea typeface="Times New Roman"/>
                <a:cs typeface="Times New Roman"/>
              </a:rPr>
              <a:t> </a:t>
            </a:r>
            <a:r>
              <a:rPr lang="en-US" dirty="0" err="1">
                <a:latin typeface="Times New Roman"/>
                <a:ea typeface="Times New Roman"/>
                <a:cs typeface="Times New Roman"/>
              </a:rPr>
              <a:t>etgan</a:t>
            </a:r>
            <a:r>
              <a:rPr lang="en-US" dirty="0">
                <a:latin typeface="Times New Roman"/>
                <a:ea typeface="Times New Roman"/>
                <a:cs typeface="Times New Roman"/>
              </a:rPr>
              <a:t>  </a:t>
            </a:r>
            <a:r>
              <a:rPr lang="en-US" dirty="0" err="1">
                <a:latin typeface="Times New Roman"/>
                <a:ea typeface="Times New Roman"/>
                <a:cs typeface="Times New Roman"/>
              </a:rPr>
              <a:t>O‘rta</a:t>
            </a:r>
            <a:r>
              <a:rPr lang="en-US" dirty="0">
                <a:latin typeface="Times New Roman"/>
                <a:ea typeface="Times New Roman"/>
                <a:cs typeface="Times New Roman"/>
              </a:rPr>
              <a:t> </a:t>
            </a:r>
            <a:r>
              <a:rPr lang="en-US" dirty="0" err="1">
                <a:latin typeface="Times New Roman"/>
                <a:ea typeface="Times New Roman"/>
                <a:cs typeface="Times New Roman"/>
              </a:rPr>
              <a:t>Osiyo</a:t>
            </a:r>
            <a:r>
              <a:rPr lang="en-US" dirty="0">
                <a:latin typeface="Times New Roman"/>
                <a:ea typeface="Times New Roman"/>
                <a:cs typeface="Times New Roman"/>
              </a:rPr>
              <a:t> </a:t>
            </a:r>
            <a:r>
              <a:rPr lang="en-US" dirty="0" err="1">
                <a:latin typeface="Times New Roman"/>
                <a:ea typeface="Times New Roman"/>
                <a:cs typeface="Times New Roman"/>
              </a:rPr>
              <a:t>xalqlarinnng</a:t>
            </a:r>
            <a:r>
              <a:rPr lang="en-US" dirty="0">
                <a:latin typeface="Times New Roman"/>
                <a:ea typeface="Times New Roman"/>
                <a:cs typeface="Times New Roman"/>
              </a:rPr>
              <a:t> </a:t>
            </a:r>
            <a:r>
              <a:rPr lang="en-US" dirty="0" err="1">
                <a:latin typeface="Times New Roman"/>
                <a:ea typeface="Times New Roman"/>
                <a:cs typeface="Times New Roman"/>
              </a:rPr>
              <a:t>tarixi</a:t>
            </a:r>
            <a:r>
              <a:rPr lang="en-US" dirty="0">
                <a:latin typeface="Times New Roman"/>
                <a:ea typeface="Times New Roman"/>
                <a:cs typeface="Times New Roman"/>
              </a:rPr>
              <a:t> </a:t>
            </a:r>
            <a:r>
              <a:rPr lang="en-US" b="1" dirty="0" err="1">
                <a:latin typeface="Times New Roman"/>
                <a:ea typeface="Times New Roman"/>
                <a:cs typeface="Times New Roman"/>
              </a:rPr>
              <a:t>qadimgi</a:t>
            </a:r>
            <a:r>
              <a:rPr lang="en-US" b="1" dirty="0">
                <a:latin typeface="Times New Roman"/>
                <a:ea typeface="Times New Roman"/>
                <a:cs typeface="Times New Roman"/>
              </a:rPr>
              <a:t> </a:t>
            </a:r>
            <a:r>
              <a:rPr lang="en-US" b="1" dirty="0" err="1">
                <a:latin typeface="Times New Roman"/>
                <a:ea typeface="Times New Roman"/>
                <a:cs typeface="Times New Roman"/>
              </a:rPr>
              <a:t>yunon</a:t>
            </a:r>
            <a:r>
              <a:rPr lang="en-US" b="1" dirty="0">
                <a:latin typeface="Times New Roman"/>
                <a:ea typeface="Times New Roman"/>
                <a:cs typeface="Times New Roman"/>
              </a:rPr>
              <a:t> </a:t>
            </a:r>
            <a:r>
              <a:rPr lang="en-US" b="1" dirty="0" err="1">
                <a:latin typeface="Times New Roman"/>
                <a:ea typeface="Times New Roman"/>
                <a:cs typeface="Times New Roman"/>
              </a:rPr>
              <a:t>tarixchilarining</a:t>
            </a:r>
            <a:r>
              <a:rPr lang="en-US" b="1" dirty="0">
                <a:latin typeface="Times New Roman"/>
                <a:ea typeface="Times New Roman"/>
                <a:cs typeface="Times New Roman"/>
              </a:rPr>
              <a:t> </a:t>
            </a:r>
            <a:r>
              <a:rPr lang="en-US" dirty="0" err="1">
                <a:latin typeface="Times New Roman"/>
                <a:ea typeface="Times New Roman"/>
                <a:cs typeface="Times New Roman"/>
              </a:rPr>
              <a:t>asarlarida</a:t>
            </a:r>
            <a:r>
              <a:rPr lang="en-US" dirty="0">
                <a:latin typeface="Times New Roman"/>
                <a:ea typeface="Times New Roman"/>
                <a:cs typeface="Times New Roman"/>
              </a:rPr>
              <a:t> </a:t>
            </a:r>
            <a:r>
              <a:rPr lang="en-US" dirty="0" err="1">
                <a:latin typeface="Times New Roman"/>
                <a:ea typeface="Times New Roman"/>
                <a:cs typeface="Times New Roman"/>
              </a:rPr>
              <a:t>yortilgan</a:t>
            </a:r>
            <a:r>
              <a:rPr lang="en-US" dirty="0">
                <a:latin typeface="Times New Roman"/>
                <a:ea typeface="Times New Roman"/>
                <a:cs typeface="Times New Roman"/>
              </a:rPr>
              <a:t>.</a:t>
            </a:r>
            <a:endParaRPr lang="ru-RU" dirty="0">
              <a:ea typeface="Calibri"/>
              <a:cs typeface="Times New Roman"/>
            </a:endParaRPr>
          </a:p>
          <a:p>
            <a:pPr algn="just">
              <a:lnSpc>
                <a:spcPct val="107000"/>
              </a:lnSpc>
              <a:spcAft>
                <a:spcPts val="0"/>
              </a:spcAft>
            </a:pPr>
            <a:r>
              <a:rPr lang="en-US" dirty="0">
                <a:latin typeface="Times New Roman"/>
                <a:ea typeface="Times New Roman"/>
                <a:cs typeface="Times New Roman"/>
              </a:rPr>
              <a:t>Bu </a:t>
            </a:r>
            <a:r>
              <a:rPr lang="en-US" dirty="0" err="1">
                <a:latin typeface="Times New Roman"/>
                <a:ea typeface="Times New Roman"/>
                <a:cs typeface="Times New Roman"/>
              </a:rPr>
              <a:t>borada</a:t>
            </a:r>
            <a:r>
              <a:rPr lang="en-US" dirty="0">
                <a:latin typeface="Times New Roman"/>
                <a:ea typeface="Times New Roman"/>
                <a:cs typeface="Times New Roman"/>
              </a:rPr>
              <a:t> </a:t>
            </a:r>
            <a:r>
              <a:rPr lang="en-US" dirty="0" err="1">
                <a:latin typeface="Times New Roman"/>
                <a:ea typeface="Times New Roman"/>
                <a:cs typeface="Times New Roman"/>
              </a:rPr>
              <a:t>O‘rta</a:t>
            </a:r>
            <a:r>
              <a:rPr lang="en-US" dirty="0">
                <a:latin typeface="Times New Roman"/>
                <a:ea typeface="Times New Roman"/>
                <a:cs typeface="Times New Roman"/>
              </a:rPr>
              <a:t> </a:t>
            </a:r>
            <a:r>
              <a:rPr lang="en-US" dirty="0" err="1">
                <a:latin typeface="Times New Roman"/>
                <a:ea typeface="Times New Roman"/>
                <a:cs typeface="Times New Roman"/>
              </a:rPr>
              <a:t>Osiyo</a:t>
            </a:r>
            <a:r>
              <a:rPr lang="en-US" dirty="0">
                <a:latin typeface="Times New Roman"/>
                <a:ea typeface="Times New Roman"/>
                <a:cs typeface="Times New Roman"/>
              </a:rPr>
              <a:t> </a:t>
            </a:r>
            <a:r>
              <a:rPr lang="en-US" dirty="0" err="1">
                <a:latin typeface="Times New Roman"/>
                <a:ea typeface="Times New Roman"/>
                <a:cs typeface="Times New Roman"/>
              </a:rPr>
              <a:t>xalqlari</a:t>
            </a:r>
            <a:r>
              <a:rPr lang="en-US" dirty="0">
                <a:latin typeface="Times New Roman"/>
                <a:ea typeface="Times New Roman"/>
                <a:cs typeface="Times New Roman"/>
              </a:rPr>
              <a:t> </a:t>
            </a:r>
            <a:r>
              <a:rPr lang="en-US" dirty="0" err="1">
                <a:latin typeface="Times New Roman"/>
                <a:ea typeface="Times New Roman"/>
                <a:cs typeface="Times New Roman"/>
              </a:rPr>
              <a:t>to‘g‘risida</a:t>
            </a:r>
            <a:r>
              <a:rPr lang="en-US" dirty="0">
                <a:latin typeface="Times New Roman"/>
                <a:ea typeface="Times New Roman"/>
                <a:cs typeface="Times New Roman"/>
              </a:rPr>
              <a:t> </a:t>
            </a:r>
            <a:r>
              <a:rPr lang="en-US" dirty="0" err="1">
                <a:latin typeface="Times New Roman"/>
                <a:ea typeface="Times New Roman"/>
                <a:cs typeface="Times New Roman"/>
              </a:rPr>
              <a:t>qisqa</a:t>
            </a:r>
            <a:r>
              <a:rPr lang="en-US" dirty="0">
                <a:latin typeface="Times New Roman"/>
                <a:ea typeface="Times New Roman"/>
                <a:cs typeface="Times New Roman"/>
              </a:rPr>
              <a:t> </a:t>
            </a:r>
            <a:r>
              <a:rPr lang="en-US" dirty="0" err="1">
                <a:latin typeface="Times New Roman"/>
                <a:ea typeface="Times New Roman"/>
                <a:cs typeface="Times New Roman"/>
              </a:rPr>
              <a:t>bo‘lsa</a:t>
            </a:r>
            <a:r>
              <a:rPr lang="en-US" dirty="0">
                <a:latin typeface="Times New Roman"/>
                <a:ea typeface="Times New Roman"/>
                <a:cs typeface="Times New Roman"/>
              </a:rPr>
              <a:t>–da, </a:t>
            </a:r>
            <a:r>
              <a:rPr lang="en-US" dirty="0" err="1">
                <a:latin typeface="Times New Roman"/>
                <a:ea typeface="Times New Roman"/>
                <a:cs typeface="Times New Roman"/>
              </a:rPr>
              <a:t>aniq</a:t>
            </a:r>
            <a:r>
              <a:rPr lang="en-US" dirty="0">
                <a:latin typeface="Times New Roman"/>
                <a:ea typeface="Times New Roman"/>
                <a:cs typeface="Times New Roman"/>
              </a:rPr>
              <a:t> </a:t>
            </a:r>
            <a:r>
              <a:rPr lang="en-US" dirty="0" err="1">
                <a:latin typeface="Times New Roman"/>
                <a:ea typeface="Times New Roman"/>
                <a:cs typeface="Times New Roman"/>
              </a:rPr>
              <a:t>ma’lumotlar</a:t>
            </a:r>
            <a:r>
              <a:rPr lang="en-US" dirty="0">
                <a:latin typeface="Times New Roman"/>
                <a:ea typeface="Times New Roman"/>
                <a:cs typeface="Times New Roman"/>
              </a:rPr>
              <a:t> </a:t>
            </a:r>
            <a:r>
              <a:rPr lang="en-US" dirty="0" err="1">
                <a:latin typeface="Times New Roman"/>
                <a:ea typeface="Times New Roman"/>
                <a:cs typeface="Times New Roman"/>
              </a:rPr>
              <a:t>beruvchi</a:t>
            </a:r>
            <a:r>
              <a:rPr lang="en-US" dirty="0">
                <a:latin typeface="Times New Roman"/>
                <a:ea typeface="Times New Roman"/>
                <a:cs typeface="Times New Roman"/>
              </a:rPr>
              <a:t> </a:t>
            </a:r>
            <a:r>
              <a:rPr lang="en-US" b="1" dirty="0" err="1">
                <a:latin typeface="Times New Roman"/>
                <a:ea typeface="Times New Roman"/>
                <a:cs typeface="Times New Roman"/>
              </a:rPr>
              <a:t>Gerodotning</a:t>
            </a:r>
            <a:r>
              <a:rPr lang="en-US" dirty="0">
                <a:latin typeface="Times New Roman"/>
                <a:ea typeface="Times New Roman"/>
                <a:cs typeface="Times New Roman"/>
              </a:rPr>
              <a:t> </a:t>
            </a:r>
            <a:r>
              <a:rPr lang="en-US" b="1" dirty="0">
                <a:solidFill>
                  <a:srgbClr val="0000FF"/>
                </a:solidFill>
                <a:latin typeface="Times New Roman"/>
                <a:ea typeface="Times New Roman"/>
                <a:cs typeface="Times New Roman"/>
              </a:rPr>
              <a:t>«</a:t>
            </a:r>
            <a:r>
              <a:rPr lang="en-US" b="1" dirty="0" err="1">
                <a:solidFill>
                  <a:srgbClr val="0000FF"/>
                </a:solidFill>
                <a:latin typeface="Times New Roman"/>
                <a:ea typeface="Times New Roman"/>
                <a:cs typeface="Times New Roman"/>
              </a:rPr>
              <a:t>Tarix</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kitobi</a:t>
            </a:r>
            <a:r>
              <a:rPr lang="en-US" b="1" dirty="0">
                <a:solidFill>
                  <a:srgbClr val="0000FF"/>
                </a:solidFill>
                <a:latin typeface="Times New Roman"/>
                <a:ea typeface="Times New Roman"/>
                <a:cs typeface="Times New Roman"/>
              </a:rPr>
              <a:t> </a:t>
            </a:r>
            <a:r>
              <a:rPr lang="en-US" dirty="0" err="1">
                <a:latin typeface="Times New Roman"/>
                <a:ea typeface="Times New Roman"/>
                <a:cs typeface="Times New Roman"/>
              </a:rPr>
              <a:t>ayniqsa</a:t>
            </a:r>
            <a:r>
              <a:rPr lang="en-US" dirty="0">
                <a:latin typeface="Times New Roman"/>
                <a:ea typeface="Times New Roman"/>
                <a:cs typeface="Times New Roman"/>
              </a:rPr>
              <a:t> </a:t>
            </a:r>
            <a:r>
              <a:rPr lang="en-US" dirty="0" err="1">
                <a:latin typeface="Times New Roman"/>
                <a:ea typeface="Times New Roman"/>
                <a:cs typeface="Times New Roman"/>
              </a:rPr>
              <a:t>qimmatlidir</a:t>
            </a:r>
            <a:r>
              <a:rPr lang="en-US" dirty="0">
                <a:latin typeface="Times New Roman"/>
                <a:ea typeface="Times New Roman"/>
                <a:cs typeface="Times New Roman"/>
              </a:rPr>
              <a:t>. </a:t>
            </a:r>
            <a:r>
              <a:rPr lang="en-US" dirty="0" err="1">
                <a:latin typeface="Times New Roman"/>
                <a:ea typeface="Times New Roman"/>
                <a:cs typeface="Times New Roman"/>
              </a:rPr>
              <a:t>Qadimgi</a:t>
            </a:r>
            <a:r>
              <a:rPr lang="en-US" dirty="0">
                <a:latin typeface="Times New Roman"/>
                <a:ea typeface="Times New Roman"/>
                <a:cs typeface="Times New Roman"/>
              </a:rPr>
              <a:t> </a:t>
            </a:r>
            <a:r>
              <a:rPr lang="en-US" dirty="0" err="1">
                <a:latin typeface="Times New Roman"/>
                <a:ea typeface="Times New Roman"/>
                <a:cs typeface="Times New Roman"/>
              </a:rPr>
              <a:t>davrlardan</a:t>
            </a:r>
            <a:r>
              <a:rPr lang="en-US" dirty="0">
                <a:latin typeface="Times New Roman"/>
                <a:ea typeface="Times New Roman"/>
                <a:cs typeface="Times New Roman"/>
              </a:rPr>
              <a:t> </a:t>
            </a:r>
            <a:r>
              <a:rPr lang="en-US" dirty="0" err="1">
                <a:latin typeface="Times New Roman"/>
                <a:ea typeface="Times New Roman"/>
                <a:cs typeface="Times New Roman"/>
              </a:rPr>
              <a:t>boshlab</a:t>
            </a:r>
            <a:r>
              <a:rPr lang="en-US" dirty="0">
                <a:latin typeface="Times New Roman"/>
                <a:ea typeface="Times New Roman"/>
                <a:cs typeface="Times New Roman"/>
              </a:rPr>
              <a:t> </a:t>
            </a:r>
            <a:r>
              <a:rPr lang="en-US" dirty="0" err="1">
                <a:latin typeface="Times New Roman"/>
                <a:ea typeface="Times New Roman"/>
                <a:cs typeface="Times New Roman"/>
              </a:rPr>
              <a:t>bu</a:t>
            </a:r>
            <a:r>
              <a:rPr lang="en-US" dirty="0">
                <a:latin typeface="Times New Roman"/>
                <a:ea typeface="Times New Roman"/>
                <a:cs typeface="Times New Roman"/>
              </a:rPr>
              <a:t> </a:t>
            </a:r>
            <a:r>
              <a:rPr lang="en-US" dirty="0" err="1">
                <a:latin typeface="Times New Roman"/>
                <a:ea typeface="Times New Roman"/>
                <a:cs typeface="Times New Roman"/>
              </a:rPr>
              <a:t>kitob</a:t>
            </a:r>
            <a:r>
              <a:rPr lang="en-US" dirty="0">
                <a:latin typeface="Times New Roman"/>
                <a:ea typeface="Times New Roman"/>
                <a:cs typeface="Times New Roman"/>
              </a:rPr>
              <a:t> </a:t>
            </a:r>
            <a:r>
              <a:rPr lang="en-US" dirty="0" err="1">
                <a:latin typeface="Times New Roman"/>
                <a:ea typeface="Times New Roman"/>
                <a:cs typeface="Times New Roman"/>
              </a:rPr>
              <a:t>dunyoda</a:t>
            </a:r>
            <a:r>
              <a:rPr lang="en-US" dirty="0">
                <a:latin typeface="Times New Roman"/>
                <a:ea typeface="Times New Roman"/>
                <a:cs typeface="Times New Roman"/>
              </a:rPr>
              <a:t> </a:t>
            </a:r>
            <a:r>
              <a:rPr lang="en-US" dirty="0" err="1">
                <a:latin typeface="Times New Roman"/>
                <a:ea typeface="Times New Roman"/>
                <a:cs typeface="Times New Roman"/>
              </a:rPr>
              <a:t>eng</a:t>
            </a:r>
            <a:r>
              <a:rPr lang="en-US" dirty="0">
                <a:latin typeface="Times New Roman"/>
                <a:ea typeface="Times New Roman"/>
                <a:cs typeface="Times New Roman"/>
              </a:rPr>
              <a:t> </a:t>
            </a:r>
            <a:r>
              <a:rPr lang="en-US" dirty="0" err="1">
                <a:latin typeface="Times New Roman"/>
                <a:ea typeface="Times New Roman"/>
                <a:cs typeface="Times New Roman"/>
              </a:rPr>
              <a:t>mashhur</a:t>
            </a:r>
            <a:r>
              <a:rPr lang="en-US" dirty="0">
                <a:latin typeface="Times New Roman"/>
                <a:ea typeface="Times New Roman"/>
                <a:cs typeface="Times New Roman"/>
              </a:rPr>
              <a:t> </a:t>
            </a:r>
            <a:r>
              <a:rPr lang="en-US" dirty="0" err="1">
                <a:latin typeface="Times New Roman"/>
                <a:ea typeface="Times New Roman"/>
                <a:cs typeface="Times New Roman"/>
              </a:rPr>
              <a:t>tarixiy</a:t>
            </a:r>
            <a:r>
              <a:rPr lang="en-US" dirty="0">
                <a:latin typeface="Times New Roman"/>
                <a:ea typeface="Times New Roman"/>
                <a:cs typeface="Times New Roman"/>
              </a:rPr>
              <a:t> </a:t>
            </a:r>
            <a:r>
              <a:rPr lang="en-US" dirty="0" err="1">
                <a:latin typeface="Times New Roman"/>
                <a:ea typeface="Times New Roman"/>
                <a:cs typeface="Times New Roman"/>
              </a:rPr>
              <a:t>asarlardan</a:t>
            </a:r>
            <a:r>
              <a:rPr lang="en-US" dirty="0">
                <a:latin typeface="Times New Roman"/>
                <a:ea typeface="Times New Roman"/>
                <a:cs typeface="Times New Roman"/>
              </a:rPr>
              <a:t> </a:t>
            </a:r>
            <a:r>
              <a:rPr lang="en-US" dirty="0" err="1">
                <a:latin typeface="Times New Roman"/>
                <a:ea typeface="Times New Roman"/>
                <a:cs typeface="Times New Roman"/>
              </a:rPr>
              <a:t>biri</a:t>
            </a:r>
            <a:r>
              <a:rPr lang="en-US" dirty="0">
                <a:latin typeface="Times New Roman"/>
                <a:ea typeface="Times New Roman"/>
                <a:cs typeface="Times New Roman"/>
              </a:rPr>
              <a:t> </a:t>
            </a:r>
            <a:r>
              <a:rPr lang="en-US" dirty="0" err="1">
                <a:latin typeface="Times New Roman"/>
                <a:ea typeface="Times New Roman"/>
                <a:cs typeface="Times New Roman"/>
              </a:rPr>
              <a:t>bo‘lib</a:t>
            </a:r>
            <a:r>
              <a:rPr lang="en-US" dirty="0">
                <a:latin typeface="Times New Roman"/>
                <a:ea typeface="Times New Roman"/>
                <a:cs typeface="Times New Roman"/>
              </a:rPr>
              <a:t> </a:t>
            </a:r>
            <a:r>
              <a:rPr lang="en-US" dirty="0" err="1">
                <a:latin typeface="Times New Roman"/>
                <a:ea typeface="Times New Roman"/>
                <a:cs typeface="Times New Roman"/>
              </a:rPr>
              <a:t>hisoblangan</a:t>
            </a:r>
            <a:r>
              <a:rPr lang="en-US" dirty="0">
                <a:latin typeface="Times New Roman"/>
                <a:ea typeface="Times New Roman"/>
                <a:cs typeface="Times New Roman"/>
              </a:rPr>
              <a:t>. </a:t>
            </a:r>
            <a:r>
              <a:rPr lang="en-US" dirty="0" err="1">
                <a:latin typeface="Times New Roman"/>
                <a:ea typeface="Times New Roman"/>
                <a:cs typeface="Times New Roman"/>
              </a:rPr>
              <a:t>Uning</a:t>
            </a:r>
            <a:r>
              <a:rPr lang="en-US" dirty="0">
                <a:latin typeface="Times New Roman"/>
                <a:ea typeface="Times New Roman"/>
                <a:cs typeface="Times New Roman"/>
              </a:rPr>
              <a:t> </a:t>
            </a:r>
            <a:r>
              <a:rPr lang="en-US" dirty="0" err="1">
                <a:latin typeface="Times New Roman"/>
                <a:ea typeface="Times New Roman"/>
                <a:cs typeface="Times New Roman"/>
              </a:rPr>
              <a:t>muallifi</a:t>
            </a:r>
            <a:r>
              <a:rPr lang="en-US" dirty="0">
                <a:latin typeface="Times New Roman"/>
                <a:ea typeface="Times New Roman"/>
                <a:cs typeface="Times New Roman"/>
              </a:rPr>
              <a:t>  </a:t>
            </a:r>
            <a:r>
              <a:rPr lang="en-US" dirty="0" err="1">
                <a:latin typeface="Times New Roman"/>
                <a:ea typeface="Times New Roman"/>
                <a:cs typeface="Times New Roman"/>
              </a:rPr>
              <a:t>Gerodot</a:t>
            </a:r>
            <a:r>
              <a:rPr lang="en-US" dirty="0">
                <a:latin typeface="Times New Roman"/>
                <a:ea typeface="Times New Roman"/>
                <a:cs typeface="Times New Roman"/>
              </a:rPr>
              <a:t> </a:t>
            </a:r>
            <a:r>
              <a:rPr lang="en-US" b="1" dirty="0">
                <a:latin typeface="Times New Roman"/>
                <a:ea typeface="Times New Roman"/>
                <a:cs typeface="Times New Roman"/>
              </a:rPr>
              <a:t>«</a:t>
            </a:r>
            <a:r>
              <a:rPr lang="en-US" b="1" dirty="0" err="1">
                <a:latin typeface="Times New Roman"/>
                <a:ea typeface="Times New Roman"/>
                <a:cs typeface="Times New Roman"/>
              </a:rPr>
              <a:t>tarixning</a:t>
            </a:r>
            <a:r>
              <a:rPr lang="en-US" b="1" dirty="0">
                <a:latin typeface="Times New Roman"/>
                <a:ea typeface="Times New Roman"/>
                <a:cs typeface="Times New Roman"/>
              </a:rPr>
              <a:t> </a:t>
            </a:r>
            <a:r>
              <a:rPr lang="en-US" b="1" dirty="0" err="1">
                <a:latin typeface="Times New Roman"/>
                <a:ea typeface="Times New Roman"/>
                <a:cs typeface="Times New Roman"/>
              </a:rPr>
              <a:t>otasi</a:t>
            </a:r>
            <a:r>
              <a:rPr lang="en-US" b="1" dirty="0">
                <a:latin typeface="Times New Roman"/>
                <a:ea typeface="Times New Roman"/>
                <a:cs typeface="Times New Roman"/>
              </a:rPr>
              <a:t>» </a:t>
            </a:r>
            <a:r>
              <a:rPr lang="en-US" dirty="0">
                <a:latin typeface="Times New Roman"/>
                <a:ea typeface="Times New Roman"/>
                <a:cs typeface="Times New Roman"/>
              </a:rPr>
              <a:t>deb nom </a:t>
            </a:r>
            <a:r>
              <a:rPr lang="en-US" dirty="0" err="1">
                <a:latin typeface="Times New Roman"/>
                <a:ea typeface="Times New Roman"/>
                <a:cs typeface="Times New Roman"/>
              </a:rPr>
              <a:t>olgan</a:t>
            </a:r>
            <a:r>
              <a:rPr lang="en-US" dirty="0">
                <a:latin typeface="Times New Roman"/>
                <a:ea typeface="Times New Roman"/>
                <a:cs typeface="Times New Roman"/>
              </a:rPr>
              <a:t>.</a:t>
            </a:r>
            <a:endParaRPr lang="ru-RU" dirty="0">
              <a:ea typeface="Calibri"/>
              <a:cs typeface="Times New Roman"/>
            </a:endParaRPr>
          </a:p>
        </p:txBody>
      </p:sp>
    </p:spTree>
    <p:extLst>
      <p:ext uri="{BB962C8B-B14F-4D97-AF65-F5344CB8AC3E}">
        <p14:creationId xmlns:p14="http://schemas.microsoft.com/office/powerpoint/2010/main" val="8976203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ctr">
              <a:lnSpc>
                <a:spcPct val="107000"/>
              </a:lnSpc>
              <a:spcAft>
                <a:spcPts val="0"/>
              </a:spcAft>
              <a:buNone/>
            </a:pPr>
            <a:r>
              <a:rPr lang="en-US" b="1" dirty="0" err="1">
                <a:solidFill>
                  <a:srgbClr val="0000FF"/>
                </a:solidFill>
                <a:latin typeface="Times New Roman"/>
                <a:ea typeface="Times New Roman"/>
              </a:rPr>
              <a:t>Gerodot</a:t>
            </a:r>
            <a:endParaRPr lang="en-US" b="1" dirty="0" smtClean="0">
              <a:solidFill>
                <a:srgbClr val="0000FF"/>
              </a:solidFill>
              <a:latin typeface="Times New Roman"/>
              <a:ea typeface="Times New Roman"/>
            </a:endParaRPr>
          </a:p>
          <a:p>
            <a:pPr marL="0" indent="0" algn="just">
              <a:lnSpc>
                <a:spcPct val="107000"/>
              </a:lnSpc>
              <a:spcAft>
                <a:spcPts val="0"/>
              </a:spcAft>
              <a:buNone/>
            </a:pPr>
            <a:r>
              <a:rPr lang="en-US" dirty="0" smtClean="0">
                <a:latin typeface="Times New Roman"/>
                <a:ea typeface="Times New Roman"/>
                <a:cs typeface="Times New Roman"/>
              </a:rPr>
              <a:t>	</a:t>
            </a:r>
            <a:r>
              <a:rPr lang="en-US" dirty="0" err="1" smtClean="0">
                <a:latin typeface="Times New Roman"/>
                <a:ea typeface="Times New Roman"/>
                <a:cs typeface="Times New Roman"/>
              </a:rPr>
              <a:t>Gerodot</a:t>
            </a:r>
            <a:r>
              <a:rPr lang="en-US" dirty="0" smtClean="0">
                <a:latin typeface="Times New Roman"/>
                <a:ea typeface="Times New Roman"/>
                <a:cs typeface="Times New Roman"/>
              </a:rPr>
              <a:t> </a:t>
            </a:r>
            <a:r>
              <a:rPr lang="en-US" b="1" dirty="0">
                <a:solidFill>
                  <a:srgbClr val="C00000"/>
                </a:solidFill>
                <a:latin typeface="Times New Roman"/>
                <a:ea typeface="Times New Roman"/>
                <a:cs typeface="Times New Roman"/>
              </a:rPr>
              <a:t>“</a:t>
            </a:r>
            <a:r>
              <a:rPr lang="en-US" b="1" dirty="0" err="1">
                <a:solidFill>
                  <a:srgbClr val="C00000"/>
                </a:solidFill>
                <a:latin typeface="Times New Roman"/>
                <a:ea typeface="Times New Roman"/>
                <a:cs typeface="Times New Roman"/>
              </a:rPr>
              <a:t>Tarix</a:t>
            </a:r>
            <a:r>
              <a:rPr lang="en-US" b="1" dirty="0">
                <a:solidFill>
                  <a:srgbClr val="C00000"/>
                </a:solidFill>
                <a:latin typeface="Times New Roman"/>
                <a:ea typeface="Times New Roman"/>
                <a:cs typeface="Times New Roman"/>
              </a:rPr>
              <a:t>” </a:t>
            </a:r>
            <a:r>
              <a:rPr lang="en-US" dirty="0" err="1">
                <a:latin typeface="Times New Roman"/>
                <a:ea typeface="Times New Roman"/>
                <a:cs typeface="Times New Roman"/>
              </a:rPr>
              <a:t>kitobini</a:t>
            </a:r>
            <a:r>
              <a:rPr lang="en-US" dirty="0">
                <a:latin typeface="Times New Roman"/>
                <a:ea typeface="Times New Roman"/>
                <a:cs typeface="Times New Roman"/>
              </a:rPr>
              <a:t> </a:t>
            </a:r>
            <a:r>
              <a:rPr lang="en-US" b="1" dirty="0">
                <a:latin typeface="Times New Roman"/>
                <a:ea typeface="Times New Roman"/>
                <a:cs typeface="Times New Roman"/>
              </a:rPr>
              <a:t>mil.avv.455–445 </a:t>
            </a:r>
            <a:r>
              <a:rPr lang="en-US" b="1" dirty="0" err="1">
                <a:latin typeface="Times New Roman"/>
                <a:ea typeface="Times New Roman"/>
                <a:cs typeface="Times New Roman"/>
              </a:rPr>
              <a:t>yillar</a:t>
            </a:r>
            <a:r>
              <a:rPr lang="en-US" b="1" dirty="0">
                <a:latin typeface="Times New Roman"/>
                <a:ea typeface="Times New Roman"/>
                <a:cs typeface="Times New Roman"/>
              </a:rPr>
              <a:t> </a:t>
            </a:r>
            <a:r>
              <a:rPr lang="en-US" dirty="0" err="1">
                <a:latin typeface="Times New Roman"/>
                <a:ea typeface="Times New Roman"/>
                <a:cs typeface="Times New Roman"/>
              </a:rPr>
              <a:t>davomida</a:t>
            </a:r>
            <a:r>
              <a:rPr lang="en-US" dirty="0">
                <a:latin typeface="Times New Roman"/>
                <a:ea typeface="Times New Roman"/>
                <a:cs typeface="Times New Roman"/>
              </a:rPr>
              <a:t> </a:t>
            </a:r>
            <a:r>
              <a:rPr lang="en-US" dirty="0" err="1">
                <a:latin typeface="Times New Roman"/>
                <a:ea typeface="Times New Roman"/>
                <a:cs typeface="Times New Roman"/>
              </a:rPr>
              <a:t>yaratgani</a:t>
            </a:r>
            <a:r>
              <a:rPr lang="en-US" dirty="0">
                <a:latin typeface="Times New Roman"/>
                <a:ea typeface="Times New Roman"/>
                <a:cs typeface="Times New Roman"/>
              </a:rPr>
              <a:t> </a:t>
            </a:r>
            <a:r>
              <a:rPr lang="en-US" dirty="0" err="1">
                <a:latin typeface="Times New Roman"/>
                <a:ea typeface="Times New Roman"/>
                <a:cs typeface="Times New Roman"/>
              </a:rPr>
              <a:t>bizga</a:t>
            </a:r>
            <a:r>
              <a:rPr lang="en-US" dirty="0">
                <a:latin typeface="Times New Roman"/>
                <a:ea typeface="Times New Roman"/>
                <a:cs typeface="Times New Roman"/>
              </a:rPr>
              <a:t> </a:t>
            </a:r>
            <a:r>
              <a:rPr lang="en-US" dirty="0" err="1">
                <a:latin typeface="Times New Roman"/>
                <a:ea typeface="Times New Roman"/>
                <a:cs typeface="Times New Roman"/>
              </a:rPr>
              <a:t>ma’lum</a:t>
            </a:r>
            <a:r>
              <a:rPr lang="en-US" dirty="0">
                <a:latin typeface="Times New Roman"/>
                <a:ea typeface="Times New Roman"/>
                <a:cs typeface="Times New Roman"/>
              </a:rPr>
              <a:t>. Bu </a:t>
            </a:r>
            <a:r>
              <a:rPr lang="en-US" dirty="0" err="1">
                <a:latin typeface="Times New Roman"/>
                <a:ea typeface="Times New Roman"/>
                <a:cs typeface="Times New Roman"/>
              </a:rPr>
              <a:t>muhim</a:t>
            </a:r>
            <a:r>
              <a:rPr lang="en-US" dirty="0">
                <a:latin typeface="Times New Roman"/>
                <a:ea typeface="Times New Roman"/>
                <a:cs typeface="Times New Roman"/>
              </a:rPr>
              <a:t> </a:t>
            </a:r>
            <a:r>
              <a:rPr lang="en-US" dirty="0" err="1">
                <a:latin typeface="Times New Roman"/>
                <a:ea typeface="Times New Roman"/>
                <a:cs typeface="Times New Roman"/>
              </a:rPr>
              <a:t>asarida</a:t>
            </a:r>
            <a:r>
              <a:rPr lang="en-US" dirty="0">
                <a:latin typeface="Times New Roman"/>
                <a:ea typeface="Times New Roman"/>
                <a:cs typeface="Times New Roman"/>
              </a:rPr>
              <a:t> </a:t>
            </a:r>
            <a:r>
              <a:rPr lang="en-US" dirty="0" err="1" smtClean="0">
                <a:latin typeface="Times New Roman"/>
                <a:ea typeface="Times New Roman"/>
                <a:cs typeface="Times New Roman"/>
              </a:rPr>
              <a:t>Gerodot</a:t>
            </a:r>
            <a:r>
              <a:rPr lang="en-US" dirty="0" smtClean="0">
                <a:latin typeface="Times New Roman"/>
                <a:ea typeface="Times New Roman"/>
                <a:cs typeface="Times New Roman"/>
              </a:rPr>
              <a:t> </a:t>
            </a:r>
          </a:p>
          <a:p>
            <a:pPr algn="just">
              <a:lnSpc>
                <a:spcPct val="107000"/>
              </a:lnSpc>
              <a:spcAft>
                <a:spcPts val="0"/>
              </a:spcAft>
              <a:buFont typeface="Wingdings" panose="05000000000000000000" pitchFamily="2" charset="2"/>
              <a:buChar char="ü"/>
            </a:pPr>
            <a:r>
              <a:rPr lang="en-US" b="1" i="1" dirty="0" err="1" smtClean="0">
                <a:solidFill>
                  <a:srgbClr val="0000FF"/>
                </a:solidFill>
                <a:latin typeface="Times New Roman"/>
                <a:ea typeface="Times New Roman"/>
                <a:cs typeface="Times New Roman"/>
              </a:rPr>
              <a:t>Baqtriya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Baqtra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baqtriyaliklarni</a:t>
            </a:r>
            <a:r>
              <a:rPr lang="en-US" b="1" i="1" dirty="0">
                <a:solidFill>
                  <a:srgbClr val="0000FF"/>
                </a:solidFill>
                <a:latin typeface="Times New Roman"/>
                <a:ea typeface="Times New Roman"/>
                <a:cs typeface="Times New Roman"/>
              </a:rPr>
              <a:t> 13 </a:t>
            </a:r>
            <a:r>
              <a:rPr lang="en-US" b="1" i="1" dirty="0" err="1">
                <a:solidFill>
                  <a:srgbClr val="0000FF"/>
                </a:solidFill>
                <a:latin typeface="Times New Roman"/>
                <a:ea typeface="Times New Roman"/>
                <a:cs typeface="Times New Roman"/>
              </a:rPr>
              <a:t>marta</a:t>
            </a:r>
            <a:r>
              <a:rPr lang="en-US" b="1" i="1" dirty="0">
                <a:solidFill>
                  <a:srgbClr val="0000FF"/>
                </a:solidFill>
                <a:latin typeface="Times New Roman"/>
                <a:ea typeface="Times New Roman"/>
                <a:cs typeface="Times New Roman"/>
              </a:rPr>
              <a:t>, </a:t>
            </a:r>
            <a:endParaRPr lang="en-US" b="1" i="1" dirty="0" smtClean="0">
              <a:solidFill>
                <a:srgbClr val="0000FF"/>
              </a:solidFill>
              <a:latin typeface="Times New Roman"/>
              <a:ea typeface="Times New Roman"/>
              <a:cs typeface="Times New Roman"/>
            </a:endParaRPr>
          </a:p>
          <a:p>
            <a:pPr algn="just">
              <a:lnSpc>
                <a:spcPct val="107000"/>
              </a:lnSpc>
              <a:spcAft>
                <a:spcPts val="0"/>
              </a:spcAft>
              <a:buFont typeface="Wingdings" panose="05000000000000000000" pitchFamily="2" charset="2"/>
              <a:buChar char="ü"/>
            </a:pPr>
            <a:r>
              <a:rPr lang="en-US" b="1" i="1" dirty="0" err="1" smtClean="0">
                <a:solidFill>
                  <a:srgbClr val="0000FF"/>
                </a:solidFill>
                <a:latin typeface="Times New Roman"/>
                <a:ea typeface="Times New Roman"/>
                <a:cs typeface="Times New Roman"/>
              </a:rPr>
              <a:t>so‘g‘dlarni</a:t>
            </a:r>
            <a:r>
              <a:rPr lang="en-US" b="1" i="1" dirty="0" smtClean="0">
                <a:solidFill>
                  <a:srgbClr val="0000FF"/>
                </a:solidFill>
                <a:latin typeface="Times New Roman"/>
                <a:ea typeface="Times New Roman"/>
                <a:cs typeface="Times New Roman"/>
              </a:rPr>
              <a:t> </a:t>
            </a:r>
            <a:r>
              <a:rPr lang="en-US" b="1" i="1" dirty="0">
                <a:solidFill>
                  <a:srgbClr val="0000FF"/>
                </a:solidFill>
                <a:latin typeface="Times New Roman"/>
                <a:ea typeface="Times New Roman"/>
                <a:cs typeface="Times New Roman"/>
              </a:rPr>
              <a:t>2 </a:t>
            </a:r>
            <a:r>
              <a:rPr lang="en-US" b="1" i="1" dirty="0" err="1">
                <a:solidFill>
                  <a:srgbClr val="0000FF"/>
                </a:solidFill>
                <a:latin typeface="Times New Roman"/>
                <a:ea typeface="Times New Roman"/>
                <a:cs typeface="Times New Roman"/>
              </a:rPr>
              <a:t>marta</a:t>
            </a:r>
            <a:r>
              <a:rPr lang="en-US" b="1" i="1" dirty="0">
                <a:solidFill>
                  <a:srgbClr val="0000FF"/>
                </a:solidFill>
                <a:latin typeface="Times New Roman"/>
                <a:ea typeface="Times New Roman"/>
                <a:cs typeface="Times New Roman"/>
              </a:rPr>
              <a:t>, </a:t>
            </a:r>
            <a:endParaRPr lang="en-US" b="1" i="1" dirty="0" smtClean="0">
              <a:solidFill>
                <a:srgbClr val="0000FF"/>
              </a:solidFill>
              <a:latin typeface="Times New Roman"/>
              <a:ea typeface="Times New Roman"/>
              <a:cs typeface="Times New Roman"/>
            </a:endParaRPr>
          </a:p>
          <a:p>
            <a:pPr algn="just">
              <a:lnSpc>
                <a:spcPct val="107000"/>
              </a:lnSpc>
              <a:spcAft>
                <a:spcPts val="0"/>
              </a:spcAft>
              <a:buFont typeface="Wingdings" panose="05000000000000000000" pitchFamily="2" charset="2"/>
              <a:buChar char="ü"/>
            </a:pPr>
            <a:r>
              <a:rPr lang="en-US" b="1" i="1" dirty="0" err="1" smtClean="0">
                <a:solidFill>
                  <a:srgbClr val="0000FF"/>
                </a:solidFill>
                <a:latin typeface="Times New Roman"/>
                <a:ea typeface="Times New Roman"/>
                <a:cs typeface="Times New Roman"/>
              </a:rPr>
              <a:t>xorazmliklarni</a:t>
            </a:r>
            <a:r>
              <a:rPr lang="en-US" b="1" i="1" dirty="0" smtClean="0">
                <a:solidFill>
                  <a:srgbClr val="0000FF"/>
                </a:solidFill>
                <a:latin typeface="Times New Roman"/>
                <a:ea typeface="Times New Roman"/>
                <a:cs typeface="Times New Roman"/>
              </a:rPr>
              <a:t> </a:t>
            </a:r>
            <a:r>
              <a:rPr lang="en-US" b="1" i="1" dirty="0">
                <a:solidFill>
                  <a:srgbClr val="0000FF"/>
                </a:solidFill>
                <a:latin typeface="Times New Roman"/>
                <a:ea typeface="Times New Roman"/>
                <a:cs typeface="Times New Roman"/>
              </a:rPr>
              <a:t>(</a:t>
            </a:r>
            <a:r>
              <a:rPr lang="en-US" b="1" i="1" dirty="0" err="1">
                <a:solidFill>
                  <a:srgbClr val="0000FF"/>
                </a:solidFill>
                <a:latin typeface="Times New Roman"/>
                <a:ea typeface="Times New Roman"/>
                <a:cs typeface="Times New Roman"/>
              </a:rPr>
              <a:t>xorasmiylar</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shaklda</a:t>
            </a:r>
            <a:r>
              <a:rPr lang="en-US" b="1" i="1" dirty="0">
                <a:solidFill>
                  <a:srgbClr val="0000FF"/>
                </a:solidFill>
                <a:latin typeface="Times New Roman"/>
                <a:ea typeface="Times New Roman"/>
                <a:cs typeface="Times New Roman"/>
              </a:rPr>
              <a:t>) 3 </a:t>
            </a:r>
            <a:r>
              <a:rPr lang="en-US" b="1" i="1" dirty="0" err="1">
                <a:solidFill>
                  <a:srgbClr val="0000FF"/>
                </a:solidFill>
                <a:latin typeface="Times New Roman"/>
                <a:ea typeface="Times New Roman"/>
                <a:cs typeface="Times New Roman"/>
              </a:rPr>
              <a:t>marta</a:t>
            </a:r>
            <a:r>
              <a:rPr lang="en-US" b="1" i="1" dirty="0">
                <a:solidFill>
                  <a:srgbClr val="0000FF"/>
                </a:solidFill>
                <a:latin typeface="Times New Roman"/>
                <a:ea typeface="Times New Roman"/>
                <a:cs typeface="Times New Roman"/>
              </a:rPr>
              <a:t>, </a:t>
            </a:r>
            <a:endParaRPr lang="en-US" b="1" i="1" dirty="0" smtClean="0">
              <a:solidFill>
                <a:srgbClr val="0000FF"/>
              </a:solidFill>
              <a:latin typeface="Times New Roman"/>
              <a:ea typeface="Times New Roman"/>
              <a:cs typeface="Times New Roman"/>
            </a:endParaRPr>
          </a:p>
          <a:p>
            <a:pPr algn="just">
              <a:lnSpc>
                <a:spcPct val="107000"/>
              </a:lnSpc>
              <a:spcAft>
                <a:spcPts val="0"/>
              </a:spcAft>
              <a:buFont typeface="Wingdings" panose="05000000000000000000" pitchFamily="2" charset="2"/>
              <a:buChar char="ü"/>
            </a:pPr>
            <a:r>
              <a:rPr lang="en-US" b="1" i="1" dirty="0" err="1" smtClean="0">
                <a:solidFill>
                  <a:srgbClr val="0000FF"/>
                </a:solidFill>
                <a:latin typeface="Times New Roman"/>
                <a:ea typeface="Times New Roman"/>
                <a:cs typeface="Times New Roman"/>
              </a:rPr>
              <a:t>saklarni</a:t>
            </a:r>
            <a:r>
              <a:rPr lang="en-US" b="1" i="1" dirty="0" smtClean="0">
                <a:solidFill>
                  <a:srgbClr val="0000FF"/>
                </a:solidFill>
                <a:latin typeface="Times New Roman"/>
                <a:ea typeface="Times New Roman"/>
                <a:cs typeface="Times New Roman"/>
              </a:rPr>
              <a:t> </a:t>
            </a:r>
            <a:r>
              <a:rPr lang="en-US" b="1" i="1" dirty="0">
                <a:solidFill>
                  <a:srgbClr val="0000FF"/>
                </a:solidFill>
                <a:latin typeface="Times New Roman"/>
                <a:ea typeface="Times New Roman"/>
                <a:cs typeface="Times New Roman"/>
              </a:rPr>
              <a:t>11 </a:t>
            </a:r>
            <a:r>
              <a:rPr lang="en-US" b="1" i="1" dirty="0" err="1">
                <a:solidFill>
                  <a:srgbClr val="0000FF"/>
                </a:solidFill>
                <a:latin typeface="Times New Roman"/>
                <a:ea typeface="Times New Roman"/>
                <a:cs typeface="Times New Roman"/>
              </a:rPr>
              <a:t>marta</a:t>
            </a:r>
            <a:r>
              <a:rPr lang="en-US" b="1" i="1" dirty="0">
                <a:solidFill>
                  <a:srgbClr val="0000FF"/>
                </a:solidFill>
                <a:latin typeface="Times New Roman"/>
                <a:ea typeface="Times New Roman"/>
                <a:cs typeface="Times New Roman"/>
              </a:rPr>
              <a:t>, </a:t>
            </a:r>
            <a:endParaRPr lang="en-US" b="1" i="1" dirty="0" smtClean="0">
              <a:solidFill>
                <a:srgbClr val="0000FF"/>
              </a:solidFill>
              <a:latin typeface="Times New Roman"/>
              <a:ea typeface="Times New Roman"/>
              <a:cs typeface="Times New Roman"/>
            </a:endParaRPr>
          </a:p>
          <a:p>
            <a:pPr algn="just">
              <a:lnSpc>
                <a:spcPct val="107000"/>
              </a:lnSpc>
              <a:spcAft>
                <a:spcPts val="0"/>
              </a:spcAft>
              <a:buFont typeface="Wingdings" panose="05000000000000000000" pitchFamily="2" charset="2"/>
              <a:buChar char="ü"/>
            </a:pPr>
            <a:r>
              <a:rPr lang="en-US" b="1" i="1" dirty="0" err="1" smtClean="0">
                <a:solidFill>
                  <a:srgbClr val="0000FF"/>
                </a:solidFill>
                <a:latin typeface="Times New Roman"/>
                <a:ea typeface="Times New Roman"/>
                <a:cs typeface="Times New Roman"/>
              </a:rPr>
              <a:t>massagetlarni</a:t>
            </a:r>
            <a:r>
              <a:rPr lang="en-US" b="1" i="1" dirty="0" smtClean="0">
                <a:solidFill>
                  <a:srgbClr val="0000FF"/>
                </a:solidFill>
                <a:latin typeface="Times New Roman"/>
                <a:ea typeface="Times New Roman"/>
                <a:cs typeface="Times New Roman"/>
              </a:rPr>
              <a:t> </a:t>
            </a:r>
            <a:r>
              <a:rPr lang="en-US" b="1" i="1" dirty="0">
                <a:solidFill>
                  <a:srgbClr val="0000FF"/>
                </a:solidFill>
                <a:latin typeface="Times New Roman"/>
                <a:ea typeface="Times New Roman"/>
                <a:cs typeface="Times New Roman"/>
              </a:rPr>
              <a:t>19 </a:t>
            </a:r>
            <a:r>
              <a:rPr lang="en-US" b="1" i="1" dirty="0" err="1">
                <a:solidFill>
                  <a:srgbClr val="0000FF"/>
                </a:solidFill>
                <a:latin typeface="Times New Roman"/>
                <a:ea typeface="Times New Roman"/>
                <a:cs typeface="Times New Roman"/>
              </a:rPr>
              <a:t>marta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tilga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olib</a:t>
            </a:r>
            <a:r>
              <a:rPr lang="en-US" b="1" i="1" dirty="0">
                <a:solidFill>
                  <a:srgbClr val="0000FF"/>
                </a:solidFill>
                <a:latin typeface="Times New Roman"/>
                <a:ea typeface="Times New Roman"/>
                <a:cs typeface="Times New Roman"/>
              </a:rPr>
              <a:t>, </a:t>
            </a:r>
            <a:endParaRPr lang="en-US" b="1" i="1" dirty="0" smtClean="0">
              <a:solidFill>
                <a:srgbClr val="0000FF"/>
              </a:solidFill>
              <a:latin typeface="Times New Roman"/>
              <a:ea typeface="Times New Roman"/>
              <a:cs typeface="Times New Roman"/>
            </a:endParaRPr>
          </a:p>
          <a:p>
            <a:pPr marL="0" indent="0" algn="just">
              <a:lnSpc>
                <a:spcPct val="107000"/>
              </a:lnSpc>
              <a:spcAft>
                <a:spcPts val="0"/>
              </a:spcAft>
              <a:buNone/>
            </a:pPr>
            <a:r>
              <a:rPr lang="en-US" dirty="0" err="1" smtClean="0">
                <a:latin typeface="Times New Roman"/>
                <a:ea typeface="Times New Roman"/>
                <a:cs typeface="Times New Roman"/>
              </a:rPr>
              <a:t>ularning</a:t>
            </a:r>
            <a:r>
              <a:rPr lang="en-US" dirty="0" smtClean="0">
                <a:latin typeface="Times New Roman"/>
                <a:ea typeface="Times New Roman"/>
                <a:cs typeface="Times New Roman"/>
              </a:rPr>
              <a:t> </a:t>
            </a:r>
            <a:r>
              <a:rPr lang="en-US" b="1" i="1" dirty="0" err="1">
                <a:latin typeface="Times New Roman"/>
                <a:ea typeface="Times New Roman"/>
                <a:cs typeface="Times New Roman"/>
              </a:rPr>
              <a:t>moddiy</a:t>
            </a:r>
            <a:r>
              <a:rPr lang="en-US" b="1" i="1" dirty="0">
                <a:latin typeface="Times New Roman"/>
                <a:ea typeface="Times New Roman"/>
                <a:cs typeface="Times New Roman"/>
              </a:rPr>
              <a:t> </a:t>
            </a:r>
            <a:r>
              <a:rPr lang="en-US" b="1" i="1" dirty="0" err="1">
                <a:latin typeface="Times New Roman"/>
                <a:ea typeface="Times New Roman"/>
                <a:cs typeface="Times New Roman"/>
              </a:rPr>
              <a:t>madaniyati</a:t>
            </a:r>
            <a:r>
              <a:rPr lang="en-US" b="1" i="1" dirty="0">
                <a:latin typeface="Times New Roman"/>
                <a:ea typeface="Times New Roman"/>
                <a:cs typeface="Times New Roman"/>
              </a:rPr>
              <a:t>, </a:t>
            </a:r>
            <a:r>
              <a:rPr lang="en-US" b="1" i="1" dirty="0" err="1">
                <a:latin typeface="Times New Roman"/>
                <a:ea typeface="Times New Roman"/>
                <a:cs typeface="Times New Roman"/>
              </a:rPr>
              <a:t>urf</a:t>
            </a:r>
            <a:r>
              <a:rPr lang="en-US" b="1" i="1" dirty="0">
                <a:latin typeface="Times New Roman"/>
                <a:ea typeface="Times New Roman"/>
                <a:cs typeface="Times New Roman"/>
              </a:rPr>
              <a:t>–</a:t>
            </a:r>
            <a:r>
              <a:rPr lang="en-US" b="1" i="1" dirty="0" err="1">
                <a:latin typeface="Times New Roman"/>
                <a:ea typeface="Times New Roman"/>
                <a:cs typeface="Times New Roman"/>
              </a:rPr>
              <a:t>odatlari</a:t>
            </a:r>
            <a:r>
              <a:rPr lang="en-US" b="1" i="1" dirty="0">
                <a:latin typeface="Times New Roman"/>
                <a:ea typeface="Times New Roman"/>
                <a:cs typeface="Times New Roman"/>
              </a:rPr>
              <a:t>, </a:t>
            </a:r>
            <a:r>
              <a:rPr lang="en-US" b="1" i="1" dirty="0" err="1">
                <a:latin typeface="Times New Roman"/>
                <a:ea typeface="Times New Roman"/>
                <a:cs typeface="Times New Roman"/>
              </a:rPr>
              <a:t>dini</a:t>
            </a:r>
            <a:r>
              <a:rPr lang="en-US" b="1" i="1" dirty="0">
                <a:latin typeface="Times New Roman"/>
                <a:ea typeface="Times New Roman"/>
                <a:cs typeface="Times New Roman"/>
              </a:rPr>
              <a:t> </a:t>
            </a:r>
            <a:r>
              <a:rPr lang="en-US" b="1" i="1" dirty="0" err="1">
                <a:latin typeface="Times New Roman"/>
                <a:ea typeface="Times New Roman"/>
                <a:cs typeface="Times New Roman"/>
              </a:rPr>
              <a:t>va</a:t>
            </a:r>
            <a:r>
              <a:rPr lang="en-US" b="1" i="1" dirty="0">
                <a:latin typeface="Times New Roman"/>
                <a:ea typeface="Times New Roman"/>
                <a:cs typeface="Times New Roman"/>
              </a:rPr>
              <a:t> </a:t>
            </a:r>
            <a:r>
              <a:rPr lang="en-US" b="1" i="1" dirty="0" err="1">
                <a:latin typeface="Times New Roman"/>
                <a:ea typeface="Times New Roman"/>
                <a:cs typeface="Times New Roman"/>
              </a:rPr>
              <a:t>tarixi</a:t>
            </a:r>
            <a:r>
              <a:rPr lang="en-US" b="1" i="1" dirty="0">
                <a:latin typeface="Times New Roman"/>
                <a:ea typeface="Times New Roman"/>
                <a:cs typeface="Times New Roman"/>
              </a:rPr>
              <a:t> </a:t>
            </a:r>
            <a:r>
              <a:rPr lang="en-US" dirty="0" err="1">
                <a:latin typeface="Times New Roman"/>
                <a:ea typeface="Times New Roman"/>
                <a:cs typeface="Times New Roman"/>
              </a:rPr>
              <a:t>haqida</a:t>
            </a:r>
            <a:r>
              <a:rPr lang="en-US" dirty="0">
                <a:latin typeface="Times New Roman"/>
                <a:ea typeface="Times New Roman"/>
                <a:cs typeface="Times New Roman"/>
              </a:rPr>
              <a:t> </a:t>
            </a:r>
            <a:r>
              <a:rPr lang="en-US" dirty="0" err="1">
                <a:latin typeface="Times New Roman"/>
                <a:ea typeface="Times New Roman"/>
                <a:cs typeface="Times New Roman"/>
              </a:rPr>
              <a:t>hikoya</a:t>
            </a:r>
            <a:r>
              <a:rPr lang="en-US" dirty="0">
                <a:latin typeface="Times New Roman"/>
                <a:ea typeface="Times New Roman"/>
                <a:cs typeface="Times New Roman"/>
              </a:rPr>
              <a:t> </a:t>
            </a:r>
            <a:r>
              <a:rPr lang="en-US" dirty="0" err="1">
                <a:latin typeface="Times New Roman"/>
                <a:ea typeface="Times New Roman"/>
                <a:cs typeface="Times New Roman"/>
              </a:rPr>
              <a:t>qilgan</a:t>
            </a:r>
            <a:r>
              <a:rPr lang="en-US" dirty="0">
                <a:latin typeface="Times New Roman"/>
                <a:ea typeface="Times New Roman"/>
                <a:cs typeface="Times New Roman"/>
              </a:rPr>
              <a:t>. </a:t>
            </a:r>
            <a:endParaRPr lang="ru-RU" sz="2400" dirty="0">
              <a:ea typeface="Calibri"/>
              <a:cs typeface="Times New Roman"/>
            </a:endParaRPr>
          </a:p>
        </p:txBody>
      </p:sp>
    </p:spTree>
    <p:extLst>
      <p:ext uri="{BB962C8B-B14F-4D97-AF65-F5344CB8AC3E}">
        <p14:creationId xmlns:p14="http://schemas.microsoft.com/office/powerpoint/2010/main" val="2816909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188640"/>
            <a:ext cx="8715375" cy="6383041"/>
          </a:xfrm>
        </p:spPr>
        <p:txBody>
          <a:bodyPr/>
          <a:lstStyle/>
          <a:p>
            <a:pPr algn="just" eaLnBrk="1" hangingPunct="1"/>
            <a:r>
              <a:rPr lang="uz-Cyrl-UZ" altLang="ru-RU" sz="2800" dirty="0">
                <a:solidFill>
                  <a:schemeClr val="tx1"/>
                </a:solidFill>
                <a:latin typeface="Times New Roman" panose="02020603050405020304" pitchFamily="18" charset="0"/>
                <a:cs typeface="Times New Roman" panose="02020603050405020304" pitchFamily="18" charset="0"/>
              </a:rPr>
              <a:t>	</a:t>
            </a:r>
            <a:r>
              <a:rPr lang="uz-Cyrl-UZ" altLang="ru-RU" sz="2800" b="1" dirty="0">
                <a:solidFill>
                  <a:schemeClr val="tx1"/>
                </a:solidFill>
                <a:latin typeface="Times New Roman" panose="02020603050405020304" pitchFamily="18" charset="0"/>
                <a:cs typeface="Times New Roman" panose="02020603050405020304" pitchFamily="18" charset="0"/>
              </a:rPr>
              <a:t>Сўнгги бронза ва илк темир даврига </a:t>
            </a:r>
            <a:r>
              <a:rPr lang="uz-Cyrl-UZ" altLang="ru-RU" sz="2800" dirty="0">
                <a:solidFill>
                  <a:schemeClr val="tx1"/>
                </a:solidFill>
                <a:latin typeface="Times New Roman" panose="02020603050405020304" pitchFamily="18" charset="0"/>
                <a:cs typeface="Times New Roman" panose="02020603050405020304" pitchFamily="18" charset="0"/>
              </a:rPr>
              <a:t>келиб </a:t>
            </a:r>
            <a:r>
              <a:rPr lang="uz-Cyrl-UZ" altLang="ru-RU" sz="2800" b="1" i="1" dirty="0">
                <a:solidFill>
                  <a:srgbClr val="0070C0"/>
                </a:solidFill>
                <a:latin typeface="Times New Roman" panose="02020603050405020304" pitchFamily="18" charset="0"/>
                <a:cs typeface="Times New Roman" panose="02020603050405020304" pitchFamily="18" charset="0"/>
              </a:rPr>
              <a:t>аҳоли сони ва зичлигининг </a:t>
            </a:r>
            <a:r>
              <a:rPr lang="uz-Cyrl-UZ" altLang="ru-RU" sz="2800" b="1" i="1" dirty="0" smtClean="0">
                <a:solidFill>
                  <a:srgbClr val="0070C0"/>
                </a:solidFill>
                <a:latin typeface="Times New Roman" panose="02020603050405020304" pitchFamily="18" charset="0"/>
                <a:cs typeface="Times New Roman" panose="02020603050405020304" pitchFamily="18" charset="0"/>
              </a:rPr>
              <a:t> ўсиб  </a:t>
            </a:r>
            <a:r>
              <a:rPr lang="uz-Cyrl-UZ" altLang="ru-RU" sz="2800" b="1" i="1" dirty="0">
                <a:solidFill>
                  <a:srgbClr val="0070C0"/>
                </a:solidFill>
                <a:latin typeface="Times New Roman" panose="02020603050405020304" pitchFamily="18" charset="0"/>
                <a:cs typeface="Times New Roman" panose="02020603050405020304" pitchFamily="18" charset="0"/>
              </a:rPr>
              <a:t>бориши,  ҳосилдор  ер  майдонларининг  ўзлаштирилиши  ва  ишлаб </a:t>
            </a:r>
            <a:r>
              <a:rPr lang="uz-Cyrl-UZ" altLang="ru-RU" sz="2800" b="1" i="1" dirty="0" smtClean="0">
                <a:solidFill>
                  <a:srgbClr val="0070C0"/>
                </a:solidFill>
                <a:latin typeface="Times New Roman" panose="02020603050405020304" pitchFamily="18" charset="0"/>
                <a:cs typeface="Times New Roman" panose="02020603050405020304" pitchFamily="18" charset="0"/>
              </a:rPr>
              <a:t>чиқарувчи </a:t>
            </a:r>
            <a:r>
              <a:rPr lang="uz-Cyrl-UZ" altLang="ru-RU" sz="2800" b="1" i="1" dirty="0">
                <a:solidFill>
                  <a:srgbClr val="0070C0"/>
                </a:solidFill>
                <a:latin typeface="Times New Roman" panose="02020603050405020304" pitchFamily="18" charset="0"/>
                <a:cs typeface="Times New Roman" panose="02020603050405020304" pitchFamily="18" charset="0"/>
              </a:rPr>
              <a:t>кучларнинг жадаллик билан ривожланиши </a:t>
            </a:r>
            <a:r>
              <a:rPr lang="uz-Cyrl-UZ" altLang="ru-RU" sz="2800" dirty="0">
                <a:solidFill>
                  <a:schemeClr val="tx1"/>
                </a:solidFill>
                <a:latin typeface="Times New Roman" panose="02020603050405020304" pitchFamily="18" charset="0"/>
                <a:cs typeface="Times New Roman" panose="02020603050405020304" pitchFamily="18" charset="0"/>
              </a:rPr>
              <a:t>аҳоли жойлашувининг </a:t>
            </a:r>
            <a:r>
              <a:rPr lang="uz-Cyrl-UZ" altLang="ru-RU" sz="2800" dirty="0" smtClean="0">
                <a:solidFill>
                  <a:schemeClr val="tx1"/>
                </a:solidFill>
                <a:latin typeface="Times New Roman" panose="02020603050405020304" pitchFamily="18" charset="0"/>
                <a:cs typeface="Times New Roman" panose="02020603050405020304" pitchFamily="18" charset="0"/>
              </a:rPr>
              <a:t>ҳаѐтий </a:t>
            </a:r>
            <a:r>
              <a:rPr lang="uz-Cyrl-UZ" altLang="ru-RU" sz="2800" dirty="0">
                <a:solidFill>
                  <a:schemeClr val="tx1"/>
                </a:solidFill>
                <a:latin typeface="Times New Roman" panose="02020603050405020304" pitchFamily="18" charset="0"/>
                <a:cs typeface="Times New Roman" panose="02020603050405020304" pitchFamily="18" charset="0"/>
              </a:rPr>
              <a:t>зарур ҳудудларга бўлиниб кетишига олиб келади. Бундай шароитда </a:t>
            </a:r>
            <a:r>
              <a:rPr lang="uz-Cyrl-UZ" altLang="ru-RU" sz="2800" dirty="0" smtClean="0">
                <a:solidFill>
                  <a:schemeClr val="tx1"/>
                </a:solidFill>
                <a:latin typeface="Times New Roman" panose="02020603050405020304" pitchFamily="18" charset="0"/>
                <a:cs typeface="Times New Roman" panose="02020603050405020304" pitchFamily="18" charset="0"/>
              </a:rPr>
              <a:t>чорвадор  </a:t>
            </a:r>
            <a:r>
              <a:rPr lang="uz-Cyrl-UZ" altLang="ru-RU" sz="2800" dirty="0">
                <a:solidFill>
                  <a:schemeClr val="tx1"/>
                </a:solidFill>
                <a:latin typeface="Times New Roman" panose="02020603050405020304" pitchFamily="18" charset="0"/>
                <a:cs typeface="Times New Roman" panose="02020603050405020304" pitchFamily="18" charset="0"/>
              </a:rPr>
              <a:t>аҳолининг  маълум  бир  қисми  хўжаликнинг  </a:t>
            </a:r>
            <a:r>
              <a:rPr lang="uz-Cyrl-UZ" altLang="ru-RU" sz="2800" b="1" dirty="0">
                <a:solidFill>
                  <a:schemeClr val="tx1"/>
                </a:solidFill>
                <a:latin typeface="Times New Roman" panose="02020603050405020304" pitchFamily="18" charset="0"/>
                <a:cs typeface="Times New Roman" panose="02020603050405020304" pitchFamily="18" charset="0"/>
              </a:rPr>
              <a:t>ярим  ўтроқ  ва </a:t>
            </a:r>
            <a:r>
              <a:rPr lang="uz-Cyrl-UZ" altLang="ru-RU" sz="2800" b="1" dirty="0" smtClean="0">
                <a:solidFill>
                  <a:schemeClr val="tx1"/>
                </a:solidFill>
                <a:latin typeface="Times New Roman" panose="02020603050405020304" pitchFamily="18" charset="0"/>
                <a:cs typeface="Times New Roman" panose="02020603050405020304" pitchFamily="18" charset="0"/>
              </a:rPr>
              <a:t>чорвачилик  </a:t>
            </a:r>
            <a:r>
              <a:rPr lang="uz-Cyrl-UZ" altLang="ru-RU" sz="2800" dirty="0">
                <a:solidFill>
                  <a:schemeClr val="tx1"/>
                </a:solidFill>
                <a:latin typeface="Times New Roman" panose="02020603050405020304" pitchFamily="18" charset="0"/>
                <a:cs typeface="Times New Roman" panose="02020603050405020304" pitchFamily="18" charset="0"/>
              </a:rPr>
              <a:t>шаклига  ўтишга  мажбур  бўладилар.  Шунинг  учун  ҳам  </a:t>
            </a:r>
            <a:r>
              <a:rPr lang="uz-Cyrl-UZ" altLang="ru-RU" sz="2800" b="1" dirty="0">
                <a:solidFill>
                  <a:schemeClr val="tx1"/>
                </a:solidFill>
                <a:latin typeface="Times New Roman" panose="02020603050405020304" pitchFamily="18" charset="0"/>
                <a:cs typeface="Times New Roman" panose="02020603050405020304" pitchFamily="18" charset="0"/>
              </a:rPr>
              <a:t>Ўрта </a:t>
            </a:r>
            <a:r>
              <a:rPr lang="uz-Cyrl-UZ" altLang="ru-RU" sz="2800" b="1" dirty="0" smtClean="0">
                <a:solidFill>
                  <a:schemeClr val="tx1"/>
                </a:solidFill>
                <a:latin typeface="Times New Roman" panose="02020603050405020304" pitchFamily="18" charset="0"/>
                <a:cs typeface="Times New Roman" panose="02020603050405020304" pitchFamily="18" charset="0"/>
              </a:rPr>
              <a:t>Осиѐдаги  </a:t>
            </a:r>
            <a:r>
              <a:rPr lang="uz-Cyrl-UZ" altLang="ru-RU" sz="2800" b="1" dirty="0">
                <a:solidFill>
                  <a:schemeClr val="tx1"/>
                </a:solidFill>
                <a:latin typeface="Times New Roman" panose="02020603050405020304" pitchFamily="18" charset="0"/>
                <a:cs typeface="Times New Roman" panose="02020603050405020304" pitchFamily="18" charset="0"/>
              </a:rPr>
              <a:t>милл.авв.</a:t>
            </a:r>
            <a:r>
              <a:rPr lang="en-US" altLang="ru-RU" sz="2800" b="1" dirty="0">
                <a:solidFill>
                  <a:schemeClr val="tx1"/>
                </a:solidFill>
                <a:latin typeface="Times New Roman" panose="02020603050405020304" pitchFamily="18" charset="0"/>
                <a:cs typeface="Times New Roman" panose="02020603050405020304" pitchFamily="18" charset="0"/>
              </a:rPr>
              <a:t>VI-IV  </a:t>
            </a:r>
            <a:r>
              <a:rPr lang="uz-Cyrl-UZ" altLang="ru-RU" sz="2800" b="1" dirty="0">
                <a:solidFill>
                  <a:schemeClr val="tx1"/>
                </a:solidFill>
                <a:latin typeface="Times New Roman" panose="02020603050405020304" pitchFamily="18" charset="0"/>
                <a:cs typeface="Times New Roman" panose="02020603050405020304" pitchFamily="18" charset="0"/>
              </a:rPr>
              <a:t>асрларга</a:t>
            </a:r>
            <a:r>
              <a:rPr lang="uz-Cyrl-UZ" altLang="ru-RU" sz="2800" dirty="0">
                <a:solidFill>
                  <a:schemeClr val="tx1"/>
                </a:solidFill>
                <a:latin typeface="Times New Roman" panose="02020603050405020304" pitchFamily="18" charset="0"/>
                <a:cs typeface="Times New Roman" panose="02020603050405020304" pitchFamily="18" charset="0"/>
              </a:rPr>
              <a:t>  оид  кўчманчилар  ѐдгорликлари      ўтроқ </a:t>
            </a:r>
            <a:r>
              <a:rPr lang="uz-Cyrl-UZ" altLang="ru-RU" sz="2800" dirty="0" smtClean="0">
                <a:solidFill>
                  <a:schemeClr val="tx1"/>
                </a:solidFill>
                <a:latin typeface="Times New Roman" panose="02020603050405020304" pitchFamily="18" charset="0"/>
                <a:cs typeface="Times New Roman" panose="02020603050405020304" pitchFamily="18" charset="0"/>
              </a:rPr>
              <a:t>аҳоли  </a:t>
            </a:r>
            <a:r>
              <a:rPr lang="uz-Cyrl-UZ" altLang="ru-RU" sz="2800" dirty="0">
                <a:solidFill>
                  <a:schemeClr val="tx1"/>
                </a:solidFill>
                <a:latin typeface="Times New Roman" panose="02020603050405020304" pitchFamily="18" charset="0"/>
                <a:cs typeface="Times New Roman" panose="02020603050405020304" pitchFamily="18" charset="0"/>
              </a:rPr>
              <a:t>ҳудудлари  чегараларида  </a:t>
            </a:r>
            <a:r>
              <a:rPr lang="uz-Cyrl-UZ" altLang="ru-RU" sz="2800" b="1" i="1" dirty="0">
                <a:solidFill>
                  <a:srgbClr val="C00000"/>
                </a:solidFill>
                <a:latin typeface="Times New Roman" panose="02020603050405020304" pitchFamily="18" charset="0"/>
                <a:cs typeface="Times New Roman" panose="02020603050405020304" pitchFamily="18" charset="0"/>
              </a:rPr>
              <a:t>(Оролбўйи,  шимолий  Туркманистон, </a:t>
            </a:r>
            <a:r>
              <a:rPr lang="uz-Cyrl-UZ" altLang="ru-RU" sz="2800" b="1" i="1" dirty="0" smtClean="0">
                <a:solidFill>
                  <a:srgbClr val="C00000"/>
                </a:solidFill>
                <a:latin typeface="Times New Roman" panose="02020603050405020304" pitchFamily="18" charset="0"/>
                <a:cs typeface="Times New Roman" panose="02020603050405020304" pitchFamily="18" charset="0"/>
              </a:rPr>
              <a:t>Зарафшоннинг </a:t>
            </a:r>
            <a:r>
              <a:rPr lang="uz-Cyrl-UZ" altLang="ru-RU" sz="2800" b="1" i="1" dirty="0">
                <a:solidFill>
                  <a:srgbClr val="C00000"/>
                </a:solidFill>
                <a:latin typeface="Times New Roman" panose="02020603050405020304" pitchFamily="18" charset="0"/>
                <a:cs typeface="Times New Roman" panose="02020603050405020304" pitchFamily="18" charset="0"/>
              </a:rPr>
              <a:t>қуйи оқими, Помир </a:t>
            </a:r>
            <a:r>
              <a:rPr lang="uz-Cyrl-UZ" altLang="ru-RU" sz="2800" dirty="0">
                <a:solidFill>
                  <a:schemeClr val="tx1"/>
                </a:solidFill>
                <a:latin typeface="Times New Roman" panose="02020603050405020304" pitchFamily="18" charset="0"/>
                <a:cs typeface="Times New Roman" panose="02020603050405020304" pitchFamily="18" charset="0"/>
              </a:rPr>
              <a:t>ва бошқ.) жойлашганлиги тасодифий ҳол </a:t>
            </a:r>
            <a:r>
              <a:rPr lang="uz-Cyrl-UZ" altLang="ru-RU" sz="2800" dirty="0" smtClean="0">
                <a:solidFill>
                  <a:schemeClr val="tx1"/>
                </a:solidFill>
                <a:latin typeface="Times New Roman" panose="02020603050405020304" pitchFamily="18" charset="0"/>
                <a:cs typeface="Times New Roman" panose="02020603050405020304" pitchFamily="18" charset="0"/>
              </a:rPr>
              <a:t>эмас</a:t>
            </a:r>
            <a:r>
              <a:rPr lang="uz-Cyrl-UZ" altLang="ru-RU" sz="2800" dirty="0">
                <a:solidFill>
                  <a:schemeClr val="tx1"/>
                </a:solidFill>
                <a:latin typeface="Times New Roman" panose="02020603050405020304" pitchFamily="18" charset="0"/>
                <a:cs typeface="Times New Roman" panose="02020603050405020304" pitchFamily="18" charset="0"/>
              </a:rPr>
              <a:t>. </a:t>
            </a:r>
            <a:endParaRPr lang="ru-RU" altLang="ru-RU" sz="2800" i="1" u="sng"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722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ctr">
              <a:lnSpc>
                <a:spcPct val="107000"/>
              </a:lnSpc>
              <a:spcAft>
                <a:spcPts val="0"/>
              </a:spcAft>
              <a:buNone/>
            </a:pPr>
            <a:r>
              <a:rPr lang="en-US" sz="2600" b="1" dirty="0" err="1">
                <a:solidFill>
                  <a:srgbClr val="0000FF"/>
                </a:solidFill>
                <a:latin typeface="Times New Roman"/>
                <a:ea typeface="Times New Roman"/>
              </a:rPr>
              <a:t>Gerodot</a:t>
            </a:r>
            <a:endParaRPr lang="en-US" sz="2600" b="1" dirty="0" smtClean="0">
              <a:solidFill>
                <a:srgbClr val="0000FF"/>
              </a:solidFill>
              <a:latin typeface="Times New Roman"/>
              <a:ea typeface="Times New Roman"/>
            </a:endParaRPr>
          </a:p>
          <a:p>
            <a:pPr marL="0" indent="0" algn="just">
              <a:lnSpc>
                <a:spcPct val="107000"/>
              </a:lnSpc>
              <a:spcAft>
                <a:spcPts val="0"/>
              </a:spcAft>
              <a:buNone/>
            </a:pPr>
            <a:r>
              <a:rPr lang="en-US" sz="2600" dirty="0" smtClean="0">
                <a:latin typeface="Times New Roman"/>
                <a:ea typeface="Times New Roman"/>
                <a:cs typeface="Times New Roman"/>
              </a:rPr>
              <a:t>	</a:t>
            </a:r>
            <a:r>
              <a:rPr lang="en-US" sz="2600" dirty="0" err="1">
                <a:latin typeface="Times New Roman"/>
                <a:ea typeface="Times New Roman"/>
              </a:rPr>
              <a:t>Gerodotning</a:t>
            </a:r>
            <a:r>
              <a:rPr lang="en-US" sz="2600" dirty="0">
                <a:latin typeface="Times New Roman"/>
                <a:ea typeface="Times New Roman"/>
              </a:rPr>
              <a:t> </a:t>
            </a:r>
            <a:r>
              <a:rPr lang="en-US" sz="2600" dirty="0" err="1">
                <a:latin typeface="Times New Roman"/>
                <a:ea typeface="Times New Roman"/>
              </a:rPr>
              <a:t>O‘rta</a:t>
            </a:r>
            <a:r>
              <a:rPr lang="en-US" sz="2600" dirty="0">
                <a:latin typeface="Times New Roman"/>
                <a:ea typeface="Times New Roman"/>
              </a:rPr>
              <a:t> </a:t>
            </a:r>
            <a:r>
              <a:rPr lang="en-US" sz="2600" dirty="0" err="1">
                <a:latin typeface="Times New Roman"/>
                <a:ea typeface="Times New Roman"/>
              </a:rPr>
              <a:t>Osiyo</a:t>
            </a:r>
            <a:r>
              <a:rPr lang="en-US" sz="2600" dirty="0">
                <a:latin typeface="Times New Roman"/>
                <a:ea typeface="Times New Roman"/>
              </a:rPr>
              <a:t> </a:t>
            </a:r>
            <a:r>
              <a:rPr lang="en-US" sz="2600" dirty="0" err="1">
                <a:latin typeface="Times New Roman"/>
                <a:ea typeface="Times New Roman"/>
              </a:rPr>
              <a:t>to‘g‘risidagi</a:t>
            </a:r>
            <a:r>
              <a:rPr lang="en-US" sz="2600" dirty="0">
                <a:latin typeface="Times New Roman"/>
                <a:ea typeface="Times New Roman"/>
              </a:rPr>
              <a:t> </a:t>
            </a:r>
            <a:r>
              <a:rPr lang="en-US" sz="2600" dirty="0" err="1">
                <a:latin typeface="Times New Roman"/>
                <a:ea typeface="Times New Roman"/>
              </a:rPr>
              <a:t>asosiy</a:t>
            </a:r>
            <a:r>
              <a:rPr lang="en-US" sz="2600" dirty="0">
                <a:latin typeface="Times New Roman"/>
                <a:ea typeface="Times New Roman"/>
              </a:rPr>
              <a:t> – </a:t>
            </a:r>
            <a:r>
              <a:rPr lang="en-US" sz="2600" dirty="0" err="1" smtClean="0">
                <a:latin typeface="Times New Roman"/>
                <a:ea typeface="Times New Roman"/>
              </a:rPr>
              <a:t>fikrlari</a:t>
            </a:r>
            <a:r>
              <a:rPr lang="en-US" sz="2600" dirty="0" smtClean="0">
                <a:latin typeface="Times New Roman"/>
                <a:ea typeface="Times New Roman"/>
              </a:rPr>
              <a:t>:</a:t>
            </a:r>
          </a:p>
          <a:p>
            <a:pPr algn="just">
              <a:lnSpc>
                <a:spcPct val="107000"/>
              </a:lnSpc>
              <a:spcAft>
                <a:spcPts val="0"/>
              </a:spcAft>
              <a:buFont typeface="Wingdings" panose="05000000000000000000" pitchFamily="2" charset="2"/>
              <a:buChar char="v"/>
            </a:pPr>
            <a:r>
              <a:rPr lang="en-US" sz="2600" dirty="0" smtClean="0">
                <a:solidFill>
                  <a:srgbClr val="7030A0"/>
                </a:solidFill>
                <a:latin typeface="Times New Roman"/>
                <a:ea typeface="Times New Roman"/>
              </a:rPr>
              <a:t> </a:t>
            </a:r>
            <a:r>
              <a:rPr lang="en-US" sz="2600" b="1" i="1" dirty="0" err="1">
                <a:solidFill>
                  <a:srgbClr val="7030A0"/>
                </a:solidFill>
                <a:latin typeface="Times New Roman"/>
                <a:ea typeface="Times New Roman"/>
              </a:rPr>
              <a:t>forslarning</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sak</a:t>
            </a:r>
            <a:r>
              <a:rPr lang="en-US" sz="2600" b="1" i="1" dirty="0">
                <a:solidFill>
                  <a:srgbClr val="7030A0"/>
                </a:solidFill>
                <a:latin typeface="Times New Roman"/>
                <a:ea typeface="Times New Roman"/>
              </a:rPr>
              <a:t>–</a:t>
            </a:r>
            <a:r>
              <a:rPr lang="en-US" sz="2600" b="1" i="1" dirty="0" err="1">
                <a:solidFill>
                  <a:srgbClr val="7030A0"/>
                </a:solidFill>
                <a:latin typeface="Times New Roman"/>
                <a:ea typeface="Times New Roman"/>
              </a:rPr>
              <a:t>massagetlarga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qarshi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yurishlari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Kir</a:t>
            </a:r>
            <a:r>
              <a:rPr lang="en-US" sz="2600" b="1" i="1" dirty="0">
                <a:solidFill>
                  <a:srgbClr val="7030A0"/>
                </a:solidFill>
                <a:latin typeface="Times New Roman"/>
                <a:ea typeface="Times New Roman"/>
              </a:rPr>
              <a:t> II </a:t>
            </a:r>
            <a:r>
              <a:rPr lang="en-US" sz="2600" b="1" i="1" dirty="0" err="1">
                <a:solidFill>
                  <a:srgbClr val="7030A0"/>
                </a:solidFill>
                <a:latin typeface="Times New Roman"/>
                <a:ea typeface="Times New Roman"/>
              </a:rPr>
              <a:t>va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Tumaris</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o‘rtasidagi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siyosiy</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munosabatlar</a:t>
            </a:r>
            <a:r>
              <a:rPr lang="en-US" sz="2600" b="1" i="1" dirty="0">
                <a:solidFill>
                  <a:srgbClr val="7030A0"/>
                </a:solidFill>
                <a:latin typeface="Times New Roman"/>
                <a:ea typeface="Times New Roman"/>
              </a:rPr>
              <a:t>, </a:t>
            </a:r>
            <a:endParaRPr lang="en-US" sz="2600" b="1" i="1" dirty="0" smtClean="0">
              <a:solidFill>
                <a:srgbClr val="7030A0"/>
              </a:solidFill>
              <a:latin typeface="Times New Roman"/>
              <a:ea typeface="Times New Roman"/>
            </a:endParaRPr>
          </a:p>
          <a:p>
            <a:pPr algn="just">
              <a:lnSpc>
                <a:spcPct val="107000"/>
              </a:lnSpc>
              <a:spcAft>
                <a:spcPts val="0"/>
              </a:spcAft>
              <a:buFont typeface="Wingdings" panose="05000000000000000000" pitchFamily="2" charset="2"/>
              <a:buChar char="v"/>
            </a:pPr>
            <a:r>
              <a:rPr lang="en-US" sz="2600" b="1" i="1" dirty="0" err="1" smtClean="0">
                <a:solidFill>
                  <a:srgbClr val="7030A0"/>
                </a:solidFill>
                <a:latin typeface="Times New Roman"/>
                <a:ea typeface="Times New Roman"/>
              </a:rPr>
              <a:t>ahamoniylar</a:t>
            </a:r>
            <a:r>
              <a:rPr lang="en-US" sz="2600" b="1" i="1" dirty="0" smtClean="0">
                <a:solidFill>
                  <a:srgbClr val="7030A0"/>
                </a:solidFill>
                <a:latin typeface="Times New Roman"/>
                <a:ea typeface="Times New Roman"/>
              </a:rPr>
              <a:t> </a:t>
            </a:r>
            <a:r>
              <a:rPr lang="en-US" sz="2600" b="1" i="1" dirty="0" err="1">
                <a:solidFill>
                  <a:srgbClr val="7030A0"/>
                </a:solidFill>
                <a:latin typeface="Times New Roman"/>
                <a:ea typeface="Times New Roman"/>
              </a:rPr>
              <a:t>harbiy</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qo‘shinlari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safida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yurtimiz</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xalqlari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jangchilarining</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ishtiroki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ularning</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yarog</a:t>
            </a:r>
            <a:r>
              <a:rPr lang="en-US" sz="2600" b="1" i="1" dirty="0">
                <a:solidFill>
                  <a:srgbClr val="7030A0"/>
                </a:solidFill>
                <a:latin typeface="Times New Roman"/>
                <a:ea typeface="Times New Roman"/>
              </a:rPr>
              <a:t>‘–</a:t>
            </a:r>
            <a:r>
              <a:rPr lang="en-US" sz="2600" b="1" i="1" dirty="0" err="1">
                <a:solidFill>
                  <a:srgbClr val="7030A0"/>
                </a:solidFill>
                <a:latin typeface="Times New Roman"/>
                <a:ea typeface="Times New Roman"/>
              </a:rPr>
              <a:t>aslahalari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yo‘lboshchilari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fors</a:t>
            </a:r>
            <a:r>
              <a:rPr lang="en-US" sz="2600" b="1" i="1" dirty="0">
                <a:solidFill>
                  <a:srgbClr val="7030A0"/>
                </a:solidFill>
                <a:latin typeface="Times New Roman"/>
                <a:ea typeface="Times New Roman"/>
              </a:rPr>
              <a:t>–</a:t>
            </a:r>
            <a:r>
              <a:rPr lang="en-US" sz="2600" b="1" i="1" dirty="0" err="1">
                <a:solidFill>
                  <a:srgbClr val="7030A0"/>
                </a:solidFill>
                <a:latin typeface="Times New Roman"/>
                <a:ea typeface="Times New Roman"/>
              </a:rPr>
              <a:t>yunon</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urushlarida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ularning</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ko‘rsatgan</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jasorati</a:t>
            </a:r>
            <a:r>
              <a:rPr lang="en-US" sz="2600" b="1" i="1" dirty="0">
                <a:solidFill>
                  <a:srgbClr val="7030A0"/>
                </a:solidFill>
                <a:latin typeface="Times New Roman"/>
                <a:ea typeface="Times New Roman"/>
              </a:rPr>
              <a:t>, </a:t>
            </a:r>
            <a:endParaRPr lang="en-US" sz="2600" b="1" i="1" dirty="0" smtClean="0">
              <a:solidFill>
                <a:srgbClr val="7030A0"/>
              </a:solidFill>
              <a:latin typeface="Times New Roman"/>
              <a:ea typeface="Times New Roman"/>
            </a:endParaRPr>
          </a:p>
          <a:p>
            <a:pPr algn="just">
              <a:lnSpc>
                <a:spcPct val="107000"/>
              </a:lnSpc>
              <a:spcAft>
                <a:spcPts val="0"/>
              </a:spcAft>
              <a:buFont typeface="Wingdings" panose="05000000000000000000" pitchFamily="2" charset="2"/>
              <a:buChar char="v"/>
            </a:pPr>
            <a:r>
              <a:rPr lang="en-US" sz="2600" b="1" i="1" dirty="0" err="1" smtClean="0">
                <a:solidFill>
                  <a:srgbClr val="7030A0"/>
                </a:solidFill>
                <a:latin typeface="Times New Roman"/>
                <a:ea typeface="Times New Roman"/>
              </a:rPr>
              <a:t>xalqlarning</a:t>
            </a:r>
            <a:r>
              <a:rPr lang="en-US" sz="2600" b="1" i="1" dirty="0" smtClean="0">
                <a:solidFill>
                  <a:srgbClr val="7030A0"/>
                </a:solidFill>
                <a:latin typeface="Times New Roman"/>
                <a:ea typeface="Times New Roman"/>
              </a:rPr>
              <a:t> </a:t>
            </a:r>
            <a:r>
              <a:rPr lang="en-US" sz="2600" b="1" i="1" dirty="0" err="1">
                <a:solidFill>
                  <a:srgbClr val="7030A0"/>
                </a:solidFill>
                <a:latin typeface="Times New Roman"/>
                <a:ea typeface="Times New Roman"/>
              </a:rPr>
              <a:t>ahamoniylar</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davlatiga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bo‘ysunishi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va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maxsus</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o‘lpon</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to‘lashi</a:t>
            </a:r>
            <a:r>
              <a:rPr lang="en-US" sz="2600" b="1" i="1" dirty="0">
                <a:solidFill>
                  <a:srgbClr val="7030A0"/>
                </a:solidFill>
                <a:latin typeface="Times New Roman"/>
                <a:ea typeface="Times New Roman"/>
              </a:rPr>
              <a:t>, </a:t>
            </a:r>
            <a:endParaRPr lang="en-US" sz="2600" b="1" i="1" dirty="0" smtClean="0">
              <a:solidFill>
                <a:srgbClr val="7030A0"/>
              </a:solidFill>
              <a:latin typeface="Times New Roman"/>
              <a:ea typeface="Times New Roman"/>
            </a:endParaRPr>
          </a:p>
          <a:p>
            <a:pPr algn="just">
              <a:lnSpc>
                <a:spcPct val="107000"/>
              </a:lnSpc>
              <a:spcAft>
                <a:spcPts val="0"/>
              </a:spcAft>
              <a:buFont typeface="Wingdings" panose="05000000000000000000" pitchFamily="2" charset="2"/>
              <a:buChar char="v"/>
            </a:pPr>
            <a:r>
              <a:rPr lang="en-US" sz="2600" b="1" i="1" dirty="0" err="1" smtClean="0">
                <a:solidFill>
                  <a:srgbClr val="7030A0"/>
                </a:solidFill>
                <a:latin typeface="Times New Roman"/>
                <a:ea typeface="Times New Roman"/>
              </a:rPr>
              <a:t>sak</a:t>
            </a:r>
            <a:r>
              <a:rPr lang="en-US" sz="2600" b="1" i="1" dirty="0" smtClean="0">
                <a:solidFill>
                  <a:srgbClr val="7030A0"/>
                </a:solidFill>
                <a:latin typeface="Times New Roman"/>
                <a:ea typeface="Times New Roman"/>
              </a:rPr>
              <a:t>–</a:t>
            </a:r>
            <a:r>
              <a:rPr lang="en-US" sz="2600" b="1" i="1" dirty="0" err="1" smtClean="0">
                <a:solidFill>
                  <a:srgbClr val="7030A0"/>
                </a:solidFill>
                <a:latin typeface="Times New Roman"/>
                <a:ea typeface="Times New Roman"/>
              </a:rPr>
              <a:t>massagetlarning</a:t>
            </a:r>
            <a:r>
              <a:rPr lang="en-US" sz="2600" b="1" i="1" dirty="0" smtClean="0">
                <a:solidFill>
                  <a:srgbClr val="7030A0"/>
                </a:solidFill>
                <a:latin typeface="Times New Roman"/>
                <a:ea typeface="Times New Roman"/>
              </a:rPr>
              <a:t> </a:t>
            </a:r>
            <a:r>
              <a:rPr lang="en-US" sz="2600" b="1" i="1" dirty="0" err="1">
                <a:solidFill>
                  <a:srgbClr val="7030A0"/>
                </a:solidFill>
                <a:latin typeface="Times New Roman"/>
                <a:ea typeface="Times New Roman"/>
              </a:rPr>
              <a:t>urf</a:t>
            </a:r>
            <a:r>
              <a:rPr lang="en-US" sz="2600" b="1" i="1" dirty="0">
                <a:solidFill>
                  <a:srgbClr val="7030A0"/>
                </a:solidFill>
                <a:latin typeface="Times New Roman"/>
                <a:ea typeface="Times New Roman"/>
              </a:rPr>
              <a:t>–</a:t>
            </a:r>
            <a:r>
              <a:rPr lang="en-US" sz="2600" b="1" i="1" dirty="0" err="1">
                <a:solidFill>
                  <a:srgbClr val="7030A0"/>
                </a:solidFill>
                <a:latin typeface="Times New Roman"/>
                <a:ea typeface="Times New Roman"/>
              </a:rPr>
              <a:t>odatlari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turmush</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tarzi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va</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diniy</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e’tiqodi</a:t>
            </a:r>
            <a:r>
              <a:rPr lang="en-US" sz="2600" b="1" i="1" dirty="0">
                <a:solidFill>
                  <a:srgbClr val="7030A0"/>
                </a:solidFill>
                <a:latin typeface="Times New Roman"/>
                <a:ea typeface="Times New Roman"/>
              </a:rPr>
              <a:t>, </a:t>
            </a:r>
            <a:endParaRPr lang="en-US" sz="2600" b="1" i="1" dirty="0" smtClean="0">
              <a:solidFill>
                <a:srgbClr val="7030A0"/>
              </a:solidFill>
              <a:latin typeface="Times New Roman"/>
              <a:ea typeface="Times New Roman"/>
            </a:endParaRPr>
          </a:p>
          <a:p>
            <a:pPr algn="just">
              <a:lnSpc>
                <a:spcPct val="107000"/>
              </a:lnSpc>
              <a:spcAft>
                <a:spcPts val="0"/>
              </a:spcAft>
              <a:buFont typeface="Wingdings" panose="05000000000000000000" pitchFamily="2" charset="2"/>
              <a:buChar char="v"/>
            </a:pPr>
            <a:r>
              <a:rPr lang="en-US" sz="2600" b="1" i="1" dirty="0" err="1" smtClean="0">
                <a:solidFill>
                  <a:srgbClr val="7030A0"/>
                </a:solidFill>
                <a:latin typeface="Times New Roman"/>
                <a:ea typeface="Times New Roman"/>
              </a:rPr>
              <a:t>O‘rta</a:t>
            </a:r>
            <a:r>
              <a:rPr lang="en-US" sz="2600" b="1" i="1" dirty="0" smtClean="0">
                <a:solidFill>
                  <a:srgbClr val="7030A0"/>
                </a:solidFill>
                <a:latin typeface="Times New Roman"/>
                <a:ea typeface="Times New Roman"/>
              </a:rPr>
              <a:t> </a:t>
            </a:r>
            <a:r>
              <a:rPr lang="en-US" sz="2600" b="1" i="1" dirty="0" err="1">
                <a:solidFill>
                  <a:srgbClr val="7030A0"/>
                </a:solidFill>
                <a:latin typeface="Times New Roman"/>
                <a:ea typeface="Times New Roman"/>
              </a:rPr>
              <a:t>Osiyodagi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Akes</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daryosining</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suvlaridan</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foydalanishi</a:t>
            </a:r>
            <a:r>
              <a:rPr lang="en-US" sz="2600" b="1" i="1" dirty="0">
                <a:solidFill>
                  <a:srgbClr val="7030A0"/>
                </a:solidFill>
                <a:latin typeface="Times New Roman"/>
                <a:ea typeface="Times New Roman"/>
              </a:rPr>
              <a:t> </a:t>
            </a:r>
            <a:r>
              <a:rPr lang="en-US" sz="2600" b="1" i="1" dirty="0" err="1">
                <a:solidFill>
                  <a:srgbClr val="7030A0"/>
                </a:solidFill>
                <a:latin typeface="Times New Roman"/>
                <a:ea typeface="Times New Roman"/>
              </a:rPr>
              <a:t>haqida</a:t>
            </a:r>
            <a:r>
              <a:rPr lang="en-US" sz="2600" b="1" i="1" dirty="0">
                <a:solidFill>
                  <a:srgbClr val="7030A0"/>
                </a:solidFill>
                <a:latin typeface="Times New Roman"/>
                <a:ea typeface="Times New Roman"/>
              </a:rPr>
              <a:t> </a:t>
            </a:r>
            <a:r>
              <a:rPr lang="en-US" sz="2600" dirty="0" err="1">
                <a:latin typeface="Times New Roman"/>
                <a:ea typeface="Times New Roman"/>
              </a:rPr>
              <a:t>va</a:t>
            </a:r>
            <a:r>
              <a:rPr lang="en-US" sz="2600" dirty="0">
                <a:latin typeface="Times New Roman"/>
                <a:ea typeface="Times New Roman"/>
              </a:rPr>
              <a:t> </a:t>
            </a:r>
            <a:r>
              <a:rPr lang="en-US" sz="2600" dirty="0" err="1">
                <a:latin typeface="Times New Roman"/>
                <a:ea typeface="Times New Roman"/>
              </a:rPr>
              <a:t>boshqa</a:t>
            </a:r>
            <a:r>
              <a:rPr lang="en-US" sz="2600" dirty="0">
                <a:latin typeface="Times New Roman"/>
                <a:ea typeface="Times New Roman"/>
              </a:rPr>
              <a:t> </a:t>
            </a:r>
            <a:r>
              <a:rPr lang="en-US" sz="2600" dirty="0" err="1">
                <a:latin typeface="Times New Roman"/>
                <a:ea typeface="Times New Roman"/>
              </a:rPr>
              <a:t>ayrim</a:t>
            </a:r>
            <a:r>
              <a:rPr lang="en-US" sz="2600" dirty="0">
                <a:latin typeface="Times New Roman"/>
                <a:ea typeface="Times New Roman"/>
              </a:rPr>
              <a:t> </a:t>
            </a:r>
            <a:r>
              <a:rPr lang="en-US" sz="2600" dirty="0" err="1">
                <a:latin typeface="Times New Roman"/>
                <a:ea typeface="Times New Roman"/>
              </a:rPr>
              <a:t>ma’lumotlardan</a:t>
            </a:r>
            <a:r>
              <a:rPr lang="en-US" sz="2600" dirty="0">
                <a:latin typeface="Times New Roman"/>
                <a:ea typeface="Times New Roman"/>
              </a:rPr>
              <a:t> </a:t>
            </a:r>
            <a:r>
              <a:rPr lang="en-US" sz="2600" dirty="0" err="1">
                <a:latin typeface="Times New Roman"/>
                <a:ea typeface="Times New Roman"/>
              </a:rPr>
              <a:t>iborat</a:t>
            </a:r>
            <a:r>
              <a:rPr lang="en-US" sz="2600" dirty="0">
                <a:latin typeface="Times New Roman"/>
                <a:ea typeface="Times New Roman"/>
              </a:rPr>
              <a:t>. </a:t>
            </a:r>
            <a:endParaRPr lang="ru-RU" sz="2600" dirty="0">
              <a:ea typeface="Calibri"/>
              <a:cs typeface="Times New Roman"/>
            </a:endParaRPr>
          </a:p>
        </p:txBody>
      </p:sp>
    </p:spTree>
    <p:extLst>
      <p:ext uri="{BB962C8B-B14F-4D97-AF65-F5344CB8AC3E}">
        <p14:creationId xmlns:p14="http://schemas.microsoft.com/office/powerpoint/2010/main" val="26848260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ctr">
              <a:lnSpc>
                <a:spcPct val="107000"/>
              </a:lnSpc>
              <a:spcAft>
                <a:spcPts val="0"/>
              </a:spcAft>
              <a:buNone/>
            </a:pPr>
            <a:r>
              <a:rPr lang="en-US" b="1" dirty="0" err="1">
                <a:solidFill>
                  <a:srgbClr val="0000FF"/>
                </a:solidFill>
                <a:latin typeface="Times New Roman"/>
                <a:ea typeface="Times New Roman"/>
              </a:rPr>
              <a:t>Gerodot</a:t>
            </a:r>
            <a:endParaRPr lang="en-US" b="1" dirty="0" smtClean="0">
              <a:solidFill>
                <a:srgbClr val="0000FF"/>
              </a:solidFill>
              <a:latin typeface="Times New Roman"/>
              <a:ea typeface="Times New Roman"/>
            </a:endParaRPr>
          </a:p>
          <a:p>
            <a:pPr marL="0" indent="0" algn="just">
              <a:lnSpc>
                <a:spcPct val="107000"/>
              </a:lnSpc>
              <a:spcAft>
                <a:spcPts val="0"/>
              </a:spcAft>
              <a:buNone/>
            </a:pPr>
            <a:r>
              <a:rPr lang="en-US" dirty="0" smtClean="0">
                <a:latin typeface="Times New Roman"/>
                <a:ea typeface="Times New Roman"/>
                <a:cs typeface="Times New Roman"/>
              </a:rPr>
              <a:t>	</a:t>
            </a:r>
            <a:r>
              <a:rPr lang="en-US" dirty="0" err="1">
                <a:latin typeface="Times New Roman"/>
                <a:ea typeface="Times New Roman"/>
                <a:cs typeface="Times New Roman"/>
              </a:rPr>
              <a:t>Gerodot</a:t>
            </a:r>
            <a:r>
              <a:rPr lang="en-US" dirty="0">
                <a:latin typeface="Times New Roman"/>
                <a:ea typeface="Times New Roman"/>
                <a:cs typeface="Times New Roman"/>
              </a:rPr>
              <a:t> </a:t>
            </a:r>
            <a:r>
              <a:rPr lang="en-US" dirty="0" err="1">
                <a:latin typeface="Times New Roman"/>
                <a:ea typeface="Times New Roman"/>
                <a:cs typeface="Times New Roman"/>
              </a:rPr>
              <a:t>O‘rta</a:t>
            </a:r>
            <a:r>
              <a:rPr lang="en-US" dirty="0">
                <a:latin typeface="Times New Roman"/>
                <a:ea typeface="Times New Roman"/>
                <a:cs typeface="Times New Roman"/>
              </a:rPr>
              <a:t> </a:t>
            </a:r>
            <a:r>
              <a:rPr lang="en-US" dirty="0" err="1">
                <a:latin typeface="Times New Roman"/>
                <a:ea typeface="Times New Roman"/>
                <a:cs typeface="Times New Roman"/>
              </a:rPr>
              <a:t>Osiyoda</a:t>
            </a:r>
            <a:r>
              <a:rPr lang="en-US" dirty="0">
                <a:latin typeface="Times New Roman"/>
                <a:ea typeface="Times New Roman"/>
                <a:cs typeface="Times New Roman"/>
              </a:rPr>
              <a:t> </a:t>
            </a:r>
            <a:r>
              <a:rPr lang="en-US" dirty="0" err="1">
                <a:latin typeface="Times New Roman"/>
                <a:ea typeface="Times New Roman"/>
                <a:cs typeface="Times New Roman"/>
              </a:rPr>
              <a:t>aholi</a:t>
            </a:r>
            <a:r>
              <a:rPr lang="en-US" dirty="0">
                <a:latin typeface="Times New Roman"/>
                <a:ea typeface="Times New Roman"/>
                <a:cs typeface="Times New Roman"/>
              </a:rPr>
              <a:t> </a:t>
            </a:r>
            <a:r>
              <a:rPr lang="en-US" dirty="0" err="1">
                <a:latin typeface="Times New Roman"/>
                <a:ea typeface="Times New Roman"/>
                <a:cs typeface="Times New Roman"/>
              </a:rPr>
              <a:t>joylashuvi</a:t>
            </a:r>
            <a:r>
              <a:rPr lang="en-US" dirty="0">
                <a:latin typeface="Times New Roman"/>
                <a:ea typeface="Times New Roman"/>
                <a:cs typeface="Times New Roman"/>
              </a:rPr>
              <a:t> </a:t>
            </a:r>
            <a:r>
              <a:rPr lang="en-US" b="1" dirty="0" err="1">
                <a:latin typeface="Times New Roman"/>
                <a:ea typeface="Times New Roman"/>
                <a:cs typeface="Times New Roman"/>
              </a:rPr>
              <a:t>umumiy</a:t>
            </a:r>
            <a:r>
              <a:rPr lang="en-US" b="1" dirty="0">
                <a:latin typeface="Times New Roman"/>
                <a:ea typeface="Times New Roman"/>
                <a:cs typeface="Times New Roman"/>
              </a:rPr>
              <a:t> </a:t>
            </a:r>
            <a:r>
              <a:rPr lang="en-US" b="1" dirty="0" err="1">
                <a:latin typeface="Times New Roman"/>
                <a:ea typeface="Times New Roman"/>
                <a:cs typeface="Times New Roman"/>
              </a:rPr>
              <a:t>hududiy</a:t>
            </a:r>
            <a:r>
              <a:rPr lang="en-US" b="1" dirty="0">
                <a:latin typeface="Times New Roman"/>
                <a:ea typeface="Times New Roman"/>
                <a:cs typeface="Times New Roman"/>
              </a:rPr>
              <a:t> </a:t>
            </a:r>
            <a:r>
              <a:rPr lang="en-US" b="1" dirty="0" err="1">
                <a:latin typeface="Times New Roman"/>
                <a:ea typeface="Times New Roman"/>
                <a:cs typeface="Times New Roman"/>
              </a:rPr>
              <a:t>chegaralaridan</a:t>
            </a:r>
            <a:r>
              <a:rPr lang="en-US" b="1" dirty="0">
                <a:latin typeface="Times New Roman"/>
                <a:ea typeface="Times New Roman"/>
                <a:cs typeface="Times New Roman"/>
              </a:rPr>
              <a:t> </a:t>
            </a:r>
            <a:r>
              <a:rPr lang="en-US" dirty="0" err="1">
                <a:latin typeface="Times New Roman"/>
                <a:ea typeface="Times New Roman"/>
                <a:cs typeface="Times New Roman"/>
              </a:rPr>
              <a:t>behabar</a:t>
            </a:r>
            <a:r>
              <a:rPr lang="en-US" dirty="0">
                <a:latin typeface="Times New Roman"/>
                <a:ea typeface="Times New Roman"/>
                <a:cs typeface="Times New Roman"/>
              </a:rPr>
              <a:t> </a:t>
            </a:r>
            <a:r>
              <a:rPr lang="en-US" dirty="0" err="1">
                <a:latin typeface="Times New Roman"/>
                <a:ea typeface="Times New Roman"/>
                <a:cs typeface="Times New Roman"/>
              </a:rPr>
              <a:t>bo‘lgan</a:t>
            </a:r>
            <a:r>
              <a:rPr lang="en-US" dirty="0">
                <a:latin typeface="Times New Roman"/>
                <a:ea typeface="Times New Roman"/>
                <a:cs typeface="Times New Roman"/>
              </a:rPr>
              <a:t>. </a:t>
            </a:r>
            <a:endParaRPr lang="ru-RU" dirty="0">
              <a:ea typeface="Calibri"/>
              <a:cs typeface="Times New Roman"/>
            </a:endParaRPr>
          </a:p>
          <a:p>
            <a:pPr marL="0" indent="0" algn="just">
              <a:lnSpc>
                <a:spcPct val="107000"/>
              </a:lnSpc>
              <a:spcAft>
                <a:spcPts val="0"/>
              </a:spcAft>
              <a:buNone/>
            </a:pPr>
            <a:r>
              <a:rPr lang="en-US" dirty="0" smtClean="0">
                <a:latin typeface="Times New Roman"/>
                <a:ea typeface="Times New Roman"/>
                <a:cs typeface="Times New Roman"/>
              </a:rPr>
              <a:t>	</a:t>
            </a:r>
            <a:r>
              <a:rPr lang="en-US" dirty="0" err="1" smtClean="0">
                <a:latin typeface="Times New Roman"/>
                <a:ea typeface="Times New Roman"/>
                <a:cs typeface="Times New Roman"/>
              </a:rPr>
              <a:t>Gerodot</a:t>
            </a:r>
            <a:r>
              <a:rPr lang="en-US" dirty="0" smtClean="0">
                <a:latin typeface="Times New Roman"/>
                <a:ea typeface="Times New Roman"/>
                <a:cs typeface="Times New Roman"/>
              </a:rPr>
              <a:t> </a:t>
            </a:r>
            <a:r>
              <a:rPr lang="en-US" dirty="0" err="1">
                <a:latin typeface="Times New Roman"/>
                <a:ea typeface="Times New Roman"/>
                <a:cs typeface="Times New Roman"/>
              </a:rPr>
              <a:t>ma’lumotlarida</a:t>
            </a:r>
            <a:r>
              <a:rPr lang="en-US" dirty="0">
                <a:latin typeface="Times New Roman"/>
                <a:ea typeface="Times New Roman"/>
                <a:cs typeface="Times New Roman"/>
              </a:rPr>
              <a:t> </a:t>
            </a:r>
            <a:r>
              <a:rPr lang="en-US" dirty="0" err="1">
                <a:latin typeface="Times New Roman"/>
                <a:ea typeface="Times New Roman"/>
                <a:cs typeface="Times New Roman"/>
              </a:rPr>
              <a:t>berilgan</a:t>
            </a:r>
            <a:r>
              <a:rPr lang="en-US" dirty="0">
                <a:latin typeface="Times New Roman"/>
                <a:ea typeface="Times New Roman"/>
                <a:cs typeface="Times New Roman"/>
              </a:rPr>
              <a:t> </a:t>
            </a:r>
            <a:r>
              <a:rPr lang="en-US" b="1" dirty="0">
                <a:solidFill>
                  <a:srgbClr val="FF0000"/>
                </a:solidFill>
                <a:latin typeface="Times New Roman"/>
                <a:ea typeface="Times New Roman"/>
                <a:cs typeface="Times New Roman"/>
              </a:rPr>
              <a:t>«</a:t>
            </a:r>
            <a:r>
              <a:rPr lang="en-US" b="1" dirty="0" err="1">
                <a:solidFill>
                  <a:srgbClr val="FF0000"/>
                </a:solidFill>
                <a:latin typeface="Times New Roman"/>
                <a:ea typeface="Times New Roman"/>
                <a:cs typeface="Times New Roman"/>
              </a:rPr>
              <a:t>Baqtriya</a:t>
            </a:r>
            <a:r>
              <a:rPr lang="en-US" b="1" dirty="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xalqi</a:t>
            </a:r>
            <a:r>
              <a:rPr lang="en-US" b="1" dirty="0">
                <a:solidFill>
                  <a:srgbClr val="FF0000"/>
                </a:solidFill>
                <a:latin typeface="Times New Roman"/>
                <a:ea typeface="Times New Roman"/>
                <a:cs typeface="Times New Roman"/>
              </a:rPr>
              <a:t>»</a:t>
            </a:r>
            <a:r>
              <a:rPr lang="en-US" dirty="0">
                <a:latin typeface="Times New Roman"/>
                <a:ea typeface="Times New Roman"/>
                <a:cs typeface="Times New Roman"/>
              </a:rPr>
              <a:t> </a:t>
            </a:r>
            <a:r>
              <a:rPr lang="en-US" dirty="0" err="1">
                <a:latin typeface="Times New Roman"/>
                <a:ea typeface="Times New Roman"/>
                <a:cs typeface="Times New Roman"/>
              </a:rPr>
              <a:t>tushunchasi</a:t>
            </a:r>
            <a:r>
              <a:rPr lang="en-US" dirty="0">
                <a:latin typeface="Times New Roman"/>
                <a:ea typeface="Times New Roman"/>
                <a:cs typeface="Times New Roman"/>
              </a:rPr>
              <a:t> </a:t>
            </a:r>
            <a:r>
              <a:rPr lang="en-US" dirty="0" err="1">
                <a:latin typeface="Times New Roman"/>
                <a:ea typeface="Times New Roman"/>
                <a:cs typeface="Times New Roman"/>
              </a:rPr>
              <a:t>ma’lum</a:t>
            </a:r>
            <a:r>
              <a:rPr lang="en-US" dirty="0">
                <a:latin typeface="Times New Roman"/>
                <a:ea typeface="Times New Roman"/>
                <a:cs typeface="Times New Roman"/>
              </a:rPr>
              <a:t> </a:t>
            </a:r>
            <a:r>
              <a:rPr lang="en-US" dirty="0" err="1">
                <a:latin typeface="Times New Roman"/>
                <a:ea typeface="Times New Roman"/>
                <a:cs typeface="Times New Roman"/>
              </a:rPr>
              <a:t>bir</a:t>
            </a:r>
            <a:r>
              <a:rPr lang="en-US" dirty="0">
                <a:latin typeface="Times New Roman"/>
                <a:ea typeface="Times New Roman"/>
                <a:cs typeface="Times New Roman"/>
              </a:rPr>
              <a:t> </a:t>
            </a:r>
            <a:r>
              <a:rPr lang="en-US" dirty="0" err="1">
                <a:latin typeface="Times New Roman"/>
                <a:ea typeface="Times New Roman"/>
                <a:cs typeface="Times New Roman"/>
              </a:rPr>
              <a:t>etnik</a:t>
            </a:r>
            <a:r>
              <a:rPr lang="en-US" dirty="0">
                <a:latin typeface="Times New Roman"/>
                <a:ea typeface="Times New Roman"/>
                <a:cs typeface="Times New Roman"/>
              </a:rPr>
              <a:t> </a:t>
            </a:r>
            <a:r>
              <a:rPr lang="en-US" dirty="0" err="1">
                <a:latin typeface="Times New Roman"/>
                <a:ea typeface="Times New Roman"/>
                <a:cs typeface="Times New Roman"/>
              </a:rPr>
              <a:t>birlikni</a:t>
            </a:r>
            <a:r>
              <a:rPr lang="en-US" dirty="0">
                <a:latin typeface="Times New Roman"/>
                <a:ea typeface="Times New Roman"/>
                <a:cs typeface="Times New Roman"/>
              </a:rPr>
              <a:t> </a:t>
            </a:r>
            <a:r>
              <a:rPr lang="en-US" dirty="0" err="1">
                <a:latin typeface="Times New Roman"/>
                <a:ea typeface="Times New Roman"/>
                <a:cs typeface="Times New Roman"/>
              </a:rPr>
              <a:t>birlashtirgan</a:t>
            </a:r>
            <a:r>
              <a:rPr lang="en-US" dirty="0">
                <a:latin typeface="Times New Roman"/>
                <a:ea typeface="Times New Roman"/>
                <a:cs typeface="Times New Roman"/>
              </a:rPr>
              <a:t> </a:t>
            </a:r>
            <a:r>
              <a:rPr lang="en-US" dirty="0" err="1">
                <a:latin typeface="Times New Roman"/>
                <a:ea typeface="Times New Roman"/>
                <a:cs typeface="Times New Roman"/>
              </a:rPr>
              <a:t>bo‘lishi</a:t>
            </a:r>
            <a:r>
              <a:rPr lang="en-US" dirty="0">
                <a:latin typeface="Times New Roman"/>
                <a:ea typeface="Times New Roman"/>
                <a:cs typeface="Times New Roman"/>
              </a:rPr>
              <a:t> </a:t>
            </a:r>
            <a:r>
              <a:rPr lang="en-US" dirty="0" err="1">
                <a:latin typeface="Times New Roman"/>
                <a:ea typeface="Times New Roman"/>
                <a:cs typeface="Times New Roman"/>
              </a:rPr>
              <a:t>mumkin</a:t>
            </a:r>
            <a:r>
              <a:rPr lang="en-US" dirty="0">
                <a:latin typeface="Times New Roman"/>
                <a:ea typeface="Times New Roman"/>
                <a:cs typeface="Times New Roman"/>
              </a:rPr>
              <a:t>. «</a:t>
            </a:r>
            <a:r>
              <a:rPr lang="en-US" b="1" dirty="0" err="1">
                <a:latin typeface="Times New Roman"/>
                <a:ea typeface="Times New Roman"/>
                <a:cs typeface="Times New Roman"/>
              </a:rPr>
              <a:t>Xalq</a:t>
            </a:r>
            <a:r>
              <a:rPr lang="en-US" dirty="0">
                <a:latin typeface="Times New Roman"/>
                <a:ea typeface="Times New Roman"/>
                <a:cs typeface="Times New Roman"/>
              </a:rPr>
              <a:t>» </a:t>
            </a:r>
            <a:r>
              <a:rPr lang="en-US" dirty="0" err="1">
                <a:latin typeface="Times New Roman"/>
                <a:ea typeface="Times New Roman"/>
                <a:cs typeface="Times New Roman"/>
              </a:rPr>
              <a:t>ma’nosini</a:t>
            </a:r>
            <a:r>
              <a:rPr lang="en-US" dirty="0">
                <a:latin typeface="Times New Roman"/>
                <a:ea typeface="Times New Roman"/>
                <a:cs typeface="Times New Roman"/>
              </a:rPr>
              <a:t> </a:t>
            </a:r>
            <a:r>
              <a:rPr lang="en-US" dirty="0" err="1">
                <a:latin typeface="Times New Roman"/>
                <a:ea typeface="Times New Roman"/>
                <a:cs typeface="Times New Roman"/>
              </a:rPr>
              <a:t>beruvchi</a:t>
            </a:r>
            <a:r>
              <a:rPr lang="en-US" dirty="0">
                <a:latin typeface="Times New Roman"/>
                <a:ea typeface="Times New Roman"/>
                <a:cs typeface="Times New Roman"/>
              </a:rPr>
              <a:t> </a:t>
            </a:r>
            <a:r>
              <a:rPr lang="en-US" b="1" dirty="0">
                <a:solidFill>
                  <a:srgbClr val="FF0000"/>
                </a:solidFill>
                <a:latin typeface="Times New Roman"/>
                <a:ea typeface="Times New Roman"/>
                <a:cs typeface="Times New Roman"/>
              </a:rPr>
              <a:t>«</a:t>
            </a:r>
            <a:r>
              <a:rPr lang="en-US" b="1" dirty="0" err="1">
                <a:solidFill>
                  <a:srgbClr val="FF0000"/>
                </a:solidFill>
                <a:latin typeface="Times New Roman"/>
                <a:ea typeface="Times New Roman"/>
                <a:cs typeface="Times New Roman"/>
              </a:rPr>
              <a:t>etnos</a:t>
            </a:r>
            <a:r>
              <a:rPr lang="en-US" b="1" dirty="0">
                <a:solidFill>
                  <a:srgbClr val="FF0000"/>
                </a:solidFill>
                <a:latin typeface="Times New Roman"/>
                <a:ea typeface="Times New Roman"/>
                <a:cs typeface="Times New Roman"/>
              </a:rPr>
              <a:t>»</a:t>
            </a:r>
            <a:r>
              <a:rPr lang="en-US" dirty="0">
                <a:latin typeface="Times New Roman"/>
                <a:ea typeface="Times New Roman"/>
                <a:cs typeface="Times New Roman"/>
              </a:rPr>
              <a:t> </a:t>
            </a:r>
            <a:r>
              <a:rPr lang="en-US" dirty="0" err="1">
                <a:latin typeface="Times New Roman"/>
                <a:ea typeface="Times New Roman"/>
                <a:cs typeface="Times New Roman"/>
              </a:rPr>
              <a:t>suzi</a:t>
            </a:r>
            <a:r>
              <a:rPr lang="en-US" dirty="0">
                <a:latin typeface="Times New Roman"/>
                <a:ea typeface="Times New Roman"/>
                <a:cs typeface="Times New Roman"/>
              </a:rPr>
              <a:t> </a:t>
            </a:r>
            <a:r>
              <a:rPr lang="en-US" dirty="0" err="1">
                <a:latin typeface="Times New Roman"/>
                <a:ea typeface="Times New Roman"/>
                <a:cs typeface="Times New Roman"/>
              </a:rPr>
              <a:t>Gerodot</a:t>
            </a:r>
            <a:r>
              <a:rPr lang="en-US" dirty="0">
                <a:latin typeface="Times New Roman"/>
                <a:ea typeface="Times New Roman"/>
                <a:cs typeface="Times New Roman"/>
              </a:rPr>
              <a:t> «</a:t>
            </a:r>
            <a:r>
              <a:rPr lang="en-US" dirty="0" err="1">
                <a:latin typeface="Times New Roman"/>
                <a:ea typeface="Times New Roman"/>
                <a:cs typeface="Times New Roman"/>
              </a:rPr>
              <a:t>Tarix»ida</a:t>
            </a:r>
            <a:r>
              <a:rPr lang="en-US" dirty="0">
                <a:latin typeface="Times New Roman"/>
                <a:ea typeface="Times New Roman"/>
                <a:cs typeface="Times New Roman"/>
              </a:rPr>
              <a:t> </a:t>
            </a:r>
            <a:r>
              <a:rPr lang="en-US" dirty="0" err="1">
                <a:latin typeface="Times New Roman"/>
                <a:ea typeface="Times New Roman"/>
                <a:cs typeface="Times New Roman"/>
              </a:rPr>
              <a:t>juda</a:t>
            </a:r>
            <a:r>
              <a:rPr lang="en-US" dirty="0">
                <a:latin typeface="Times New Roman"/>
                <a:ea typeface="Times New Roman"/>
                <a:cs typeface="Times New Roman"/>
              </a:rPr>
              <a:t> </a:t>
            </a:r>
            <a:r>
              <a:rPr lang="en-US" dirty="0" err="1">
                <a:latin typeface="Times New Roman"/>
                <a:ea typeface="Times New Roman"/>
                <a:cs typeface="Times New Roman"/>
              </a:rPr>
              <a:t>ko‘p</a:t>
            </a:r>
            <a:r>
              <a:rPr lang="en-US" dirty="0">
                <a:latin typeface="Times New Roman"/>
                <a:ea typeface="Times New Roman"/>
                <a:cs typeface="Times New Roman"/>
              </a:rPr>
              <a:t> </a:t>
            </a:r>
            <a:r>
              <a:rPr lang="en-US" dirty="0" err="1">
                <a:latin typeface="Times New Roman"/>
                <a:ea typeface="Times New Roman"/>
                <a:cs typeface="Times New Roman"/>
              </a:rPr>
              <a:t>uchraydi</a:t>
            </a:r>
            <a:r>
              <a:rPr lang="en-US" dirty="0">
                <a:latin typeface="Times New Roman"/>
                <a:ea typeface="Times New Roman"/>
                <a:cs typeface="Times New Roman"/>
              </a:rPr>
              <a:t> (</a:t>
            </a:r>
            <a:r>
              <a:rPr lang="en-US" dirty="0" err="1">
                <a:latin typeface="Times New Roman"/>
                <a:ea typeface="Times New Roman"/>
                <a:cs typeface="Times New Roman"/>
              </a:rPr>
              <a:t>tadqiqotchilar</a:t>
            </a:r>
            <a:r>
              <a:rPr lang="en-US" dirty="0">
                <a:latin typeface="Times New Roman"/>
                <a:ea typeface="Times New Roman"/>
                <a:cs typeface="Times New Roman"/>
              </a:rPr>
              <a:t> </a:t>
            </a:r>
            <a:r>
              <a:rPr lang="en-US" dirty="0" err="1">
                <a:latin typeface="Times New Roman"/>
                <a:ea typeface="Times New Roman"/>
                <a:cs typeface="Times New Roman"/>
              </a:rPr>
              <a:t>hisobiga</a:t>
            </a:r>
            <a:r>
              <a:rPr lang="en-US" dirty="0">
                <a:latin typeface="Times New Roman"/>
                <a:ea typeface="Times New Roman"/>
                <a:cs typeface="Times New Roman"/>
              </a:rPr>
              <a:t> </a:t>
            </a:r>
            <a:r>
              <a:rPr lang="en-US" dirty="0" err="1">
                <a:latin typeface="Times New Roman"/>
                <a:ea typeface="Times New Roman"/>
                <a:cs typeface="Times New Roman"/>
              </a:rPr>
              <a:t>ko‘ra</a:t>
            </a:r>
            <a:r>
              <a:rPr lang="en-US" dirty="0">
                <a:latin typeface="Times New Roman"/>
                <a:ea typeface="Times New Roman"/>
                <a:cs typeface="Times New Roman"/>
              </a:rPr>
              <a:t>, </a:t>
            </a:r>
            <a:r>
              <a:rPr lang="en-US" dirty="0" err="1">
                <a:latin typeface="Times New Roman"/>
                <a:ea typeface="Times New Roman"/>
                <a:cs typeface="Times New Roman"/>
              </a:rPr>
              <a:t>tarixchi</a:t>
            </a:r>
            <a:r>
              <a:rPr lang="en-US" dirty="0">
                <a:latin typeface="Times New Roman"/>
                <a:ea typeface="Times New Roman"/>
                <a:cs typeface="Times New Roman"/>
              </a:rPr>
              <a:t> </a:t>
            </a:r>
            <a:r>
              <a:rPr lang="en-US" dirty="0" err="1">
                <a:latin typeface="Times New Roman"/>
                <a:ea typeface="Times New Roman"/>
                <a:cs typeface="Times New Roman"/>
              </a:rPr>
              <a:t>bu</a:t>
            </a:r>
            <a:r>
              <a:rPr lang="en-US" dirty="0">
                <a:latin typeface="Times New Roman"/>
                <a:ea typeface="Times New Roman"/>
                <a:cs typeface="Times New Roman"/>
              </a:rPr>
              <a:t> </a:t>
            </a:r>
            <a:r>
              <a:rPr lang="en-US" dirty="0" err="1">
                <a:latin typeface="Times New Roman"/>
                <a:ea typeface="Times New Roman"/>
                <a:cs typeface="Times New Roman"/>
              </a:rPr>
              <a:t>so‘zni</a:t>
            </a:r>
            <a:r>
              <a:rPr lang="en-US" dirty="0">
                <a:latin typeface="Times New Roman"/>
                <a:ea typeface="Times New Roman"/>
                <a:cs typeface="Times New Roman"/>
              </a:rPr>
              <a:t> </a:t>
            </a:r>
            <a:r>
              <a:rPr lang="en-US" b="1" dirty="0">
                <a:latin typeface="Times New Roman"/>
                <a:ea typeface="Times New Roman"/>
                <a:cs typeface="Times New Roman"/>
              </a:rPr>
              <a:t>145 </a:t>
            </a:r>
            <a:r>
              <a:rPr lang="en-US" b="1" dirty="0" err="1">
                <a:latin typeface="Times New Roman"/>
                <a:ea typeface="Times New Roman"/>
                <a:cs typeface="Times New Roman"/>
              </a:rPr>
              <a:t>marta</a:t>
            </a:r>
            <a:r>
              <a:rPr lang="en-US" b="1" dirty="0">
                <a:latin typeface="Times New Roman"/>
                <a:ea typeface="Times New Roman"/>
                <a:cs typeface="Times New Roman"/>
              </a:rPr>
              <a:t> </a:t>
            </a:r>
            <a:r>
              <a:rPr lang="en-US" dirty="0" err="1">
                <a:latin typeface="Times New Roman"/>
                <a:ea typeface="Times New Roman"/>
                <a:cs typeface="Times New Roman"/>
              </a:rPr>
              <a:t>tilga</a:t>
            </a:r>
            <a:r>
              <a:rPr lang="en-US" dirty="0">
                <a:latin typeface="Times New Roman"/>
                <a:ea typeface="Times New Roman"/>
                <a:cs typeface="Times New Roman"/>
              </a:rPr>
              <a:t> </a:t>
            </a:r>
            <a:r>
              <a:rPr lang="en-US" dirty="0" err="1">
                <a:latin typeface="Times New Roman"/>
                <a:ea typeface="Times New Roman"/>
                <a:cs typeface="Times New Roman"/>
              </a:rPr>
              <a:t>olgan</a:t>
            </a:r>
            <a:r>
              <a:rPr lang="en-US" dirty="0">
                <a:latin typeface="Times New Roman"/>
                <a:ea typeface="Times New Roman"/>
                <a:cs typeface="Times New Roman"/>
              </a:rPr>
              <a:t>) </a:t>
            </a:r>
            <a:r>
              <a:rPr lang="en-US" dirty="0" err="1">
                <a:latin typeface="Times New Roman"/>
                <a:ea typeface="Times New Roman"/>
                <a:cs typeface="Times New Roman"/>
              </a:rPr>
              <a:t>va</a:t>
            </a:r>
            <a:r>
              <a:rPr lang="en-US" dirty="0">
                <a:latin typeface="Times New Roman"/>
                <a:ea typeface="Times New Roman"/>
                <a:cs typeface="Times New Roman"/>
              </a:rPr>
              <a:t> </a:t>
            </a:r>
            <a:r>
              <a:rPr lang="en-US" dirty="0" err="1">
                <a:latin typeface="Times New Roman"/>
                <a:ea typeface="Times New Roman"/>
                <a:cs typeface="Times New Roman"/>
              </a:rPr>
              <a:t>faqat</a:t>
            </a:r>
            <a:r>
              <a:rPr lang="en-US" dirty="0">
                <a:latin typeface="Times New Roman"/>
                <a:ea typeface="Times New Roman"/>
                <a:cs typeface="Times New Roman"/>
              </a:rPr>
              <a:t> </a:t>
            </a:r>
            <a:r>
              <a:rPr lang="en-US" b="1" dirty="0" err="1">
                <a:latin typeface="Times New Roman"/>
                <a:ea typeface="Times New Roman"/>
                <a:cs typeface="Times New Roman"/>
              </a:rPr>
              <a:t>ikki</a:t>
            </a:r>
            <a:r>
              <a:rPr lang="en-US" b="1" dirty="0">
                <a:latin typeface="Times New Roman"/>
                <a:ea typeface="Times New Roman"/>
                <a:cs typeface="Times New Roman"/>
              </a:rPr>
              <a:t> </a:t>
            </a:r>
            <a:r>
              <a:rPr lang="en-US" b="1" dirty="0" err="1">
                <a:latin typeface="Times New Roman"/>
                <a:ea typeface="Times New Roman"/>
                <a:cs typeface="Times New Roman"/>
              </a:rPr>
              <a:t>joydagina</a:t>
            </a:r>
            <a:r>
              <a:rPr lang="en-US" dirty="0">
                <a:latin typeface="Times New Roman"/>
                <a:ea typeface="Times New Roman"/>
                <a:cs typeface="Times New Roman"/>
              </a:rPr>
              <a:t> </a:t>
            </a:r>
            <a:r>
              <a:rPr lang="en-US" dirty="0" err="1">
                <a:latin typeface="Times New Roman"/>
                <a:ea typeface="Times New Roman"/>
                <a:cs typeface="Times New Roman"/>
              </a:rPr>
              <a:t>bu</a:t>
            </a:r>
            <a:r>
              <a:rPr lang="en-US" dirty="0">
                <a:latin typeface="Times New Roman"/>
                <a:ea typeface="Times New Roman"/>
                <a:cs typeface="Times New Roman"/>
              </a:rPr>
              <a:t> </a:t>
            </a:r>
            <a:r>
              <a:rPr lang="en-US" dirty="0" err="1">
                <a:latin typeface="Times New Roman"/>
                <a:ea typeface="Times New Roman"/>
                <a:cs typeface="Times New Roman"/>
              </a:rPr>
              <a:t>so‘z</a:t>
            </a:r>
            <a:r>
              <a:rPr lang="en-US" dirty="0">
                <a:latin typeface="Times New Roman"/>
                <a:ea typeface="Times New Roman"/>
                <a:cs typeface="Times New Roman"/>
              </a:rPr>
              <a:t> </a:t>
            </a:r>
            <a:r>
              <a:rPr lang="en-US" b="1" dirty="0" err="1">
                <a:latin typeface="Times New Roman"/>
                <a:ea typeface="Times New Roman"/>
                <a:cs typeface="Times New Roman"/>
              </a:rPr>
              <a:t>Baqtriyaga</a:t>
            </a:r>
            <a:r>
              <a:rPr lang="en-US" dirty="0">
                <a:latin typeface="Times New Roman"/>
                <a:ea typeface="Times New Roman"/>
                <a:cs typeface="Times New Roman"/>
              </a:rPr>
              <a:t> </a:t>
            </a:r>
            <a:r>
              <a:rPr lang="en-US" dirty="0" err="1">
                <a:latin typeface="Times New Roman"/>
                <a:ea typeface="Times New Roman"/>
                <a:cs typeface="Times New Roman"/>
              </a:rPr>
              <a:t>nisbatan</a:t>
            </a:r>
            <a:r>
              <a:rPr lang="en-US" dirty="0">
                <a:latin typeface="Times New Roman"/>
                <a:ea typeface="Times New Roman"/>
                <a:cs typeface="Times New Roman"/>
              </a:rPr>
              <a:t> </a:t>
            </a:r>
            <a:r>
              <a:rPr lang="en-US" dirty="0" err="1">
                <a:latin typeface="Times New Roman"/>
                <a:ea typeface="Times New Roman"/>
                <a:cs typeface="Times New Roman"/>
              </a:rPr>
              <a:t>ishlatilgan</a:t>
            </a:r>
            <a:r>
              <a:rPr lang="en-US" dirty="0">
                <a:latin typeface="Times New Roman"/>
                <a:ea typeface="Times New Roman"/>
                <a:cs typeface="Times New Roman"/>
              </a:rPr>
              <a:t>. </a:t>
            </a:r>
            <a:endParaRPr lang="ru-RU" dirty="0">
              <a:ea typeface="Calibri"/>
              <a:cs typeface="Times New Roman"/>
            </a:endParaRPr>
          </a:p>
        </p:txBody>
      </p:sp>
    </p:spTree>
    <p:extLst>
      <p:ext uri="{BB962C8B-B14F-4D97-AF65-F5344CB8AC3E}">
        <p14:creationId xmlns:p14="http://schemas.microsoft.com/office/powerpoint/2010/main" val="23758688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ctr">
              <a:lnSpc>
                <a:spcPct val="107000"/>
              </a:lnSpc>
              <a:spcAft>
                <a:spcPts val="0"/>
              </a:spcAft>
              <a:buNone/>
            </a:pPr>
            <a:r>
              <a:rPr lang="en-US" sz="2800" dirty="0" err="1" smtClean="0">
                <a:latin typeface="Times New Roman"/>
                <a:ea typeface="Times New Roman"/>
                <a:cs typeface="Times New Roman"/>
              </a:rPr>
              <a:t>Quyidagi</a:t>
            </a:r>
            <a:r>
              <a:rPr lang="en-US" sz="2800" dirty="0" smtClean="0">
                <a:latin typeface="Times New Roman"/>
                <a:ea typeface="Times New Roman"/>
                <a:cs typeface="Times New Roman"/>
              </a:rPr>
              <a:t> </a:t>
            </a:r>
            <a:r>
              <a:rPr lang="en-US" sz="2800" dirty="0" err="1">
                <a:latin typeface="Times New Roman"/>
                <a:ea typeface="Times New Roman"/>
                <a:cs typeface="Times New Roman"/>
              </a:rPr>
              <a:t>keltirilgan</a:t>
            </a:r>
            <a:r>
              <a:rPr lang="en-US" sz="2800" dirty="0">
                <a:latin typeface="Times New Roman"/>
                <a:ea typeface="Times New Roman"/>
                <a:cs typeface="Times New Roman"/>
              </a:rPr>
              <a:t> </a:t>
            </a:r>
            <a:r>
              <a:rPr lang="en-US" sz="2800" dirty="0" err="1">
                <a:latin typeface="Times New Roman"/>
                <a:ea typeface="Times New Roman"/>
                <a:cs typeface="Times New Roman"/>
              </a:rPr>
              <a:t>ma’lumotlar</a:t>
            </a:r>
            <a:r>
              <a:rPr lang="en-US" sz="2800" dirty="0">
                <a:latin typeface="Times New Roman"/>
                <a:ea typeface="Times New Roman"/>
                <a:cs typeface="Times New Roman"/>
              </a:rPr>
              <a:t> </a:t>
            </a:r>
            <a:r>
              <a:rPr lang="en-US" sz="2800" b="1" dirty="0" err="1">
                <a:latin typeface="Times New Roman"/>
                <a:ea typeface="Times New Roman"/>
                <a:cs typeface="Times New Roman"/>
              </a:rPr>
              <a:t>G.A.Stratanovskiy</a:t>
            </a:r>
            <a:r>
              <a:rPr lang="en-US" sz="2800" b="1" dirty="0">
                <a:latin typeface="Times New Roman"/>
                <a:ea typeface="Times New Roman"/>
                <a:cs typeface="Times New Roman"/>
              </a:rPr>
              <a:t> </a:t>
            </a:r>
            <a:r>
              <a:rPr lang="en-US" sz="2800" dirty="0" err="1">
                <a:latin typeface="Times New Roman"/>
                <a:ea typeface="Times New Roman"/>
                <a:cs typeface="Times New Roman"/>
              </a:rPr>
              <a:t>tomonidan</a:t>
            </a:r>
            <a:r>
              <a:rPr lang="en-US" sz="2800" dirty="0">
                <a:latin typeface="Times New Roman"/>
                <a:ea typeface="Times New Roman"/>
                <a:cs typeface="Times New Roman"/>
              </a:rPr>
              <a:t> </a:t>
            </a:r>
            <a:r>
              <a:rPr lang="en-US" sz="2800" dirty="0" err="1">
                <a:latin typeface="Times New Roman"/>
                <a:ea typeface="Times New Roman"/>
                <a:cs typeface="Times New Roman"/>
              </a:rPr>
              <a:t>rus</a:t>
            </a:r>
            <a:r>
              <a:rPr lang="en-US" sz="2800" dirty="0">
                <a:latin typeface="Times New Roman"/>
                <a:ea typeface="Times New Roman"/>
                <a:cs typeface="Times New Roman"/>
              </a:rPr>
              <a:t> </a:t>
            </a:r>
            <a:r>
              <a:rPr lang="en-US" sz="2800" dirty="0" err="1">
                <a:latin typeface="Times New Roman"/>
                <a:ea typeface="Times New Roman"/>
                <a:cs typeface="Times New Roman"/>
              </a:rPr>
              <a:t>tiliga</a:t>
            </a:r>
            <a:r>
              <a:rPr lang="en-US" sz="2800" dirty="0">
                <a:latin typeface="Times New Roman"/>
                <a:ea typeface="Times New Roman"/>
                <a:cs typeface="Times New Roman"/>
              </a:rPr>
              <a:t> </a:t>
            </a:r>
            <a:r>
              <a:rPr lang="en-US" sz="2800" dirty="0" err="1">
                <a:latin typeface="Times New Roman"/>
                <a:ea typeface="Times New Roman"/>
                <a:cs typeface="Times New Roman"/>
              </a:rPr>
              <a:t>tarjima</a:t>
            </a:r>
            <a:r>
              <a:rPr lang="en-US" sz="2800" dirty="0">
                <a:latin typeface="Times New Roman"/>
                <a:ea typeface="Times New Roman"/>
                <a:cs typeface="Times New Roman"/>
              </a:rPr>
              <a:t> </a:t>
            </a:r>
            <a:r>
              <a:rPr lang="en-US" sz="2800" dirty="0" err="1">
                <a:latin typeface="Times New Roman"/>
                <a:ea typeface="Times New Roman"/>
                <a:cs typeface="Times New Roman"/>
              </a:rPr>
              <a:t>qilingan</a:t>
            </a:r>
            <a:r>
              <a:rPr lang="en-US" sz="2800" dirty="0">
                <a:latin typeface="Times New Roman"/>
                <a:ea typeface="Times New Roman"/>
                <a:cs typeface="Times New Roman"/>
              </a:rPr>
              <a:t> </a:t>
            </a:r>
            <a:r>
              <a:rPr lang="en-US" sz="2800" b="1" dirty="0" err="1">
                <a:solidFill>
                  <a:srgbClr val="FF0000"/>
                </a:solidFill>
                <a:latin typeface="Times New Roman"/>
                <a:ea typeface="Times New Roman"/>
                <a:cs typeface="Times New Roman"/>
              </a:rPr>
              <a:t>Gerodotning</a:t>
            </a:r>
            <a:r>
              <a:rPr lang="en-US" sz="2800" b="1" dirty="0">
                <a:solidFill>
                  <a:srgbClr val="FF0000"/>
                </a:solidFill>
                <a:latin typeface="Times New Roman"/>
                <a:ea typeface="Times New Roman"/>
                <a:cs typeface="Times New Roman"/>
              </a:rPr>
              <a:t> «</a:t>
            </a:r>
            <a:r>
              <a:rPr lang="en-US" sz="2800" b="1" dirty="0" err="1">
                <a:solidFill>
                  <a:srgbClr val="FF0000"/>
                </a:solidFill>
                <a:latin typeface="Times New Roman"/>
                <a:ea typeface="Times New Roman"/>
                <a:cs typeface="Times New Roman"/>
              </a:rPr>
              <a:t>Tarix</a:t>
            </a:r>
            <a:r>
              <a:rPr lang="en-US" sz="2800" b="1" dirty="0">
                <a:solidFill>
                  <a:srgbClr val="FF0000"/>
                </a:solidFill>
                <a:latin typeface="Times New Roman"/>
                <a:ea typeface="Times New Roman"/>
                <a:cs typeface="Times New Roman"/>
              </a:rPr>
              <a:t>» </a:t>
            </a:r>
            <a:r>
              <a:rPr lang="en-US" sz="2800" b="1" dirty="0" err="1">
                <a:solidFill>
                  <a:srgbClr val="FF0000"/>
                </a:solidFill>
                <a:latin typeface="Times New Roman"/>
                <a:ea typeface="Times New Roman"/>
                <a:cs typeface="Times New Roman"/>
              </a:rPr>
              <a:t>asaridan</a:t>
            </a:r>
            <a:r>
              <a:rPr lang="en-US" sz="2800" dirty="0">
                <a:latin typeface="Times New Roman"/>
                <a:ea typeface="Times New Roman"/>
                <a:cs typeface="Times New Roman"/>
              </a:rPr>
              <a:t> </a:t>
            </a:r>
            <a:r>
              <a:rPr lang="en-US" sz="2800" dirty="0" err="1" smtClean="0">
                <a:latin typeface="Times New Roman"/>
                <a:ea typeface="Times New Roman"/>
                <a:cs typeface="Times New Roman"/>
              </a:rPr>
              <a:t>olingan</a:t>
            </a:r>
            <a:r>
              <a:rPr lang="en-US" sz="2800" dirty="0" smtClean="0">
                <a:latin typeface="Times New Roman"/>
                <a:ea typeface="Times New Roman"/>
                <a:cs typeface="Times New Roman"/>
              </a:rPr>
              <a:t>.</a:t>
            </a:r>
          </a:p>
          <a:p>
            <a:pPr algn="just">
              <a:lnSpc>
                <a:spcPct val="107000"/>
              </a:lnSpc>
              <a:spcAft>
                <a:spcPts val="0"/>
              </a:spcAft>
            </a:pPr>
            <a:r>
              <a:rPr lang="en-US" sz="2800" dirty="0" err="1">
                <a:latin typeface="Times New Roman"/>
                <a:ea typeface="Times New Roman"/>
                <a:cs typeface="Times New Roman"/>
              </a:rPr>
              <a:t>Gerodotning</a:t>
            </a:r>
            <a:r>
              <a:rPr lang="en-US" sz="2800" dirty="0">
                <a:latin typeface="Times New Roman"/>
                <a:ea typeface="Times New Roman"/>
                <a:cs typeface="Times New Roman"/>
              </a:rPr>
              <a:t> </a:t>
            </a:r>
            <a:r>
              <a:rPr lang="en-US" sz="2800" dirty="0" err="1">
                <a:latin typeface="Times New Roman"/>
                <a:ea typeface="Times New Roman"/>
                <a:cs typeface="Times New Roman"/>
              </a:rPr>
              <a:t>aytishicha</a:t>
            </a:r>
            <a:r>
              <a:rPr lang="en-US" sz="2800" dirty="0">
                <a:latin typeface="Times New Roman"/>
                <a:ea typeface="Times New Roman"/>
                <a:cs typeface="Times New Roman"/>
              </a:rPr>
              <a:t>, Doro I </a:t>
            </a:r>
            <a:r>
              <a:rPr lang="en-US" sz="2800" dirty="0" err="1">
                <a:latin typeface="Times New Roman"/>
                <a:ea typeface="Times New Roman"/>
                <a:cs typeface="Times New Roman"/>
              </a:rPr>
              <a:t>Ahamoniylar</a:t>
            </a:r>
            <a:r>
              <a:rPr lang="en-US" sz="2800" dirty="0">
                <a:latin typeface="Times New Roman"/>
                <a:ea typeface="Times New Roman"/>
                <a:cs typeface="Times New Roman"/>
              </a:rPr>
              <a:t> </a:t>
            </a:r>
            <a:r>
              <a:rPr lang="en-US" sz="2800" dirty="0" err="1">
                <a:latin typeface="Times New Roman"/>
                <a:ea typeface="Times New Roman"/>
                <a:cs typeface="Times New Roman"/>
              </a:rPr>
              <a:t>davlatini</a:t>
            </a:r>
            <a:r>
              <a:rPr lang="en-US" sz="2800" dirty="0">
                <a:latin typeface="Times New Roman"/>
                <a:ea typeface="Times New Roman"/>
                <a:cs typeface="Times New Roman"/>
              </a:rPr>
              <a:t> </a:t>
            </a:r>
            <a:r>
              <a:rPr lang="en-US" sz="2800" b="1" dirty="0">
                <a:solidFill>
                  <a:srgbClr val="FF0000"/>
                </a:solidFill>
                <a:latin typeface="Times New Roman"/>
                <a:ea typeface="Times New Roman"/>
                <a:cs typeface="Times New Roman"/>
              </a:rPr>
              <a:t>20 ta </a:t>
            </a:r>
            <a:r>
              <a:rPr lang="en-US" sz="2800" b="1" dirty="0" err="1">
                <a:solidFill>
                  <a:srgbClr val="FF0000"/>
                </a:solidFill>
                <a:latin typeface="Times New Roman"/>
                <a:ea typeface="Times New Roman"/>
                <a:cs typeface="Times New Roman"/>
              </a:rPr>
              <a:t>o‘lkaga</a:t>
            </a:r>
            <a:r>
              <a:rPr lang="en-US" sz="2800" dirty="0">
                <a:latin typeface="Times New Roman"/>
                <a:ea typeface="Times New Roman"/>
                <a:cs typeface="Times New Roman"/>
              </a:rPr>
              <a:t> </a:t>
            </a:r>
            <a:r>
              <a:rPr lang="en-US" sz="2800" dirty="0" err="1">
                <a:latin typeface="Times New Roman"/>
                <a:ea typeface="Times New Roman"/>
                <a:cs typeface="Times New Roman"/>
              </a:rPr>
              <a:t>bo‘lgan</a:t>
            </a:r>
            <a:r>
              <a:rPr lang="en-US" sz="2800" dirty="0">
                <a:latin typeface="Times New Roman"/>
                <a:ea typeface="Times New Roman"/>
                <a:cs typeface="Times New Roman"/>
              </a:rPr>
              <a:t>. </a:t>
            </a:r>
            <a:r>
              <a:rPr lang="en-US" sz="2800" dirty="0" err="1">
                <a:latin typeface="Times New Roman"/>
                <a:ea typeface="Times New Roman"/>
                <a:cs typeface="Times New Roman"/>
              </a:rPr>
              <a:t>Tarixchi</a:t>
            </a:r>
            <a:r>
              <a:rPr lang="en-US" sz="2800" dirty="0">
                <a:latin typeface="Times New Roman"/>
                <a:ea typeface="Times New Roman"/>
                <a:cs typeface="Times New Roman"/>
              </a:rPr>
              <a:t> </a:t>
            </a:r>
            <a:r>
              <a:rPr lang="en-US" sz="2800" dirty="0" err="1">
                <a:latin typeface="Times New Roman"/>
                <a:ea typeface="Times New Roman"/>
                <a:cs typeface="Times New Roman"/>
              </a:rPr>
              <a:t>O‘rta</a:t>
            </a:r>
            <a:r>
              <a:rPr lang="en-US" sz="2800" dirty="0">
                <a:latin typeface="Times New Roman"/>
                <a:ea typeface="Times New Roman"/>
                <a:cs typeface="Times New Roman"/>
              </a:rPr>
              <a:t> </a:t>
            </a:r>
            <a:r>
              <a:rPr lang="en-US" sz="2800" dirty="0" err="1">
                <a:latin typeface="Times New Roman"/>
                <a:ea typeface="Times New Roman"/>
                <a:cs typeface="Times New Roman"/>
              </a:rPr>
              <a:t>Osiyo</a:t>
            </a:r>
            <a:r>
              <a:rPr lang="en-US" sz="2800" dirty="0">
                <a:latin typeface="Times New Roman"/>
                <a:ea typeface="Times New Roman"/>
                <a:cs typeface="Times New Roman"/>
              </a:rPr>
              <a:t> </a:t>
            </a:r>
            <a:r>
              <a:rPr lang="en-US" sz="2800" dirty="0" err="1">
                <a:latin typeface="Times New Roman"/>
                <a:ea typeface="Times New Roman"/>
                <a:cs typeface="Times New Roman"/>
              </a:rPr>
              <a:t>xalqlari</a:t>
            </a:r>
            <a:r>
              <a:rPr lang="en-US" sz="2800" dirty="0">
                <a:latin typeface="Times New Roman"/>
                <a:ea typeface="Times New Roman"/>
                <a:cs typeface="Times New Roman"/>
              </a:rPr>
              <a:t> </a:t>
            </a:r>
            <a:r>
              <a:rPr lang="en-US" sz="2800" dirty="0" err="1">
                <a:latin typeface="Times New Roman"/>
                <a:ea typeface="Times New Roman"/>
                <a:cs typeface="Times New Roman"/>
              </a:rPr>
              <a:t>haqida</a:t>
            </a:r>
            <a:r>
              <a:rPr lang="en-US" sz="2800" dirty="0">
                <a:latin typeface="Times New Roman"/>
                <a:ea typeface="Times New Roman"/>
                <a:cs typeface="Times New Roman"/>
              </a:rPr>
              <a:t> </a:t>
            </a:r>
            <a:r>
              <a:rPr lang="en-US" sz="2800" dirty="0" err="1">
                <a:latin typeface="Times New Roman"/>
                <a:ea typeface="Times New Roman"/>
                <a:cs typeface="Times New Roman"/>
              </a:rPr>
              <a:t>bunday</a:t>
            </a:r>
            <a:r>
              <a:rPr lang="en-US" sz="2800" dirty="0">
                <a:latin typeface="Times New Roman"/>
                <a:ea typeface="Times New Roman"/>
                <a:cs typeface="Times New Roman"/>
              </a:rPr>
              <a:t> </a:t>
            </a:r>
            <a:r>
              <a:rPr lang="en-US" sz="2800" dirty="0" err="1">
                <a:latin typeface="Times New Roman"/>
                <a:ea typeface="Times New Roman"/>
                <a:cs typeface="Times New Roman"/>
              </a:rPr>
              <a:t>xabar</a:t>
            </a:r>
            <a:r>
              <a:rPr lang="en-US" sz="2800" dirty="0">
                <a:latin typeface="Times New Roman"/>
                <a:ea typeface="Times New Roman"/>
                <a:cs typeface="Times New Roman"/>
              </a:rPr>
              <a:t> </a:t>
            </a:r>
            <a:r>
              <a:rPr lang="en-US" sz="2800" dirty="0" err="1">
                <a:latin typeface="Times New Roman"/>
                <a:ea typeface="Times New Roman"/>
                <a:cs typeface="Times New Roman"/>
              </a:rPr>
              <a:t>qiladi</a:t>
            </a:r>
            <a:r>
              <a:rPr lang="en-US" sz="2800" dirty="0">
                <a:latin typeface="Times New Roman"/>
                <a:ea typeface="Times New Roman"/>
                <a:cs typeface="Times New Roman"/>
              </a:rPr>
              <a:t>:</a:t>
            </a:r>
            <a:endParaRPr lang="ru-RU" sz="2800" dirty="0">
              <a:ea typeface="Calibri"/>
              <a:cs typeface="Times New Roman"/>
            </a:endParaRPr>
          </a:p>
          <a:p>
            <a:pPr algn="just">
              <a:lnSpc>
                <a:spcPct val="107000"/>
              </a:lnSpc>
              <a:spcAft>
                <a:spcPts val="0"/>
              </a:spcAft>
            </a:pPr>
            <a:r>
              <a:rPr lang="en-US" sz="2800" b="1" dirty="0" err="1">
                <a:solidFill>
                  <a:srgbClr val="0000FF"/>
                </a:solidFill>
                <a:latin typeface="Times New Roman"/>
                <a:ea typeface="Times New Roman"/>
                <a:cs typeface="Times New Roman"/>
              </a:rPr>
              <a:t>Tarix</a:t>
            </a:r>
            <a:r>
              <a:rPr lang="en-US" sz="2800" b="1" dirty="0">
                <a:solidFill>
                  <a:srgbClr val="0000FF"/>
                </a:solidFill>
                <a:latin typeface="Times New Roman"/>
                <a:ea typeface="Times New Roman"/>
                <a:cs typeface="Times New Roman"/>
              </a:rPr>
              <a:t>, III </a:t>
            </a:r>
            <a:r>
              <a:rPr lang="en-US" sz="2800" b="1" dirty="0" err="1">
                <a:solidFill>
                  <a:srgbClr val="0000FF"/>
                </a:solidFill>
                <a:latin typeface="Times New Roman"/>
                <a:ea typeface="Times New Roman"/>
                <a:cs typeface="Times New Roman"/>
              </a:rPr>
              <a:t>kitob</a:t>
            </a:r>
            <a:r>
              <a:rPr lang="en-US" sz="2800" b="1" dirty="0">
                <a:solidFill>
                  <a:srgbClr val="0000FF"/>
                </a:solidFill>
                <a:latin typeface="Times New Roman"/>
                <a:ea typeface="Times New Roman"/>
                <a:cs typeface="Times New Roman"/>
              </a:rPr>
              <a:t>, 92. </a:t>
            </a:r>
            <a:r>
              <a:rPr lang="en-US" sz="2800" dirty="0">
                <a:latin typeface="Times New Roman"/>
                <a:ea typeface="Times New Roman"/>
                <a:cs typeface="Times New Roman"/>
              </a:rPr>
              <a:t>«</a:t>
            </a:r>
            <a:r>
              <a:rPr lang="en-US" sz="2800" b="1" dirty="0" err="1">
                <a:latin typeface="Times New Roman"/>
                <a:ea typeface="Times New Roman"/>
                <a:cs typeface="Times New Roman"/>
              </a:rPr>
              <a:t>Baqtriyaliklardan</a:t>
            </a:r>
            <a:r>
              <a:rPr lang="en-US" sz="2800" dirty="0">
                <a:latin typeface="Times New Roman"/>
                <a:ea typeface="Times New Roman"/>
                <a:cs typeface="Times New Roman"/>
              </a:rPr>
              <a:t> </a:t>
            </a:r>
            <a:r>
              <a:rPr lang="en-US" sz="2800" dirty="0" err="1">
                <a:latin typeface="Times New Roman"/>
                <a:ea typeface="Times New Roman"/>
                <a:cs typeface="Times New Roman"/>
              </a:rPr>
              <a:t>egllargacha</a:t>
            </a:r>
            <a:r>
              <a:rPr lang="en-US" sz="2800" dirty="0">
                <a:latin typeface="Times New Roman"/>
                <a:ea typeface="Times New Roman"/>
                <a:cs typeface="Times New Roman"/>
              </a:rPr>
              <a:t> </a:t>
            </a:r>
            <a:r>
              <a:rPr lang="en-US" sz="2800" dirty="0" err="1">
                <a:latin typeface="Times New Roman"/>
                <a:ea typeface="Times New Roman"/>
                <a:cs typeface="Times New Roman"/>
              </a:rPr>
              <a:t>bo‘lgan</a:t>
            </a:r>
            <a:r>
              <a:rPr lang="en-US" sz="2800" dirty="0">
                <a:latin typeface="Times New Roman"/>
                <a:ea typeface="Times New Roman"/>
                <a:cs typeface="Times New Roman"/>
              </a:rPr>
              <a:t> </a:t>
            </a:r>
            <a:r>
              <a:rPr lang="en-US" sz="2800" dirty="0" err="1">
                <a:latin typeface="Times New Roman"/>
                <a:ea typeface="Times New Roman"/>
                <a:cs typeface="Times New Roman"/>
              </a:rPr>
              <a:t>xalqlar</a:t>
            </a:r>
            <a:r>
              <a:rPr lang="en-US" sz="2800" dirty="0">
                <a:latin typeface="Times New Roman"/>
                <a:ea typeface="Times New Roman"/>
                <a:cs typeface="Times New Roman"/>
              </a:rPr>
              <a:t> </a:t>
            </a:r>
            <a:r>
              <a:rPr lang="en-US" sz="2800" b="1" dirty="0">
                <a:latin typeface="Times New Roman"/>
                <a:ea typeface="Times New Roman"/>
                <a:cs typeface="Times New Roman"/>
              </a:rPr>
              <a:t>300 </a:t>
            </a:r>
            <a:r>
              <a:rPr lang="en-US" sz="2800" b="1" dirty="0" err="1">
                <a:latin typeface="Times New Roman"/>
                <a:ea typeface="Times New Roman"/>
                <a:cs typeface="Times New Roman"/>
              </a:rPr>
              <a:t>talant</a:t>
            </a:r>
            <a:r>
              <a:rPr lang="en-US" sz="2800" b="1" dirty="0">
                <a:latin typeface="Times New Roman"/>
                <a:ea typeface="Times New Roman"/>
                <a:cs typeface="Times New Roman"/>
              </a:rPr>
              <a:t> </a:t>
            </a:r>
            <a:r>
              <a:rPr lang="en-US" sz="2800" dirty="0" err="1">
                <a:latin typeface="Times New Roman"/>
                <a:ea typeface="Times New Roman"/>
                <a:cs typeface="Times New Roman"/>
              </a:rPr>
              <a:t>soliq</a:t>
            </a:r>
            <a:r>
              <a:rPr lang="en-US" sz="2800" dirty="0">
                <a:latin typeface="Times New Roman"/>
                <a:ea typeface="Times New Roman"/>
                <a:cs typeface="Times New Roman"/>
              </a:rPr>
              <a:t>  </a:t>
            </a:r>
            <a:r>
              <a:rPr lang="en-US" sz="2800" dirty="0" err="1">
                <a:latin typeface="Times New Roman"/>
                <a:ea typeface="Times New Roman"/>
                <a:cs typeface="Times New Roman"/>
              </a:rPr>
              <a:t>to‘laganlar</a:t>
            </a:r>
            <a:r>
              <a:rPr lang="en-US" sz="2800" dirty="0">
                <a:latin typeface="Times New Roman"/>
                <a:ea typeface="Times New Roman"/>
                <a:cs typeface="Times New Roman"/>
              </a:rPr>
              <a:t>. Bu – </a:t>
            </a:r>
            <a:r>
              <a:rPr lang="en-US" sz="2800" b="1" dirty="0" err="1">
                <a:solidFill>
                  <a:srgbClr val="C00000"/>
                </a:solidFill>
                <a:latin typeface="Times New Roman"/>
                <a:ea typeface="Times New Roman"/>
                <a:cs typeface="Times New Roman"/>
              </a:rPr>
              <a:t>o‘n</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ikkinchi</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o‘lka</a:t>
            </a:r>
            <a:r>
              <a:rPr lang="en-US" sz="2800" dirty="0">
                <a:latin typeface="Times New Roman"/>
                <a:ea typeface="Times New Roman"/>
                <a:cs typeface="Times New Roman"/>
              </a:rPr>
              <a:t>».</a:t>
            </a:r>
            <a:endParaRPr lang="ru-RU" sz="2800" dirty="0">
              <a:ea typeface="Calibri"/>
              <a:cs typeface="Times New Roman"/>
            </a:endParaRPr>
          </a:p>
          <a:p>
            <a:pPr algn="just">
              <a:lnSpc>
                <a:spcPct val="107000"/>
              </a:lnSpc>
              <a:spcAft>
                <a:spcPts val="0"/>
              </a:spcAft>
            </a:pPr>
            <a:r>
              <a:rPr lang="en-US" sz="2800" b="1" dirty="0">
                <a:solidFill>
                  <a:srgbClr val="0000FF"/>
                </a:solidFill>
                <a:latin typeface="Times New Roman"/>
                <a:ea typeface="Times New Roman"/>
                <a:cs typeface="Times New Roman"/>
              </a:rPr>
              <a:t>III, 93. </a:t>
            </a:r>
            <a:r>
              <a:rPr lang="en-US" sz="2800" dirty="0">
                <a:latin typeface="Times New Roman"/>
                <a:ea typeface="Times New Roman"/>
                <a:cs typeface="Times New Roman"/>
              </a:rPr>
              <a:t>«</a:t>
            </a:r>
            <a:r>
              <a:rPr lang="en-US" sz="2800" b="1" dirty="0" err="1">
                <a:latin typeface="Times New Roman"/>
                <a:ea typeface="Times New Roman"/>
                <a:cs typeface="Times New Roman"/>
              </a:rPr>
              <a:t>Saklar</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kaspiylar</a:t>
            </a:r>
            <a:r>
              <a:rPr lang="en-US" sz="2800" b="1" dirty="0">
                <a:latin typeface="Times New Roman"/>
                <a:ea typeface="Times New Roman"/>
                <a:cs typeface="Times New Roman"/>
              </a:rPr>
              <a:t> </a:t>
            </a:r>
            <a:r>
              <a:rPr lang="en-US" sz="2800" b="1" i="1" u="sng" dirty="0">
                <a:latin typeface="Times New Roman"/>
                <a:ea typeface="Times New Roman"/>
                <a:cs typeface="Times New Roman"/>
              </a:rPr>
              <a:t>200 </a:t>
            </a:r>
            <a:r>
              <a:rPr lang="en-US" sz="2800" b="1" i="1" u="sng" dirty="0" err="1">
                <a:latin typeface="Times New Roman"/>
                <a:ea typeface="Times New Roman"/>
                <a:cs typeface="Times New Roman"/>
              </a:rPr>
              <a:t>talant</a:t>
            </a:r>
            <a:r>
              <a:rPr lang="en-US" sz="2800" b="1" i="1" u="sng" dirty="0">
                <a:latin typeface="Times New Roman"/>
                <a:ea typeface="Times New Roman"/>
                <a:cs typeface="Times New Roman"/>
              </a:rPr>
              <a:t> </a:t>
            </a:r>
            <a:r>
              <a:rPr lang="en-US" sz="2800" dirty="0" err="1">
                <a:latin typeface="Times New Roman"/>
                <a:ea typeface="Times New Roman"/>
                <a:cs typeface="Times New Roman"/>
              </a:rPr>
              <a:t>to‘laganlar</a:t>
            </a:r>
            <a:r>
              <a:rPr lang="en-US" sz="2800" dirty="0">
                <a:latin typeface="Times New Roman"/>
                <a:ea typeface="Times New Roman"/>
                <a:cs typeface="Times New Roman"/>
              </a:rPr>
              <a:t>. Bu – </a:t>
            </a:r>
            <a:r>
              <a:rPr lang="en-US" sz="2800" b="1" dirty="0" err="1">
                <a:solidFill>
                  <a:srgbClr val="C00000"/>
                </a:solidFill>
                <a:latin typeface="Times New Roman"/>
                <a:ea typeface="Times New Roman"/>
                <a:cs typeface="Times New Roman"/>
              </a:rPr>
              <a:t>o‘n</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beshinchi</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o‘lka</a:t>
            </a:r>
            <a:r>
              <a:rPr lang="en-US" sz="2800" dirty="0">
                <a:latin typeface="Times New Roman"/>
                <a:ea typeface="Times New Roman"/>
                <a:cs typeface="Times New Roman"/>
              </a:rPr>
              <a:t>. </a:t>
            </a:r>
            <a:endParaRPr lang="en-US" sz="2800" dirty="0" smtClean="0">
              <a:latin typeface="Times New Roman"/>
              <a:ea typeface="Times New Roman"/>
              <a:cs typeface="Times New Roman"/>
            </a:endParaRPr>
          </a:p>
          <a:p>
            <a:pPr algn="just">
              <a:lnSpc>
                <a:spcPct val="107000"/>
              </a:lnSpc>
              <a:spcAft>
                <a:spcPts val="0"/>
              </a:spcAft>
            </a:pPr>
            <a:r>
              <a:rPr lang="en-US" sz="2800" b="1" dirty="0" err="1" smtClean="0">
                <a:latin typeface="Times New Roman"/>
                <a:ea typeface="Times New Roman"/>
                <a:cs typeface="Times New Roman"/>
              </a:rPr>
              <a:t>Parfiyaliklar</a:t>
            </a:r>
            <a:r>
              <a:rPr lang="en-US" sz="2800" b="1" dirty="0">
                <a:latin typeface="Times New Roman"/>
                <a:ea typeface="Times New Roman"/>
                <a:cs typeface="Times New Roman"/>
              </a:rPr>
              <a:t>, </a:t>
            </a:r>
            <a:r>
              <a:rPr lang="en-US" sz="2800" b="1" dirty="0" err="1">
                <a:latin typeface="Times New Roman"/>
                <a:ea typeface="Times New Roman"/>
                <a:cs typeface="Times New Roman"/>
              </a:rPr>
              <a:t>xorasmiylar</a:t>
            </a:r>
            <a:r>
              <a:rPr lang="en-US" sz="2800" b="1" dirty="0">
                <a:latin typeface="Times New Roman"/>
                <a:ea typeface="Times New Roman"/>
                <a:cs typeface="Times New Roman"/>
              </a:rPr>
              <a:t>, </a:t>
            </a:r>
            <a:r>
              <a:rPr lang="en-US" sz="2800" b="1" dirty="0" err="1">
                <a:latin typeface="Times New Roman"/>
                <a:ea typeface="Times New Roman"/>
                <a:cs typeface="Times New Roman"/>
              </a:rPr>
              <a:t>so‘g‘diylar</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ariylar</a:t>
            </a:r>
            <a:r>
              <a:rPr lang="en-US" sz="2800" b="1" dirty="0">
                <a:latin typeface="Times New Roman"/>
                <a:ea typeface="Times New Roman"/>
                <a:cs typeface="Times New Roman"/>
              </a:rPr>
              <a:t> 300 </a:t>
            </a:r>
            <a:r>
              <a:rPr lang="en-US" sz="2800" b="1" dirty="0" err="1">
                <a:latin typeface="Times New Roman"/>
                <a:ea typeface="Times New Roman"/>
                <a:cs typeface="Times New Roman"/>
              </a:rPr>
              <a:t>talant</a:t>
            </a:r>
            <a:r>
              <a:rPr lang="en-US" sz="2800" dirty="0">
                <a:latin typeface="Times New Roman"/>
                <a:ea typeface="Times New Roman"/>
                <a:cs typeface="Times New Roman"/>
              </a:rPr>
              <a:t> </a:t>
            </a:r>
            <a:r>
              <a:rPr lang="en-US" sz="2800" dirty="0" err="1">
                <a:latin typeface="Times New Roman"/>
                <a:ea typeface="Times New Roman"/>
                <a:cs typeface="Times New Roman"/>
              </a:rPr>
              <a:t>to‘laganlar</a:t>
            </a:r>
            <a:r>
              <a:rPr lang="en-US" sz="2800" dirty="0">
                <a:latin typeface="Times New Roman"/>
                <a:ea typeface="Times New Roman"/>
                <a:cs typeface="Times New Roman"/>
              </a:rPr>
              <a:t>. Bu – </a:t>
            </a:r>
            <a:r>
              <a:rPr lang="en-US" sz="2800" b="1" dirty="0" err="1">
                <a:solidFill>
                  <a:srgbClr val="C00000"/>
                </a:solidFill>
                <a:latin typeface="Times New Roman"/>
                <a:ea typeface="Times New Roman"/>
                <a:cs typeface="Times New Roman"/>
              </a:rPr>
              <a:t>o‘n</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oltinchi</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o‘lka</a:t>
            </a:r>
            <a:r>
              <a:rPr lang="en-US" sz="2800" b="1" dirty="0">
                <a:solidFill>
                  <a:srgbClr val="C00000"/>
                </a:solidFill>
                <a:latin typeface="Times New Roman"/>
                <a:ea typeface="Times New Roman"/>
                <a:cs typeface="Times New Roman"/>
              </a:rPr>
              <a:t>»</a:t>
            </a:r>
            <a:r>
              <a:rPr lang="en-US" sz="2800" dirty="0">
                <a:latin typeface="Times New Roman"/>
                <a:ea typeface="Times New Roman"/>
                <a:cs typeface="Times New Roman"/>
              </a:rPr>
              <a:t> </a:t>
            </a:r>
            <a:endParaRPr lang="en-US" sz="2800" dirty="0" smtClean="0">
              <a:latin typeface="Times New Roman"/>
              <a:ea typeface="Times New Roman"/>
              <a:cs typeface="Times New Roman"/>
            </a:endParaRPr>
          </a:p>
          <a:p>
            <a:pPr marL="0" indent="0" algn="just">
              <a:lnSpc>
                <a:spcPct val="107000"/>
              </a:lnSpc>
              <a:spcAft>
                <a:spcPts val="0"/>
              </a:spcAft>
              <a:buNone/>
            </a:pPr>
            <a:r>
              <a:rPr lang="en-US" sz="2800" dirty="0">
                <a:latin typeface="Times New Roman"/>
                <a:ea typeface="Times New Roman"/>
                <a:cs typeface="Times New Roman"/>
              </a:rPr>
              <a:t> </a:t>
            </a:r>
            <a:r>
              <a:rPr lang="en-US" sz="2800" dirty="0" smtClean="0">
                <a:latin typeface="Times New Roman"/>
                <a:ea typeface="Times New Roman"/>
                <a:cs typeface="Times New Roman"/>
              </a:rPr>
              <a:t>                                            (</a:t>
            </a:r>
            <a:r>
              <a:rPr lang="en-US" sz="2800" dirty="0" err="1">
                <a:latin typeface="Times New Roman"/>
                <a:ea typeface="Times New Roman"/>
                <a:cs typeface="Times New Roman"/>
              </a:rPr>
              <a:t>Bir</a:t>
            </a:r>
            <a:r>
              <a:rPr lang="en-US" sz="2800" dirty="0">
                <a:latin typeface="Times New Roman"/>
                <a:ea typeface="Times New Roman"/>
                <a:cs typeface="Times New Roman"/>
              </a:rPr>
              <a:t> </a:t>
            </a:r>
            <a:r>
              <a:rPr lang="en-US" sz="2800" dirty="0" err="1">
                <a:latin typeface="Times New Roman"/>
                <a:ea typeface="Times New Roman"/>
                <a:cs typeface="Times New Roman"/>
              </a:rPr>
              <a:t>talant</a:t>
            </a:r>
            <a:r>
              <a:rPr lang="en-US" sz="2800" dirty="0">
                <a:latin typeface="Times New Roman"/>
                <a:ea typeface="Times New Roman"/>
                <a:cs typeface="Times New Roman"/>
              </a:rPr>
              <a:t> </a:t>
            </a:r>
            <a:r>
              <a:rPr lang="en-US" sz="2800" b="1" dirty="0">
                <a:latin typeface="Times New Roman"/>
                <a:ea typeface="Times New Roman"/>
                <a:cs typeface="Times New Roman"/>
              </a:rPr>
              <a:t>25,92 kg. </a:t>
            </a:r>
            <a:r>
              <a:rPr lang="en-US" sz="2800" b="1" dirty="0" err="1">
                <a:latin typeface="Times New Roman"/>
                <a:ea typeface="Times New Roman"/>
                <a:cs typeface="Times New Roman"/>
              </a:rPr>
              <a:t>kumushdir</a:t>
            </a:r>
            <a:r>
              <a:rPr lang="en-US" sz="2800" dirty="0">
                <a:latin typeface="Times New Roman"/>
                <a:ea typeface="Times New Roman"/>
                <a:cs typeface="Times New Roman"/>
              </a:rPr>
              <a:t>).	</a:t>
            </a:r>
            <a:endParaRPr lang="ru-RU" sz="2800" dirty="0">
              <a:ea typeface="Calibri"/>
              <a:cs typeface="Times New Roman"/>
            </a:endParaRPr>
          </a:p>
        </p:txBody>
      </p:sp>
    </p:spTree>
    <p:extLst>
      <p:ext uri="{BB962C8B-B14F-4D97-AF65-F5344CB8AC3E}">
        <p14:creationId xmlns:p14="http://schemas.microsoft.com/office/powerpoint/2010/main" val="26007982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just">
              <a:lnSpc>
                <a:spcPct val="107000"/>
              </a:lnSpc>
              <a:spcAft>
                <a:spcPts val="0"/>
              </a:spcAft>
              <a:buNone/>
            </a:pPr>
            <a:r>
              <a:rPr lang="en-US" sz="2300" dirty="0" smtClean="0">
                <a:latin typeface="Times New Roman"/>
                <a:ea typeface="Times New Roman"/>
                <a:cs typeface="Times New Roman"/>
              </a:rPr>
              <a:t>	</a:t>
            </a:r>
            <a:r>
              <a:rPr lang="en-US" sz="2300" dirty="0" err="1" smtClean="0">
                <a:latin typeface="Times New Roman"/>
                <a:ea typeface="Times New Roman"/>
                <a:cs typeface="Times New Roman"/>
              </a:rPr>
              <a:t>Gerodot</a:t>
            </a:r>
            <a:r>
              <a:rPr lang="en-US" sz="2300" dirty="0" smtClean="0">
                <a:latin typeface="Times New Roman"/>
                <a:ea typeface="Times New Roman"/>
                <a:cs typeface="Times New Roman"/>
              </a:rPr>
              <a:t> </a:t>
            </a:r>
            <a:r>
              <a:rPr lang="en-US" sz="2300" dirty="0" err="1">
                <a:latin typeface="Times New Roman"/>
                <a:ea typeface="Times New Roman"/>
                <a:cs typeface="Times New Roman"/>
              </a:rPr>
              <a:t>muntazam</a:t>
            </a:r>
            <a:r>
              <a:rPr lang="en-US" sz="2300" dirty="0">
                <a:latin typeface="Times New Roman"/>
                <a:ea typeface="Times New Roman"/>
                <a:cs typeface="Times New Roman"/>
              </a:rPr>
              <a:t> </a:t>
            </a:r>
            <a:r>
              <a:rPr lang="en-US" sz="2300" dirty="0" err="1">
                <a:latin typeface="Times New Roman"/>
                <a:ea typeface="Times New Roman"/>
                <a:cs typeface="Times New Roman"/>
              </a:rPr>
              <a:t>ravishda</a:t>
            </a:r>
            <a:r>
              <a:rPr lang="en-US" sz="2300" dirty="0">
                <a:latin typeface="Times New Roman"/>
                <a:ea typeface="Times New Roman"/>
                <a:cs typeface="Times New Roman"/>
              </a:rPr>
              <a:t> </a:t>
            </a:r>
            <a:r>
              <a:rPr lang="en-US" sz="2300" b="1" i="1" dirty="0" err="1">
                <a:solidFill>
                  <a:srgbClr val="0000FF"/>
                </a:solidFill>
                <a:latin typeface="Times New Roman"/>
                <a:ea typeface="Times New Roman"/>
                <a:cs typeface="Times New Roman"/>
              </a:rPr>
              <a:t>ahamoniylar</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harbiy</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qo‘shinlaridagi</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yurtimiz</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xalqlarining</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jangchi</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vakillari</a:t>
            </a:r>
            <a:r>
              <a:rPr lang="en-US" sz="2300" b="1" i="1" dirty="0">
                <a:solidFill>
                  <a:srgbClr val="0000FF"/>
                </a:solidFill>
                <a:latin typeface="Times New Roman"/>
                <a:ea typeface="Times New Roman"/>
                <a:cs typeface="Times New Roman"/>
              </a:rPr>
              <a:t> </a:t>
            </a:r>
            <a:r>
              <a:rPr lang="en-US" sz="2300" dirty="0" err="1">
                <a:latin typeface="Times New Roman"/>
                <a:ea typeface="Times New Roman"/>
                <a:cs typeface="Times New Roman"/>
              </a:rPr>
              <a:t>haqida</a:t>
            </a:r>
            <a:r>
              <a:rPr lang="en-US" sz="2300" dirty="0">
                <a:latin typeface="Times New Roman"/>
                <a:ea typeface="Times New Roman"/>
                <a:cs typeface="Times New Roman"/>
              </a:rPr>
              <a:t> </a:t>
            </a:r>
            <a:r>
              <a:rPr lang="en-US" sz="2300" dirty="0" err="1">
                <a:latin typeface="Times New Roman"/>
                <a:ea typeface="Times New Roman"/>
                <a:cs typeface="Times New Roman"/>
              </a:rPr>
              <a:t>yoritadi</a:t>
            </a:r>
            <a:r>
              <a:rPr lang="en-US" sz="2300" dirty="0">
                <a:latin typeface="Times New Roman"/>
                <a:ea typeface="Times New Roman"/>
                <a:cs typeface="Times New Roman"/>
              </a:rPr>
              <a:t>:</a:t>
            </a:r>
            <a:endParaRPr lang="ru-RU" sz="2300" dirty="0">
              <a:ea typeface="Calibri"/>
              <a:cs typeface="Times New Roman"/>
            </a:endParaRPr>
          </a:p>
          <a:p>
            <a:pPr algn="just">
              <a:lnSpc>
                <a:spcPct val="107000"/>
              </a:lnSpc>
              <a:spcAft>
                <a:spcPts val="0"/>
              </a:spcAft>
            </a:pPr>
            <a:r>
              <a:rPr lang="en-US" sz="2300" b="1" dirty="0" err="1">
                <a:solidFill>
                  <a:srgbClr val="0000FF"/>
                </a:solidFill>
                <a:latin typeface="Times New Roman"/>
                <a:ea typeface="Times New Roman"/>
                <a:cs typeface="Times New Roman"/>
              </a:rPr>
              <a:t>Tarix</a:t>
            </a:r>
            <a:r>
              <a:rPr lang="en-US" sz="2300" b="1" dirty="0">
                <a:solidFill>
                  <a:srgbClr val="0000FF"/>
                </a:solidFill>
                <a:latin typeface="Times New Roman"/>
                <a:ea typeface="Times New Roman"/>
                <a:cs typeface="Times New Roman"/>
              </a:rPr>
              <a:t>, VII, 64. </a:t>
            </a:r>
            <a:r>
              <a:rPr lang="en-US" sz="2300" dirty="0">
                <a:latin typeface="Times New Roman"/>
                <a:ea typeface="Times New Roman"/>
                <a:cs typeface="Times New Roman"/>
              </a:rPr>
              <a:t>«</a:t>
            </a:r>
            <a:r>
              <a:rPr lang="en-US" sz="2300" b="1" dirty="0" err="1">
                <a:latin typeface="Times New Roman"/>
                <a:ea typeface="Times New Roman"/>
                <a:cs typeface="Times New Roman"/>
              </a:rPr>
              <a:t>Baqtriyaliklarning</a:t>
            </a:r>
            <a:r>
              <a:rPr lang="en-US" sz="2300" dirty="0">
                <a:latin typeface="Times New Roman"/>
                <a:ea typeface="Times New Roman"/>
                <a:cs typeface="Times New Roman"/>
              </a:rPr>
              <a:t> </a:t>
            </a:r>
            <a:r>
              <a:rPr lang="en-US" sz="2300" dirty="0" err="1">
                <a:latin typeface="Times New Roman"/>
                <a:ea typeface="Times New Roman"/>
                <a:cs typeface="Times New Roman"/>
              </a:rPr>
              <a:t>ust</a:t>
            </a:r>
            <a:r>
              <a:rPr lang="en-US" sz="2300" dirty="0">
                <a:latin typeface="Times New Roman"/>
                <a:ea typeface="Times New Roman"/>
                <a:cs typeface="Times New Roman"/>
              </a:rPr>
              <a:t>–</a:t>
            </a:r>
            <a:r>
              <a:rPr lang="en-US" sz="2300" dirty="0" err="1">
                <a:latin typeface="Times New Roman"/>
                <a:ea typeface="Times New Roman"/>
                <a:cs typeface="Times New Roman"/>
              </a:rPr>
              <a:t>boshi</a:t>
            </a:r>
            <a:r>
              <a:rPr lang="en-US" sz="2300" dirty="0">
                <a:latin typeface="Times New Roman"/>
                <a:ea typeface="Times New Roman"/>
                <a:cs typeface="Times New Roman"/>
              </a:rPr>
              <a:t> </a:t>
            </a:r>
            <a:r>
              <a:rPr lang="en-US" sz="2300" b="1" dirty="0" err="1">
                <a:latin typeface="Times New Roman"/>
                <a:ea typeface="Times New Roman"/>
                <a:cs typeface="Times New Roman"/>
              </a:rPr>
              <a:t>midiyaliklarning</a:t>
            </a:r>
            <a:r>
              <a:rPr lang="en-US" sz="2300" dirty="0">
                <a:latin typeface="Times New Roman"/>
                <a:ea typeface="Times New Roman"/>
                <a:cs typeface="Times New Roman"/>
              </a:rPr>
              <a:t> </a:t>
            </a:r>
            <a:r>
              <a:rPr lang="en-US" sz="2300" dirty="0" err="1">
                <a:latin typeface="Times New Roman"/>
                <a:ea typeface="Times New Roman"/>
                <a:cs typeface="Times New Roman"/>
              </a:rPr>
              <a:t>ust</a:t>
            </a:r>
            <a:r>
              <a:rPr lang="en-US" sz="2300" dirty="0">
                <a:latin typeface="Times New Roman"/>
                <a:ea typeface="Times New Roman"/>
                <a:cs typeface="Times New Roman"/>
              </a:rPr>
              <a:t>–</a:t>
            </a:r>
            <a:r>
              <a:rPr lang="en-US" sz="2300" dirty="0" err="1">
                <a:latin typeface="Times New Roman"/>
                <a:ea typeface="Times New Roman"/>
                <a:cs typeface="Times New Roman"/>
              </a:rPr>
              <a:t>boshiga</a:t>
            </a:r>
            <a:r>
              <a:rPr lang="en-US" sz="2300" dirty="0">
                <a:latin typeface="Times New Roman"/>
                <a:ea typeface="Times New Roman"/>
                <a:cs typeface="Times New Roman"/>
              </a:rPr>
              <a:t> </a:t>
            </a:r>
            <a:r>
              <a:rPr lang="en-US" sz="2300" dirty="0" err="1">
                <a:latin typeface="Times New Roman"/>
                <a:ea typeface="Times New Roman"/>
                <a:cs typeface="Times New Roman"/>
              </a:rPr>
              <a:t>o‘xshagan</a:t>
            </a:r>
            <a:r>
              <a:rPr lang="en-US" sz="2300" dirty="0">
                <a:latin typeface="Times New Roman"/>
                <a:ea typeface="Times New Roman"/>
                <a:cs typeface="Times New Roman"/>
              </a:rPr>
              <a:t>, </a:t>
            </a:r>
            <a:r>
              <a:rPr lang="en-US" sz="2300" dirty="0" err="1">
                <a:latin typeface="Times New Roman"/>
                <a:ea typeface="Times New Roman"/>
                <a:cs typeface="Times New Roman"/>
              </a:rPr>
              <a:t>ular</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o‘q</a:t>
            </a:r>
            <a:r>
              <a:rPr lang="en-US" sz="2300" b="1" i="1" dirty="0">
                <a:solidFill>
                  <a:srgbClr val="C00000"/>
                </a:solidFill>
                <a:latin typeface="Times New Roman"/>
                <a:ea typeface="Times New Roman"/>
                <a:cs typeface="Times New Roman"/>
              </a:rPr>
              <a:t>–</a:t>
            </a:r>
            <a:r>
              <a:rPr lang="en-US" sz="2300" b="1" i="1" dirty="0" err="1">
                <a:solidFill>
                  <a:srgbClr val="C00000"/>
                </a:solidFill>
                <a:latin typeface="Times New Roman"/>
                <a:ea typeface="Times New Roman"/>
                <a:cs typeface="Times New Roman"/>
              </a:rPr>
              <a:t>yoy</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va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kalta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nayzalar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qurollanganlar</a:t>
            </a:r>
            <a:r>
              <a:rPr lang="en-US" sz="2300" dirty="0">
                <a:latin typeface="Times New Roman"/>
                <a:ea typeface="Times New Roman"/>
                <a:cs typeface="Times New Roman"/>
              </a:rPr>
              <a:t>. </a:t>
            </a:r>
            <a:r>
              <a:rPr lang="en-US" sz="2300" b="1" dirty="0" err="1">
                <a:latin typeface="Times New Roman"/>
                <a:ea typeface="Times New Roman"/>
                <a:cs typeface="Times New Roman"/>
              </a:rPr>
              <a:t>Saklar</a:t>
            </a:r>
            <a:r>
              <a:rPr lang="en-US" sz="2300" b="1" dirty="0">
                <a:latin typeface="Times New Roman"/>
                <a:ea typeface="Times New Roman"/>
                <a:cs typeface="Times New Roman"/>
              </a:rPr>
              <a:t> (</a:t>
            </a:r>
            <a:r>
              <a:rPr lang="en-US" sz="2300" b="1" dirty="0" err="1">
                <a:latin typeface="Times New Roman"/>
                <a:ea typeface="Times New Roman"/>
                <a:cs typeface="Times New Roman"/>
              </a:rPr>
              <a:t>skif</a:t>
            </a:r>
            <a:r>
              <a:rPr lang="en-US" sz="2300" b="1" dirty="0">
                <a:latin typeface="Times New Roman"/>
                <a:ea typeface="Times New Roman"/>
                <a:cs typeface="Times New Roman"/>
              </a:rPr>
              <a:t> </a:t>
            </a:r>
            <a:r>
              <a:rPr lang="en-US" sz="2300" b="1" dirty="0" err="1">
                <a:latin typeface="Times New Roman"/>
                <a:ea typeface="Times New Roman"/>
                <a:cs typeface="Times New Roman"/>
              </a:rPr>
              <a:t>qabilasi</a:t>
            </a:r>
            <a:r>
              <a:rPr lang="en-US" sz="2300" b="1" dirty="0">
                <a:latin typeface="Times New Roman"/>
                <a:ea typeface="Times New Roman"/>
                <a:cs typeface="Times New Roman"/>
              </a:rPr>
              <a:t>) </a:t>
            </a:r>
            <a:r>
              <a:rPr lang="en-US" sz="2300" dirty="0" err="1">
                <a:latin typeface="Times New Roman"/>
                <a:ea typeface="Times New Roman"/>
                <a:cs typeface="Times New Roman"/>
              </a:rPr>
              <a:t>uzun</a:t>
            </a:r>
            <a:r>
              <a:rPr lang="en-US" sz="2300" dirty="0">
                <a:latin typeface="Times New Roman"/>
                <a:ea typeface="Times New Roman"/>
                <a:cs typeface="Times New Roman"/>
              </a:rPr>
              <a:t> </a:t>
            </a:r>
            <a:r>
              <a:rPr lang="en-US" sz="2300" dirty="0" err="1">
                <a:latin typeface="Times New Roman"/>
                <a:ea typeface="Times New Roman"/>
                <a:cs typeface="Times New Roman"/>
              </a:rPr>
              <a:t>cho‘qqili</a:t>
            </a:r>
            <a:r>
              <a:rPr lang="en-US" sz="2300" dirty="0">
                <a:latin typeface="Times New Roman"/>
                <a:ea typeface="Times New Roman"/>
                <a:cs typeface="Times New Roman"/>
              </a:rPr>
              <a:t> </a:t>
            </a:r>
            <a:r>
              <a:rPr lang="en-US" sz="2300" dirty="0" err="1">
                <a:latin typeface="Times New Roman"/>
                <a:ea typeface="Times New Roman"/>
                <a:cs typeface="Times New Roman"/>
              </a:rPr>
              <a:t>qalpoqlar</a:t>
            </a:r>
            <a:r>
              <a:rPr lang="en-US" sz="2300" dirty="0">
                <a:latin typeface="Times New Roman"/>
                <a:ea typeface="Times New Roman"/>
                <a:cs typeface="Times New Roman"/>
              </a:rPr>
              <a:t> </a:t>
            </a:r>
            <a:r>
              <a:rPr lang="en-US" sz="2300" dirty="0" err="1">
                <a:latin typeface="Times New Roman"/>
                <a:ea typeface="Times New Roman"/>
                <a:cs typeface="Times New Roman"/>
              </a:rPr>
              <a:t>kiyib</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kamon</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va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xanjarlar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qurollanganlar</a:t>
            </a:r>
            <a:r>
              <a:rPr lang="en-US" sz="2300" dirty="0">
                <a:latin typeface="Times New Roman"/>
                <a:ea typeface="Times New Roman"/>
                <a:cs typeface="Times New Roman"/>
              </a:rPr>
              <a:t>, </a:t>
            </a:r>
            <a:r>
              <a:rPr lang="en-US" sz="2300" dirty="0" err="1">
                <a:latin typeface="Times New Roman"/>
                <a:ea typeface="Times New Roman"/>
                <a:cs typeface="Times New Roman"/>
              </a:rPr>
              <a:t>yana</a:t>
            </a:r>
            <a:r>
              <a:rPr lang="en-US" sz="2300" dirty="0">
                <a:latin typeface="Times New Roman"/>
                <a:ea typeface="Times New Roman"/>
                <a:cs typeface="Times New Roman"/>
              </a:rPr>
              <a:t> </a:t>
            </a:r>
            <a:r>
              <a:rPr lang="en-US" sz="2300" dirty="0" err="1">
                <a:latin typeface="Times New Roman"/>
                <a:ea typeface="Times New Roman"/>
                <a:cs typeface="Times New Roman"/>
              </a:rPr>
              <a:t>ularda</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ikki</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qirrali</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harbiy</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boltalar</a:t>
            </a:r>
            <a:r>
              <a:rPr lang="en-US" sz="2300" b="1" i="1" dirty="0">
                <a:solidFill>
                  <a:srgbClr val="C00000"/>
                </a:solidFill>
                <a:latin typeface="Times New Roman"/>
                <a:ea typeface="Times New Roman"/>
                <a:cs typeface="Times New Roman"/>
              </a:rPr>
              <a:t>–</a:t>
            </a:r>
            <a:r>
              <a:rPr lang="en-US" sz="2300" b="1" i="1" dirty="0" err="1">
                <a:solidFill>
                  <a:srgbClr val="C00000"/>
                </a:solidFill>
                <a:latin typeface="Times New Roman"/>
                <a:ea typeface="Times New Roman"/>
                <a:cs typeface="Times New Roman"/>
              </a:rPr>
              <a:t>sagarislar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bo‘lgan</a:t>
            </a:r>
            <a:r>
              <a:rPr lang="en-US" sz="2300" dirty="0">
                <a:latin typeface="Times New Roman"/>
                <a:ea typeface="Times New Roman"/>
                <a:cs typeface="Times New Roman"/>
              </a:rPr>
              <a:t>. </a:t>
            </a:r>
            <a:r>
              <a:rPr lang="en-US" sz="2300" dirty="0" err="1">
                <a:latin typeface="Times New Roman"/>
                <a:ea typeface="Times New Roman"/>
                <a:cs typeface="Times New Roman"/>
              </a:rPr>
              <a:t>Ushbu</a:t>
            </a:r>
            <a:r>
              <a:rPr lang="en-US" sz="2300" dirty="0">
                <a:latin typeface="Times New Roman"/>
                <a:ea typeface="Times New Roman"/>
                <a:cs typeface="Times New Roman"/>
              </a:rPr>
              <a:t> </a:t>
            </a:r>
            <a:r>
              <a:rPr lang="en-US" sz="2300" dirty="0" err="1">
                <a:latin typeface="Times New Roman"/>
                <a:ea typeface="Times New Roman"/>
                <a:cs typeface="Times New Roman"/>
              </a:rPr>
              <a:t>qabila</a:t>
            </a:r>
            <a:r>
              <a:rPr lang="en-US" sz="2300" dirty="0">
                <a:latin typeface="Times New Roman"/>
                <a:ea typeface="Times New Roman"/>
                <a:cs typeface="Times New Roman"/>
              </a:rPr>
              <a:t> (</a:t>
            </a:r>
            <a:r>
              <a:rPr lang="en-US" sz="2300" b="1" dirty="0" err="1">
                <a:latin typeface="Times New Roman"/>
                <a:ea typeface="Times New Roman"/>
                <a:cs typeface="Times New Roman"/>
              </a:rPr>
              <a:t>aynan</a:t>
            </a:r>
            <a:r>
              <a:rPr lang="en-US" sz="2300" b="1" dirty="0">
                <a:latin typeface="Times New Roman"/>
                <a:ea typeface="Times New Roman"/>
                <a:cs typeface="Times New Roman"/>
              </a:rPr>
              <a:t> </a:t>
            </a:r>
            <a:r>
              <a:rPr lang="en-US" sz="2300" b="1" dirty="0" err="1">
                <a:latin typeface="Times New Roman"/>
                <a:ea typeface="Times New Roman"/>
                <a:cs typeface="Times New Roman"/>
              </a:rPr>
              <a:t>skif</a:t>
            </a:r>
            <a:r>
              <a:rPr lang="en-US" sz="2300" b="1" dirty="0">
                <a:latin typeface="Times New Roman"/>
                <a:ea typeface="Times New Roman"/>
                <a:cs typeface="Times New Roman"/>
              </a:rPr>
              <a:t> </a:t>
            </a:r>
            <a:r>
              <a:rPr lang="en-US" sz="2300" b="1" dirty="0" err="1">
                <a:latin typeface="Times New Roman"/>
                <a:ea typeface="Times New Roman"/>
                <a:cs typeface="Times New Roman"/>
              </a:rPr>
              <a:t>qibilasi</a:t>
            </a:r>
            <a:r>
              <a:rPr lang="en-US" sz="2300"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amirgiy</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saklar</a:t>
            </a:r>
            <a:r>
              <a:rPr lang="en-US" sz="2300" b="1" dirty="0">
                <a:solidFill>
                  <a:srgbClr val="0000FF"/>
                </a:solidFill>
                <a:latin typeface="Times New Roman"/>
                <a:ea typeface="Times New Roman"/>
                <a:cs typeface="Times New Roman"/>
              </a:rPr>
              <a:t> </a:t>
            </a:r>
            <a:r>
              <a:rPr lang="en-US" sz="2300" dirty="0">
                <a:latin typeface="Times New Roman"/>
                <a:ea typeface="Times New Roman"/>
                <a:cs typeface="Times New Roman"/>
              </a:rPr>
              <a:t>deb </a:t>
            </a:r>
            <a:r>
              <a:rPr lang="en-US" sz="2300" dirty="0" err="1">
                <a:latin typeface="Times New Roman"/>
                <a:ea typeface="Times New Roman"/>
                <a:cs typeface="Times New Roman"/>
              </a:rPr>
              <a:t>nomlangan</a:t>
            </a:r>
            <a:r>
              <a:rPr lang="en-US" sz="2300" dirty="0">
                <a:latin typeface="Times New Roman"/>
                <a:ea typeface="Times New Roman"/>
                <a:cs typeface="Times New Roman"/>
              </a:rPr>
              <a:t>. </a:t>
            </a:r>
            <a:r>
              <a:rPr lang="en-US" sz="2300" dirty="0" err="1">
                <a:latin typeface="Times New Roman"/>
                <a:ea typeface="Times New Roman"/>
                <a:cs typeface="Times New Roman"/>
              </a:rPr>
              <a:t>Forslar</a:t>
            </a:r>
            <a:r>
              <a:rPr lang="en-US" sz="2300" dirty="0">
                <a:latin typeface="Times New Roman"/>
                <a:ea typeface="Times New Roman"/>
                <a:cs typeface="Times New Roman"/>
              </a:rPr>
              <a:t> </a:t>
            </a:r>
            <a:r>
              <a:rPr lang="en-US" sz="2300" dirty="0" err="1">
                <a:latin typeface="Times New Roman"/>
                <a:ea typeface="Times New Roman"/>
                <a:cs typeface="Times New Roman"/>
              </a:rPr>
              <a:t>skiflarning</a:t>
            </a:r>
            <a:r>
              <a:rPr lang="en-US" sz="2300" dirty="0">
                <a:latin typeface="Times New Roman"/>
                <a:ea typeface="Times New Roman"/>
                <a:cs typeface="Times New Roman"/>
              </a:rPr>
              <a:t> </a:t>
            </a:r>
            <a:r>
              <a:rPr lang="en-US" sz="2300" dirty="0" err="1">
                <a:latin typeface="Times New Roman"/>
                <a:ea typeface="Times New Roman"/>
                <a:cs typeface="Times New Roman"/>
              </a:rPr>
              <a:t>hammasini</a:t>
            </a:r>
            <a:r>
              <a:rPr lang="en-US" sz="2300" dirty="0">
                <a:latin typeface="Times New Roman"/>
                <a:ea typeface="Times New Roman"/>
                <a:cs typeface="Times New Roman"/>
              </a:rPr>
              <a:t> </a:t>
            </a:r>
            <a:r>
              <a:rPr lang="en-US" sz="2300" b="1" dirty="0" err="1">
                <a:latin typeface="Times New Roman"/>
                <a:ea typeface="Times New Roman"/>
                <a:cs typeface="Times New Roman"/>
              </a:rPr>
              <a:t>saklar</a:t>
            </a:r>
            <a:r>
              <a:rPr lang="en-US" sz="2300" dirty="0">
                <a:latin typeface="Times New Roman"/>
                <a:ea typeface="Times New Roman"/>
                <a:cs typeface="Times New Roman"/>
              </a:rPr>
              <a:t> deb </a:t>
            </a:r>
            <a:r>
              <a:rPr lang="en-US" sz="2300" dirty="0" err="1">
                <a:latin typeface="Times New Roman"/>
                <a:ea typeface="Times New Roman"/>
                <a:cs typeface="Times New Roman"/>
              </a:rPr>
              <a:t>ataganlar</a:t>
            </a:r>
            <a:r>
              <a:rPr lang="en-US" sz="2300" dirty="0">
                <a:latin typeface="Times New Roman"/>
                <a:ea typeface="Times New Roman"/>
                <a:cs typeface="Times New Roman"/>
              </a:rPr>
              <a:t>. </a:t>
            </a:r>
            <a:r>
              <a:rPr lang="en-US" sz="2300" b="1" dirty="0" err="1">
                <a:latin typeface="Times New Roman"/>
                <a:ea typeface="Times New Roman"/>
                <a:cs typeface="Times New Roman"/>
              </a:rPr>
              <a:t>Baqtriyaliklar</a:t>
            </a:r>
            <a:r>
              <a:rPr lang="en-US" sz="2300" dirty="0">
                <a:latin typeface="Times New Roman"/>
                <a:ea typeface="Times New Roman"/>
                <a:cs typeface="Times New Roman"/>
              </a:rPr>
              <a:t> </a:t>
            </a:r>
            <a:r>
              <a:rPr lang="en-US" sz="2300" dirty="0" err="1">
                <a:latin typeface="Times New Roman"/>
                <a:ea typeface="Times New Roman"/>
                <a:cs typeface="Times New Roman"/>
              </a:rPr>
              <a:t>va</a:t>
            </a:r>
            <a:r>
              <a:rPr lang="en-US" sz="2300" dirty="0">
                <a:latin typeface="Times New Roman"/>
                <a:ea typeface="Times New Roman"/>
                <a:cs typeface="Times New Roman"/>
              </a:rPr>
              <a:t> </a:t>
            </a:r>
            <a:r>
              <a:rPr lang="en-US" sz="2300" b="1" dirty="0" err="1">
                <a:latin typeface="Times New Roman"/>
                <a:ea typeface="Times New Roman"/>
                <a:cs typeface="Times New Roman"/>
              </a:rPr>
              <a:t>saklarning</a:t>
            </a:r>
            <a:r>
              <a:rPr lang="en-US" sz="2300" dirty="0">
                <a:latin typeface="Times New Roman"/>
                <a:ea typeface="Times New Roman"/>
                <a:cs typeface="Times New Roman"/>
              </a:rPr>
              <a:t> </a:t>
            </a:r>
            <a:r>
              <a:rPr lang="en-US" sz="2300" dirty="0" err="1">
                <a:latin typeface="Times New Roman"/>
                <a:ea typeface="Times New Roman"/>
                <a:cs typeface="Times New Roman"/>
              </a:rPr>
              <a:t>sardori</a:t>
            </a:r>
            <a:r>
              <a:rPr lang="en-US" sz="2300"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Gistasp</a:t>
            </a:r>
            <a:r>
              <a:rPr lang="en-US" sz="2300" dirty="0">
                <a:latin typeface="Times New Roman"/>
                <a:ea typeface="Times New Roman"/>
                <a:cs typeface="Times New Roman"/>
              </a:rPr>
              <a:t> – </a:t>
            </a:r>
            <a:r>
              <a:rPr lang="en-US" sz="2300" b="1" dirty="0">
                <a:latin typeface="Times New Roman"/>
                <a:ea typeface="Times New Roman"/>
                <a:cs typeface="Times New Roman"/>
              </a:rPr>
              <a:t>Doro </a:t>
            </a:r>
            <a:r>
              <a:rPr lang="en-US" sz="2300" b="1" dirty="0" err="1">
                <a:latin typeface="Times New Roman"/>
                <a:ea typeface="Times New Roman"/>
                <a:cs typeface="Times New Roman"/>
              </a:rPr>
              <a:t>va</a:t>
            </a:r>
            <a:r>
              <a:rPr lang="en-US" sz="2300" b="1" dirty="0">
                <a:latin typeface="Times New Roman"/>
                <a:ea typeface="Times New Roman"/>
                <a:cs typeface="Times New Roman"/>
              </a:rPr>
              <a:t> </a:t>
            </a:r>
            <a:r>
              <a:rPr lang="en-US" sz="2300" b="1" dirty="0" err="1">
                <a:latin typeface="Times New Roman"/>
                <a:ea typeface="Times New Roman"/>
                <a:cs typeface="Times New Roman"/>
              </a:rPr>
              <a:t>Kirning</a:t>
            </a:r>
            <a:r>
              <a:rPr lang="en-US" sz="2300" b="1" dirty="0">
                <a:latin typeface="Times New Roman"/>
                <a:ea typeface="Times New Roman"/>
                <a:cs typeface="Times New Roman"/>
              </a:rPr>
              <a:t> </a:t>
            </a:r>
            <a:r>
              <a:rPr lang="en-US" sz="2300" b="1" dirty="0" err="1">
                <a:latin typeface="Times New Roman"/>
                <a:ea typeface="Times New Roman"/>
                <a:cs typeface="Times New Roman"/>
              </a:rPr>
              <a:t>qizi</a:t>
            </a:r>
            <a:r>
              <a:rPr lang="en-US" sz="2300" b="1"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Atossaning</a:t>
            </a:r>
            <a:r>
              <a:rPr lang="en-US" sz="2300" dirty="0">
                <a:latin typeface="Times New Roman"/>
                <a:ea typeface="Times New Roman"/>
                <a:cs typeface="Times New Roman"/>
              </a:rPr>
              <a:t> </a:t>
            </a:r>
            <a:r>
              <a:rPr lang="en-US" sz="2300" dirty="0" err="1">
                <a:latin typeface="Times New Roman"/>
                <a:ea typeface="Times New Roman"/>
                <a:cs typeface="Times New Roman"/>
              </a:rPr>
              <a:t>o‘g‘li</a:t>
            </a:r>
            <a:r>
              <a:rPr lang="en-US" sz="2300" dirty="0">
                <a:latin typeface="Times New Roman"/>
                <a:ea typeface="Times New Roman"/>
                <a:cs typeface="Times New Roman"/>
              </a:rPr>
              <a:t> </a:t>
            </a:r>
            <a:r>
              <a:rPr lang="en-US" sz="2300" dirty="0" err="1">
                <a:latin typeface="Times New Roman"/>
                <a:ea typeface="Times New Roman"/>
                <a:cs typeface="Times New Roman"/>
              </a:rPr>
              <a:t>bo‘lgan</a:t>
            </a:r>
            <a:r>
              <a:rPr lang="en-US" sz="2300" dirty="0">
                <a:latin typeface="Times New Roman"/>
                <a:ea typeface="Times New Roman"/>
                <a:cs typeface="Times New Roman"/>
              </a:rPr>
              <a:t>».</a:t>
            </a:r>
            <a:endParaRPr lang="ru-RU" sz="2300" dirty="0">
              <a:ea typeface="Calibri"/>
              <a:cs typeface="Times New Roman"/>
            </a:endParaRPr>
          </a:p>
          <a:p>
            <a:pPr algn="just">
              <a:lnSpc>
                <a:spcPct val="107000"/>
              </a:lnSpc>
              <a:spcAft>
                <a:spcPts val="0"/>
              </a:spcAft>
            </a:pPr>
            <a:r>
              <a:rPr lang="en-US" sz="2300" b="1" dirty="0">
                <a:solidFill>
                  <a:srgbClr val="0000FF"/>
                </a:solidFill>
                <a:latin typeface="Times New Roman"/>
                <a:ea typeface="Times New Roman"/>
                <a:cs typeface="Times New Roman"/>
              </a:rPr>
              <a:t>VII, 66.</a:t>
            </a:r>
            <a:r>
              <a:rPr lang="en-US" sz="2300" dirty="0">
                <a:latin typeface="Times New Roman"/>
                <a:ea typeface="Times New Roman"/>
                <a:cs typeface="Times New Roman"/>
              </a:rPr>
              <a:t> «</a:t>
            </a:r>
            <a:r>
              <a:rPr lang="en-US" sz="2300" b="1" i="1" dirty="0" err="1">
                <a:latin typeface="Times New Roman"/>
                <a:ea typeface="Times New Roman"/>
                <a:cs typeface="Times New Roman"/>
              </a:rPr>
              <a:t>Parfiyaliklar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xorasmiylar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so‘g‘dlar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gandariylar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va</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dadiklar</a:t>
            </a:r>
            <a:r>
              <a:rPr lang="en-US" sz="2300" b="1" i="1"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baqtriyaliklarning</a:t>
            </a:r>
            <a:r>
              <a:rPr lang="en-US" sz="2300"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qurollariga</a:t>
            </a:r>
            <a:r>
              <a:rPr lang="en-US" sz="2300" b="1" dirty="0">
                <a:solidFill>
                  <a:srgbClr val="C00000"/>
                </a:solidFill>
                <a:latin typeface="Times New Roman"/>
                <a:ea typeface="Times New Roman"/>
                <a:cs typeface="Times New Roman"/>
              </a:rPr>
              <a:t> </a:t>
            </a:r>
            <a:r>
              <a:rPr lang="en-US" sz="2300" b="1" dirty="0" err="1">
                <a:solidFill>
                  <a:srgbClr val="C00000"/>
                </a:solidFill>
                <a:latin typeface="Times New Roman"/>
                <a:ea typeface="Times New Roman"/>
                <a:cs typeface="Times New Roman"/>
              </a:rPr>
              <a:t>o‘xshagan</a:t>
            </a:r>
            <a:r>
              <a:rPr lang="en-US" sz="2300" b="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yarog</a:t>
            </a:r>
            <a:r>
              <a:rPr lang="en-US" sz="2300" dirty="0">
                <a:latin typeface="Times New Roman"/>
                <a:ea typeface="Times New Roman"/>
                <a:cs typeface="Times New Roman"/>
              </a:rPr>
              <a:t>‘–</a:t>
            </a:r>
            <a:r>
              <a:rPr lang="en-US" sz="2300" dirty="0" err="1">
                <a:latin typeface="Times New Roman"/>
                <a:ea typeface="Times New Roman"/>
                <a:cs typeface="Times New Roman"/>
              </a:rPr>
              <a:t>aslaxalari</a:t>
            </a:r>
            <a:r>
              <a:rPr lang="en-US" sz="2300" dirty="0">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harbiy</a:t>
            </a:r>
            <a:r>
              <a:rPr lang="en-US" sz="2300" dirty="0">
                <a:latin typeface="Times New Roman"/>
                <a:ea typeface="Times New Roman"/>
                <a:cs typeface="Times New Roman"/>
              </a:rPr>
              <a:t> </a:t>
            </a:r>
            <a:r>
              <a:rPr lang="en-US" sz="2300" dirty="0" err="1">
                <a:latin typeface="Times New Roman"/>
                <a:ea typeface="Times New Roman"/>
                <a:cs typeface="Times New Roman"/>
              </a:rPr>
              <a:t>yurishni</a:t>
            </a:r>
            <a:r>
              <a:rPr lang="en-US" sz="2300" dirty="0">
                <a:latin typeface="Times New Roman"/>
                <a:ea typeface="Times New Roman"/>
                <a:cs typeface="Times New Roman"/>
              </a:rPr>
              <a:t> </a:t>
            </a:r>
            <a:r>
              <a:rPr lang="en-US" sz="2300" dirty="0" err="1">
                <a:latin typeface="Times New Roman"/>
                <a:ea typeface="Times New Roman"/>
                <a:cs typeface="Times New Roman"/>
              </a:rPr>
              <a:t>boshladilar</a:t>
            </a:r>
            <a:r>
              <a:rPr lang="en-US" sz="2300" dirty="0">
                <a:latin typeface="Times New Roman"/>
                <a:ea typeface="Times New Roman"/>
                <a:cs typeface="Times New Roman"/>
              </a:rPr>
              <a:t>. </a:t>
            </a:r>
            <a:r>
              <a:rPr lang="en-US" sz="2300" dirty="0" err="1">
                <a:latin typeface="Times New Roman"/>
                <a:ea typeface="Times New Roman"/>
                <a:cs typeface="Times New Roman"/>
              </a:rPr>
              <a:t>Ularning</a:t>
            </a:r>
            <a:r>
              <a:rPr lang="en-US" sz="2300"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yo‘lboshchilari</a:t>
            </a:r>
            <a:r>
              <a:rPr lang="en-US" sz="2300" dirty="0">
                <a:latin typeface="Times New Roman"/>
                <a:ea typeface="Times New Roman"/>
                <a:cs typeface="Times New Roman"/>
              </a:rPr>
              <a:t>: </a:t>
            </a:r>
            <a:r>
              <a:rPr lang="en-US" sz="2300" b="1" dirty="0" err="1">
                <a:latin typeface="Times New Roman"/>
                <a:ea typeface="Times New Roman"/>
                <a:cs typeface="Times New Roman"/>
              </a:rPr>
              <a:t>parfiyaliklar</a:t>
            </a:r>
            <a:r>
              <a:rPr lang="en-US" sz="2300" b="1" dirty="0">
                <a:latin typeface="Times New Roman"/>
                <a:ea typeface="Times New Roman"/>
                <a:cs typeface="Times New Roman"/>
              </a:rPr>
              <a:t> </a:t>
            </a:r>
            <a:r>
              <a:rPr lang="en-US" sz="2300" b="1" dirty="0" err="1">
                <a:latin typeface="Times New Roman"/>
                <a:ea typeface="Times New Roman"/>
                <a:cs typeface="Times New Roman"/>
              </a:rPr>
              <a:t>va</a:t>
            </a:r>
            <a:r>
              <a:rPr lang="en-US" sz="2300" b="1" dirty="0">
                <a:latin typeface="Times New Roman"/>
                <a:ea typeface="Times New Roman"/>
                <a:cs typeface="Times New Roman"/>
              </a:rPr>
              <a:t> </a:t>
            </a:r>
            <a:r>
              <a:rPr lang="en-US" sz="2300" b="1" dirty="0" err="1">
                <a:latin typeface="Times New Roman"/>
                <a:ea typeface="Times New Roman"/>
                <a:cs typeface="Times New Roman"/>
              </a:rPr>
              <a:t>xorasmiylarning</a:t>
            </a:r>
            <a:r>
              <a:rPr lang="en-US" sz="2300" dirty="0">
                <a:latin typeface="Times New Roman"/>
                <a:ea typeface="Times New Roman"/>
                <a:cs typeface="Times New Roman"/>
              </a:rPr>
              <a:t> – </a:t>
            </a:r>
            <a:r>
              <a:rPr lang="en-US" sz="2300" b="1" dirty="0" err="1">
                <a:solidFill>
                  <a:srgbClr val="0000FF"/>
                </a:solidFill>
                <a:latin typeface="Times New Roman"/>
                <a:ea typeface="Times New Roman"/>
                <a:cs typeface="Times New Roman"/>
              </a:rPr>
              <a:t>Farnak</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o‘g‘li</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Artaboz</a:t>
            </a:r>
            <a:r>
              <a:rPr lang="en-US" sz="2300" dirty="0">
                <a:latin typeface="Times New Roman"/>
                <a:ea typeface="Times New Roman"/>
                <a:cs typeface="Times New Roman"/>
              </a:rPr>
              <a:t>; </a:t>
            </a:r>
            <a:r>
              <a:rPr lang="en-US" sz="2300" b="1" dirty="0" err="1">
                <a:latin typeface="Times New Roman"/>
                <a:ea typeface="Times New Roman"/>
                <a:cs typeface="Times New Roman"/>
              </a:rPr>
              <a:t>so‘g‘dlarniki</a:t>
            </a:r>
            <a:r>
              <a:rPr lang="en-US" sz="2300" dirty="0">
                <a:latin typeface="Times New Roman"/>
                <a:ea typeface="Times New Roman"/>
                <a:cs typeface="Times New Roman"/>
              </a:rPr>
              <a:t> – </a:t>
            </a:r>
            <a:r>
              <a:rPr lang="en-US" sz="2300" b="1" dirty="0" err="1">
                <a:solidFill>
                  <a:srgbClr val="0000FF"/>
                </a:solidFill>
                <a:latin typeface="Times New Roman"/>
                <a:ea typeface="Times New Roman"/>
                <a:cs typeface="Times New Roman"/>
              </a:rPr>
              <a:t>Artey</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o‘g‘li</a:t>
            </a:r>
            <a:r>
              <a:rPr lang="en-US" sz="2300" b="1" dirty="0">
                <a:solidFill>
                  <a:srgbClr val="0000FF"/>
                </a:solidFill>
                <a:latin typeface="Times New Roman"/>
                <a:ea typeface="Times New Roman"/>
                <a:cs typeface="Times New Roman"/>
              </a:rPr>
              <a:t> Azan </a:t>
            </a:r>
            <a:r>
              <a:rPr lang="en-US" sz="2300" dirty="0" err="1">
                <a:latin typeface="Times New Roman"/>
                <a:ea typeface="Times New Roman"/>
                <a:cs typeface="Times New Roman"/>
              </a:rPr>
              <a:t>bo‘lgan</a:t>
            </a:r>
            <a:r>
              <a:rPr lang="en-US" sz="2300" dirty="0">
                <a:latin typeface="Times New Roman"/>
                <a:ea typeface="Times New Roman"/>
                <a:cs typeface="Times New Roman"/>
              </a:rPr>
              <a:t>. </a:t>
            </a:r>
            <a:endParaRPr lang="ru-RU" sz="2300" dirty="0">
              <a:ea typeface="Calibri"/>
              <a:cs typeface="Times New Roman"/>
            </a:endParaRPr>
          </a:p>
          <a:p>
            <a:pPr algn="just">
              <a:lnSpc>
                <a:spcPct val="107000"/>
              </a:lnSpc>
              <a:spcAft>
                <a:spcPts val="0"/>
              </a:spcAft>
            </a:pPr>
            <a:r>
              <a:rPr lang="en-US" sz="2300" b="1" dirty="0">
                <a:solidFill>
                  <a:srgbClr val="0000FF"/>
                </a:solidFill>
                <a:latin typeface="Times New Roman"/>
                <a:ea typeface="Times New Roman"/>
                <a:cs typeface="Times New Roman"/>
              </a:rPr>
              <a:t>VII, 88.</a:t>
            </a:r>
            <a:r>
              <a:rPr lang="en-US" sz="2300" dirty="0">
                <a:latin typeface="Times New Roman"/>
                <a:ea typeface="Times New Roman"/>
                <a:cs typeface="Times New Roman"/>
              </a:rPr>
              <a:t> «</a:t>
            </a:r>
            <a:r>
              <a:rPr lang="en-US" sz="2300" dirty="0" err="1" smtClean="0">
                <a:latin typeface="Times New Roman"/>
                <a:ea typeface="Times New Roman"/>
                <a:cs typeface="Times New Roman"/>
              </a:rPr>
              <a:t>Baqtriya</a:t>
            </a:r>
            <a:r>
              <a:rPr lang="en-US" sz="2300" dirty="0" smtClean="0">
                <a:latin typeface="Times New Roman"/>
                <a:ea typeface="Times New Roman"/>
                <a:cs typeface="Times New Roman"/>
              </a:rPr>
              <a:t> </a:t>
            </a:r>
            <a:r>
              <a:rPr lang="en-US" sz="2300" b="1" dirty="0" err="1">
                <a:latin typeface="Times New Roman"/>
                <a:ea typeface="Times New Roman"/>
                <a:cs typeface="Times New Roman"/>
              </a:rPr>
              <a:t>chavandozlarining</a:t>
            </a:r>
            <a:r>
              <a:rPr lang="en-US" sz="2300" dirty="0">
                <a:latin typeface="Times New Roman"/>
                <a:ea typeface="Times New Roman"/>
                <a:cs typeface="Times New Roman"/>
              </a:rPr>
              <a:t> </a:t>
            </a:r>
            <a:r>
              <a:rPr lang="en-US" sz="2300" b="1" dirty="0" err="1">
                <a:latin typeface="Times New Roman"/>
                <a:ea typeface="Times New Roman"/>
                <a:cs typeface="Times New Roman"/>
              </a:rPr>
              <a:t>qurollari</a:t>
            </a:r>
            <a:r>
              <a:rPr lang="en-US" sz="2300" dirty="0">
                <a:latin typeface="Times New Roman"/>
                <a:ea typeface="Times New Roman"/>
                <a:cs typeface="Times New Roman"/>
              </a:rPr>
              <a:t> </a:t>
            </a:r>
            <a:r>
              <a:rPr lang="en-US" sz="2300" dirty="0" err="1">
                <a:latin typeface="Times New Roman"/>
                <a:ea typeface="Times New Roman"/>
                <a:cs typeface="Times New Roman"/>
              </a:rPr>
              <a:t>piyoda</a:t>
            </a:r>
            <a:r>
              <a:rPr lang="en-US" sz="2300" dirty="0">
                <a:latin typeface="Times New Roman"/>
                <a:ea typeface="Times New Roman"/>
                <a:cs typeface="Times New Roman"/>
              </a:rPr>
              <a:t> </a:t>
            </a:r>
            <a:r>
              <a:rPr lang="en-US" sz="2300" dirty="0" err="1">
                <a:latin typeface="Times New Roman"/>
                <a:ea typeface="Times New Roman"/>
                <a:cs typeface="Times New Roman"/>
              </a:rPr>
              <a:t>askarlari</a:t>
            </a:r>
            <a:r>
              <a:rPr lang="en-US" sz="2300" dirty="0">
                <a:latin typeface="Times New Roman"/>
                <a:ea typeface="Times New Roman"/>
                <a:cs typeface="Times New Roman"/>
              </a:rPr>
              <a:t> </a:t>
            </a:r>
            <a:r>
              <a:rPr lang="en-US" sz="2300" dirty="0" err="1">
                <a:latin typeface="Times New Roman"/>
                <a:ea typeface="Times New Roman"/>
                <a:cs typeface="Times New Roman"/>
              </a:rPr>
              <a:t>qurollariga</a:t>
            </a:r>
            <a:r>
              <a:rPr lang="en-US" sz="2300" dirty="0">
                <a:latin typeface="Times New Roman"/>
                <a:ea typeface="Times New Roman"/>
                <a:cs typeface="Times New Roman"/>
              </a:rPr>
              <a:t> </a:t>
            </a:r>
            <a:r>
              <a:rPr lang="en-US" sz="2300" dirty="0" err="1">
                <a:latin typeface="Times New Roman"/>
                <a:ea typeface="Times New Roman"/>
                <a:cs typeface="Times New Roman"/>
              </a:rPr>
              <a:t>o‘xshagan</a:t>
            </a:r>
            <a:r>
              <a:rPr lang="en-US" sz="2300" dirty="0">
                <a:latin typeface="Times New Roman"/>
                <a:ea typeface="Times New Roman"/>
                <a:cs typeface="Times New Roman"/>
              </a:rPr>
              <a:t>».</a:t>
            </a:r>
            <a:endParaRPr lang="ru-RU" sz="2300" dirty="0">
              <a:ea typeface="Calibri"/>
              <a:cs typeface="Times New Roman"/>
            </a:endParaRPr>
          </a:p>
          <a:p>
            <a:pPr marL="0" indent="0" algn="just">
              <a:lnSpc>
                <a:spcPct val="107000"/>
              </a:lnSpc>
              <a:spcAft>
                <a:spcPts val="0"/>
              </a:spcAft>
              <a:buNone/>
            </a:pPr>
            <a:endParaRPr lang="ru-RU" sz="2300" dirty="0">
              <a:ea typeface="Calibri"/>
              <a:cs typeface="Times New Roman"/>
            </a:endParaRPr>
          </a:p>
        </p:txBody>
      </p:sp>
    </p:spTree>
    <p:extLst>
      <p:ext uri="{BB962C8B-B14F-4D97-AF65-F5344CB8AC3E}">
        <p14:creationId xmlns:p14="http://schemas.microsoft.com/office/powerpoint/2010/main" val="40309254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0" indent="0" algn="just">
              <a:lnSpc>
                <a:spcPct val="107000"/>
              </a:lnSpc>
              <a:spcAft>
                <a:spcPts val="0"/>
              </a:spcAft>
              <a:buNone/>
            </a:pPr>
            <a:r>
              <a:rPr lang="en-US" sz="2300" dirty="0" smtClean="0">
                <a:latin typeface="Times New Roman"/>
                <a:ea typeface="Times New Roman"/>
                <a:cs typeface="Times New Roman"/>
              </a:rPr>
              <a:t>	</a:t>
            </a:r>
            <a:r>
              <a:rPr lang="en-US" sz="2300" dirty="0" err="1" smtClean="0">
                <a:latin typeface="Times New Roman"/>
                <a:ea typeface="Times New Roman"/>
                <a:cs typeface="Times New Roman"/>
              </a:rPr>
              <a:t>Gerodot</a:t>
            </a:r>
            <a:r>
              <a:rPr lang="en-US" sz="2300" dirty="0" smtClean="0">
                <a:latin typeface="Times New Roman"/>
                <a:ea typeface="Times New Roman"/>
                <a:cs typeface="Times New Roman"/>
              </a:rPr>
              <a:t> </a:t>
            </a:r>
            <a:r>
              <a:rPr lang="en-US" sz="2300" dirty="0" err="1">
                <a:latin typeface="Times New Roman"/>
                <a:ea typeface="Times New Roman"/>
                <a:cs typeface="Times New Roman"/>
              </a:rPr>
              <a:t>muntazam</a:t>
            </a:r>
            <a:r>
              <a:rPr lang="en-US" sz="2300" dirty="0">
                <a:latin typeface="Times New Roman"/>
                <a:ea typeface="Times New Roman"/>
                <a:cs typeface="Times New Roman"/>
              </a:rPr>
              <a:t> </a:t>
            </a:r>
            <a:r>
              <a:rPr lang="en-US" sz="2300" dirty="0" err="1">
                <a:latin typeface="Times New Roman"/>
                <a:ea typeface="Times New Roman"/>
                <a:cs typeface="Times New Roman"/>
              </a:rPr>
              <a:t>ravishda</a:t>
            </a:r>
            <a:r>
              <a:rPr lang="en-US" sz="2300" dirty="0">
                <a:latin typeface="Times New Roman"/>
                <a:ea typeface="Times New Roman"/>
                <a:cs typeface="Times New Roman"/>
              </a:rPr>
              <a:t> </a:t>
            </a:r>
            <a:r>
              <a:rPr lang="en-US" sz="2300" b="1" i="1" dirty="0" err="1">
                <a:solidFill>
                  <a:srgbClr val="0000FF"/>
                </a:solidFill>
                <a:latin typeface="Times New Roman"/>
                <a:ea typeface="Times New Roman"/>
                <a:cs typeface="Times New Roman"/>
              </a:rPr>
              <a:t>ahamoniylar</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harbiy</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qo‘shinlaridagi</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yurtimiz</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xalqlarining</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jangchi</a:t>
            </a:r>
            <a:r>
              <a:rPr lang="en-US" sz="2300" b="1" i="1" dirty="0">
                <a:solidFill>
                  <a:srgbClr val="0000FF"/>
                </a:solidFill>
                <a:latin typeface="Times New Roman"/>
                <a:ea typeface="Times New Roman"/>
                <a:cs typeface="Times New Roman"/>
              </a:rPr>
              <a:t> </a:t>
            </a:r>
            <a:r>
              <a:rPr lang="en-US" sz="2300" b="1" i="1" dirty="0" err="1">
                <a:solidFill>
                  <a:srgbClr val="0000FF"/>
                </a:solidFill>
                <a:latin typeface="Times New Roman"/>
                <a:ea typeface="Times New Roman"/>
                <a:cs typeface="Times New Roman"/>
              </a:rPr>
              <a:t>vakillari</a:t>
            </a:r>
            <a:r>
              <a:rPr lang="en-US" sz="2300" b="1" i="1" dirty="0">
                <a:solidFill>
                  <a:srgbClr val="0000FF"/>
                </a:solidFill>
                <a:latin typeface="Times New Roman"/>
                <a:ea typeface="Times New Roman"/>
                <a:cs typeface="Times New Roman"/>
              </a:rPr>
              <a:t> </a:t>
            </a:r>
            <a:r>
              <a:rPr lang="en-US" sz="2300" dirty="0" err="1">
                <a:latin typeface="Times New Roman"/>
                <a:ea typeface="Times New Roman"/>
                <a:cs typeface="Times New Roman"/>
              </a:rPr>
              <a:t>haqida</a:t>
            </a:r>
            <a:r>
              <a:rPr lang="en-US" sz="2300" dirty="0">
                <a:latin typeface="Times New Roman"/>
                <a:ea typeface="Times New Roman"/>
                <a:cs typeface="Times New Roman"/>
              </a:rPr>
              <a:t> </a:t>
            </a:r>
            <a:r>
              <a:rPr lang="en-US" sz="2300" dirty="0" err="1">
                <a:latin typeface="Times New Roman"/>
                <a:ea typeface="Times New Roman"/>
                <a:cs typeface="Times New Roman"/>
              </a:rPr>
              <a:t>yoritadi</a:t>
            </a:r>
            <a:r>
              <a:rPr lang="en-US" sz="2300" dirty="0">
                <a:latin typeface="Times New Roman"/>
                <a:ea typeface="Times New Roman"/>
                <a:cs typeface="Times New Roman"/>
              </a:rPr>
              <a:t>:</a:t>
            </a:r>
            <a:endParaRPr lang="ru-RU" sz="2300" dirty="0">
              <a:ea typeface="Calibri"/>
              <a:cs typeface="Times New Roman"/>
            </a:endParaRPr>
          </a:p>
          <a:p>
            <a:pPr algn="just">
              <a:lnSpc>
                <a:spcPct val="107000"/>
              </a:lnSpc>
              <a:spcAft>
                <a:spcPts val="0"/>
              </a:spcAft>
            </a:pPr>
            <a:r>
              <a:rPr lang="en-US" sz="2300" b="1" dirty="0" err="1">
                <a:solidFill>
                  <a:srgbClr val="0000FF"/>
                </a:solidFill>
                <a:latin typeface="Times New Roman"/>
                <a:ea typeface="Times New Roman"/>
                <a:cs typeface="Times New Roman"/>
              </a:rPr>
              <a:t>Tarix</a:t>
            </a:r>
            <a:r>
              <a:rPr lang="en-US" sz="2300" b="1" dirty="0">
                <a:solidFill>
                  <a:srgbClr val="0000FF"/>
                </a:solidFill>
                <a:latin typeface="Times New Roman"/>
                <a:ea typeface="Times New Roman"/>
                <a:cs typeface="Times New Roman"/>
              </a:rPr>
              <a:t>, VII, 64. </a:t>
            </a:r>
            <a:r>
              <a:rPr lang="en-US" sz="2300" dirty="0">
                <a:latin typeface="Times New Roman"/>
                <a:ea typeface="Times New Roman"/>
                <a:cs typeface="Times New Roman"/>
              </a:rPr>
              <a:t>«</a:t>
            </a:r>
            <a:r>
              <a:rPr lang="en-US" sz="2300" b="1" dirty="0" err="1">
                <a:latin typeface="Times New Roman"/>
                <a:ea typeface="Times New Roman"/>
                <a:cs typeface="Times New Roman"/>
              </a:rPr>
              <a:t>Baqtriyaliklarning</a:t>
            </a:r>
            <a:r>
              <a:rPr lang="en-US" sz="2300" dirty="0">
                <a:latin typeface="Times New Roman"/>
                <a:ea typeface="Times New Roman"/>
                <a:cs typeface="Times New Roman"/>
              </a:rPr>
              <a:t> </a:t>
            </a:r>
            <a:r>
              <a:rPr lang="en-US" sz="2300" dirty="0" err="1">
                <a:latin typeface="Times New Roman"/>
                <a:ea typeface="Times New Roman"/>
                <a:cs typeface="Times New Roman"/>
              </a:rPr>
              <a:t>ust</a:t>
            </a:r>
            <a:r>
              <a:rPr lang="en-US" sz="2300" dirty="0">
                <a:latin typeface="Times New Roman"/>
                <a:ea typeface="Times New Roman"/>
                <a:cs typeface="Times New Roman"/>
              </a:rPr>
              <a:t>–</a:t>
            </a:r>
            <a:r>
              <a:rPr lang="en-US" sz="2300" dirty="0" err="1">
                <a:latin typeface="Times New Roman"/>
                <a:ea typeface="Times New Roman"/>
                <a:cs typeface="Times New Roman"/>
              </a:rPr>
              <a:t>boshi</a:t>
            </a:r>
            <a:r>
              <a:rPr lang="en-US" sz="2300" dirty="0">
                <a:latin typeface="Times New Roman"/>
                <a:ea typeface="Times New Roman"/>
                <a:cs typeface="Times New Roman"/>
              </a:rPr>
              <a:t> </a:t>
            </a:r>
            <a:r>
              <a:rPr lang="en-US" sz="2300" b="1" dirty="0" err="1">
                <a:latin typeface="Times New Roman"/>
                <a:ea typeface="Times New Roman"/>
                <a:cs typeface="Times New Roman"/>
              </a:rPr>
              <a:t>midiyaliklarning</a:t>
            </a:r>
            <a:r>
              <a:rPr lang="en-US" sz="2300" dirty="0">
                <a:latin typeface="Times New Roman"/>
                <a:ea typeface="Times New Roman"/>
                <a:cs typeface="Times New Roman"/>
              </a:rPr>
              <a:t> </a:t>
            </a:r>
            <a:r>
              <a:rPr lang="en-US" sz="2300" dirty="0" err="1">
                <a:latin typeface="Times New Roman"/>
                <a:ea typeface="Times New Roman"/>
                <a:cs typeface="Times New Roman"/>
              </a:rPr>
              <a:t>ust</a:t>
            </a:r>
            <a:r>
              <a:rPr lang="en-US" sz="2300" dirty="0">
                <a:latin typeface="Times New Roman"/>
                <a:ea typeface="Times New Roman"/>
                <a:cs typeface="Times New Roman"/>
              </a:rPr>
              <a:t>–</a:t>
            </a:r>
            <a:r>
              <a:rPr lang="en-US" sz="2300" dirty="0" err="1">
                <a:latin typeface="Times New Roman"/>
                <a:ea typeface="Times New Roman"/>
                <a:cs typeface="Times New Roman"/>
              </a:rPr>
              <a:t>boshiga</a:t>
            </a:r>
            <a:r>
              <a:rPr lang="en-US" sz="2300" dirty="0">
                <a:latin typeface="Times New Roman"/>
                <a:ea typeface="Times New Roman"/>
                <a:cs typeface="Times New Roman"/>
              </a:rPr>
              <a:t> </a:t>
            </a:r>
            <a:r>
              <a:rPr lang="en-US" sz="2300" dirty="0" err="1">
                <a:latin typeface="Times New Roman"/>
                <a:ea typeface="Times New Roman"/>
                <a:cs typeface="Times New Roman"/>
              </a:rPr>
              <a:t>o‘xshagan</a:t>
            </a:r>
            <a:r>
              <a:rPr lang="en-US" sz="2300" dirty="0">
                <a:latin typeface="Times New Roman"/>
                <a:ea typeface="Times New Roman"/>
                <a:cs typeface="Times New Roman"/>
              </a:rPr>
              <a:t>, </a:t>
            </a:r>
            <a:r>
              <a:rPr lang="en-US" sz="2300" dirty="0" err="1">
                <a:latin typeface="Times New Roman"/>
                <a:ea typeface="Times New Roman"/>
                <a:cs typeface="Times New Roman"/>
              </a:rPr>
              <a:t>ular</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o‘q</a:t>
            </a:r>
            <a:r>
              <a:rPr lang="en-US" sz="2300" b="1" i="1" dirty="0">
                <a:solidFill>
                  <a:srgbClr val="C00000"/>
                </a:solidFill>
                <a:latin typeface="Times New Roman"/>
                <a:ea typeface="Times New Roman"/>
                <a:cs typeface="Times New Roman"/>
              </a:rPr>
              <a:t>–</a:t>
            </a:r>
            <a:r>
              <a:rPr lang="en-US" sz="2300" b="1" i="1" dirty="0" err="1">
                <a:solidFill>
                  <a:srgbClr val="C00000"/>
                </a:solidFill>
                <a:latin typeface="Times New Roman"/>
                <a:ea typeface="Times New Roman"/>
                <a:cs typeface="Times New Roman"/>
              </a:rPr>
              <a:t>yoy</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va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kalta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nayzalar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qurollanganlar</a:t>
            </a:r>
            <a:r>
              <a:rPr lang="en-US" sz="2300" dirty="0">
                <a:latin typeface="Times New Roman"/>
                <a:ea typeface="Times New Roman"/>
                <a:cs typeface="Times New Roman"/>
              </a:rPr>
              <a:t>. </a:t>
            </a:r>
            <a:r>
              <a:rPr lang="en-US" sz="2300" b="1" dirty="0" err="1">
                <a:latin typeface="Times New Roman"/>
                <a:ea typeface="Times New Roman"/>
                <a:cs typeface="Times New Roman"/>
              </a:rPr>
              <a:t>Saklar</a:t>
            </a:r>
            <a:r>
              <a:rPr lang="en-US" sz="2300" b="1" dirty="0">
                <a:latin typeface="Times New Roman"/>
                <a:ea typeface="Times New Roman"/>
                <a:cs typeface="Times New Roman"/>
              </a:rPr>
              <a:t> (</a:t>
            </a:r>
            <a:r>
              <a:rPr lang="en-US" sz="2300" b="1" dirty="0" err="1">
                <a:latin typeface="Times New Roman"/>
                <a:ea typeface="Times New Roman"/>
                <a:cs typeface="Times New Roman"/>
              </a:rPr>
              <a:t>skif</a:t>
            </a:r>
            <a:r>
              <a:rPr lang="en-US" sz="2300" b="1" dirty="0">
                <a:latin typeface="Times New Roman"/>
                <a:ea typeface="Times New Roman"/>
                <a:cs typeface="Times New Roman"/>
              </a:rPr>
              <a:t> </a:t>
            </a:r>
            <a:r>
              <a:rPr lang="en-US" sz="2300" b="1" dirty="0" err="1">
                <a:latin typeface="Times New Roman"/>
                <a:ea typeface="Times New Roman"/>
                <a:cs typeface="Times New Roman"/>
              </a:rPr>
              <a:t>qabilasi</a:t>
            </a:r>
            <a:r>
              <a:rPr lang="en-US" sz="2300" b="1" dirty="0">
                <a:latin typeface="Times New Roman"/>
                <a:ea typeface="Times New Roman"/>
                <a:cs typeface="Times New Roman"/>
              </a:rPr>
              <a:t>) </a:t>
            </a:r>
            <a:r>
              <a:rPr lang="en-US" sz="2300" dirty="0" err="1">
                <a:latin typeface="Times New Roman"/>
                <a:ea typeface="Times New Roman"/>
                <a:cs typeface="Times New Roman"/>
              </a:rPr>
              <a:t>uzun</a:t>
            </a:r>
            <a:r>
              <a:rPr lang="en-US" sz="2300" dirty="0">
                <a:latin typeface="Times New Roman"/>
                <a:ea typeface="Times New Roman"/>
                <a:cs typeface="Times New Roman"/>
              </a:rPr>
              <a:t> </a:t>
            </a:r>
            <a:r>
              <a:rPr lang="en-US" sz="2300" dirty="0" err="1">
                <a:latin typeface="Times New Roman"/>
                <a:ea typeface="Times New Roman"/>
                <a:cs typeface="Times New Roman"/>
              </a:rPr>
              <a:t>cho‘qqili</a:t>
            </a:r>
            <a:r>
              <a:rPr lang="en-US" sz="2300" dirty="0">
                <a:latin typeface="Times New Roman"/>
                <a:ea typeface="Times New Roman"/>
                <a:cs typeface="Times New Roman"/>
              </a:rPr>
              <a:t> </a:t>
            </a:r>
            <a:r>
              <a:rPr lang="en-US" sz="2300" dirty="0" err="1">
                <a:latin typeface="Times New Roman"/>
                <a:ea typeface="Times New Roman"/>
                <a:cs typeface="Times New Roman"/>
              </a:rPr>
              <a:t>qalpoqlar</a:t>
            </a:r>
            <a:r>
              <a:rPr lang="en-US" sz="2300" dirty="0">
                <a:latin typeface="Times New Roman"/>
                <a:ea typeface="Times New Roman"/>
                <a:cs typeface="Times New Roman"/>
              </a:rPr>
              <a:t> </a:t>
            </a:r>
            <a:r>
              <a:rPr lang="en-US" sz="2300" dirty="0" err="1">
                <a:latin typeface="Times New Roman"/>
                <a:ea typeface="Times New Roman"/>
                <a:cs typeface="Times New Roman"/>
              </a:rPr>
              <a:t>kiyib</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kamon</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va</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xanjarlar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qurollanganlar</a:t>
            </a:r>
            <a:r>
              <a:rPr lang="en-US" sz="2300" dirty="0">
                <a:latin typeface="Times New Roman"/>
                <a:ea typeface="Times New Roman"/>
                <a:cs typeface="Times New Roman"/>
              </a:rPr>
              <a:t>, </a:t>
            </a:r>
            <a:r>
              <a:rPr lang="en-US" sz="2300" dirty="0" err="1">
                <a:latin typeface="Times New Roman"/>
                <a:ea typeface="Times New Roman"/>
                <a:cs typeface="Times New Roman"/>
              </a:rPr>
              <a:t>yana</a:t>
            </a:r>
            <a:r>
              <a:rPr lang="en-US" sz="2300" dirty="0">
                <a:latin typeface="Times New Roman"/>
                <a:ea typeface="Times New Roman"/>
                <a:cs typeface="Times New Roman"/>
              </a:rPr>
              <a:t> </a:t>
            </a:r>
            <a:r>
              <a:rPr lang="en-US" sz="2300" dirty="0" err="1">
                <a:latin typeface="Times New Roman"/>
                <a:ea typeface="Times New Roman"/>
                <a:cs typeface="Times New Roman"/>
              </a:rPr>
              <a:t>ularda</a:t>
            </a:r>
            <a:r>
              <a:rPr lang="en-US" sz="2300" dirty="0">
                <a:latin typeface="Times New Roman"/>
                <a:ea typeface="Times New Roman"/>
                <a:cs typeface="Times New Roman"/>
              </a:rPr>
              <a:t> </a:t>
            </a:r>
            <a:r>
              <a:rPr lang="en-US" sz="2300" b="1" i="1" dirty="0" err="1">
                <a:solidFill>
                  <a:srgbClr val="C00000"/>
                </a:solidFill>
                <a:latin typeface="Times New Roman"/>
                <a:ea typeface="Times New Roman"/>
                <a:cs typeface="Times New Roman"/>
              </a:rPr>
              <a:t>ikki</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qirrali</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harbiy</a:t>
            </a:r>
            <a:r>
              <a:rPr lang="en-US" sz="2300" b="1" i="1" dirty="0">
                <a:solidFill>
                  <a:srgbClr val="C00000"/>
                </a:solidFill>
                <a:latin typeface="Times New Roman"/>
                <a:ea typeface="Times New Roman"/>
                <a:cs typeface="Times New Roman"/>
              </a:rPr>
              <a:t> </a:t>
            </a:r>
            <a:r>
              <a:rPr lang="en-US" sz="2300" b="1" i="1" dirty="0" err="1">
                <a:solidFill>
                  <a:srgbClr val="C00000"/>
                </a:solidFill>
                <a:latin typeface="Times New Roman"/>
                <a:ea typeface="Times New Roman"/>
                <a:cs typeface="Times New Roman"/>
              </a:rPr>
              <a:t>boltalar</a:t>
            </a:r>
            <a:r>
              <a:rPr lang="en-US" sz="2300" b="1" i="1" dirty="0">
                <a:solidFill>
                  <a:srgbClr val="C00000"/>
                </a:solidFill>
                <a:latin typeface="Times New Roman"/>
                <a:ea typeface="Times New Roman"/>
                <a:cs typeface="Times New Roman"/>
              </a:rPr>
              <a:t>–</a:t>
            </a:r>
            <a:r>
              <a:rPr lang="en-US" sz="2300" b="1" i="1" dirty="0" err="1">
                <a:solidFill>
                  <a:srgbClr val="C00000"/>
                </a:solidFill>
                <a:latin typeface="Times New Roman"/>
                <a:ea typeface="Times New Roman"/>
                <a:cs typeface="Times New Roman"/>
              </a:rPr>
              <a:t>sagarislar</a:t>
            </a:r>
            <a:r>
              <a:rPr lang="en-US" sz="2300" b="1" i="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bo‘lgan</a:t>
            </a:r>
            <a:r>
              <a:rPr lang="en-US" sz="2300" dirty="0">
                <a:latin typeface="Times New Roman"/>
                <a:ea typeface="Times New Roman"/>
                <a:cs typeface="Times New Roman"/>
              </a:rPr>
              <a:t>. </a:t>
            </a:r>
            <a:r>
              <a:rPr lang="en-US" sz="2300" dirty="0" err="1">
                <a:latin typeface="Times New Roman"/>
                <a:ea typeface="Times New Roman"/>
                <a:cs typeface="Times New Roman"/>
              </a:rPr>
              <a:t>Ushbu</a:t>
            </a:r>
            <a:r>
              <a:rPr lang="en-US" sz="2300" dirty="0">
                <a:latin typeface="Times New Roman"/>
                <a:ea typeface="Times New Roman"/>
                <a:cs typeface="Times New Roman"/>
              </a:rPr>
              <a:t> </a:t>
            </a:r>
            <a:r>
              <a:rPr lang="en-US" sz="2300" dirty="0" err="1">
                <a:latin typeface="Times New Roman"/>
                <a:ea typeface="Times New Roman"/>
                <a:cs typeface="Times New Roman"/>
              </a:rPr>
              <a:t>qabila</a:t>
            </a:r>
            <a:r>
              <a:rPr lang="en-US" sz="2300" dirty="0">
                <a:latin typeface="Times New Roman"/>
                <a:ea typeface="Times New Roman"/>
                <a:cs typeface="Times New Roman"/>
              </a:rPr>
              <a:t> (</a:t>
            </a:r>
            <a:r>
              <a:rPr lang="en-US" sz="2300" b="1" dirty="0" err="1">
                <a:latin typeface="Times New Roman"/>
                <a:ea typeface="Times New Roman"/>
                <a:cs typeface="Times New Roman"/>
              </a:rPr>
              <a:t>aynan</a:t>
            </a:r>
            <a:r>
              <a:rPr lang="en-US" sz="2300" b="1" dirty="0">
                <a:latin typeface="Times New Roman"/>
                <a:ea typeface="Times New Roman"/>
                <a:cs typeface="Times New Roman"/>
              </a:rPr>
              <a:t> </a:t>
            </a:r>
            <a:r>
              <a:rPr lang="en-US" sz="2300" b="1" dirty="0" err="1">
                <a:latin typeface="Times New Roman"/>
                <a:ea typeface="Times New Roman"/>
                <a:cs typeface="Times New Roman"/>
              </a:rPr>
              <a:t>skif</a:t>
            </a:r>
            <a:r>
              <a:rPr lang="en-US" sz="2300" b="1" dirty="0">
                <a:latin typeface="Times New Roman"/>
                <a:ea typeface="Times New Roman"/>
                <a:cs typeface="Times New Roman"/>
              </a:rPr>
              <a:t> </a:t>
            </a:r>
            <a:r>
              <a:rPr lang="en-US" sz="2300" b="1" dirty="0" err="1">
                <a:latin typeface="Times New Roman"/>
                <a:ea typeface="Times New Roman"/>
                <a:cs typeface="Times New Roman"/>
              </a:rPr>
              <a:t>qibilasi</a:t>
            </a:r>
            <a:r>
              <a:rPr lang="en-US" sz="2300"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amirgiy</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saklar</a:t>
            </a:r>
            <a:r>
              <a:rPr lang="en-US" sz="2300" b="1" dirty="0">
                <a:solidFill>
                  <a:srgbClr val="0000FF"/>
                </a:solidFill>
                <a:latin typeface="Times New Roman"/>
                <a:ea typeface="Times New Roman"/>
                <a:cs typeface="Times New Roman"/>
              </a:rPr>
              <a:t> </a:t>
            </a:r>
            <a:r>
              <a:rPr lang="en-US" sz="2300" dirty="0">
                <a:latin typeface="Times New Roman"/>
                <a:ea typeface="Times New Roman"/>
                <a:cs typeface="Times New Roman"/>
              </a:rPr>
              <a:t>deb </a:t>
            </a:r>
            <a:r>
              <a:rPr lang="en-US" sz="2300" dirty="0" err="1">
                <a:latin typeface="Times New Roman"/>
                <a:ea typeface="Times New Roman"/>
                <a:cs typeface="Times New Roman"/>
              </a:rPr>
              <a:t>nomlangan</a:t>
            </a:r>
            <a:r>
              <a:rPr lang="en-US" sz="2300" dirty="0">
                <a:latin typeface="Times New Roman"/>
                <a:ea typeface="Times New Roman"/>
                <a:cs typeface="Times New Roman"/>
              </a:rPr>
              <a:t>. </a:t>
            </a:r>
            <a:r>
              <a:rPr lang="en-US" sz="2300" dirty="0" err="1">
                <a:latin typeface="Times New Roman"/>
                <a:ea typeface="Times New Roman"/>
                <a:cs typeface="Times New Roman"/>
              </a:rPr>
              <a:t>Forslar</a:t>
            </a:r>
            <a:r>
              <a:rPr lang="en-US" sz="2300" dirty="0">
                <a:latin typeface="Times New Roman"/>
                <a:ea typeface="Times New Roman"/>
                <a:cs typeface="Times New Roman"/>
              </a:rPr>
              <a:t> </a:t>
            </a:r>
            <a:r>
              <a:rPr lang="en-US" sz="2300" dirty="0" err="1">
                <a:latin typeface="Times New Roman"/>
                <a:ea typeface="Times New Roman"/>
                <a:cs typeface="Times New Roman"/>
              </a:rPr>
              <a:t>skiflarning</a:t>
            </a:r>
            <a:r>
              <a:rPr lang="en-US" sz="2300" dirty="0">
                <a:latin typeface="Times New Roman"/>
                <a:ea typeface="Times New Roman"/>
                <a:cs typeface="Times New Roman"/>
              </a:rPr>
              <a:t> </a:t>
            </a:r>
            <a:r>
              <a:rPr lang="en-US" sz="2300" dirty="0" err="1">
                <a:latin typeface="Times New Roman"/>
                <a:ea typeface="Times New Roman"/>
                <a:cs typeface="Times New Roman"/>
              </a:rPr>
              <a:t>hammasini</a:t>
            </a:r>
            <a:r>
              <a:rPr lang="en-US" sz="2300" dirty="0">
                <a:latin typeface="Times New Roman"/>
                <a:ea typeface="Times New Roman"/>
                <a:cs typeface="Times New Roman"/>
              </a:rPr>
              <a:t> </a:t>
            </a:r>
            <a:r>
              <a:rPr lang="en-US" sz="2300" b="1" dirty="0" err="1">
                <a:latin typeface="Times New Roman"/>
                <a:ea typeface="Times New Roman"/>
                <a:cs typeface="Times New Roman"/>
              </a:rPr>
              <a:t>saklar</a:t>
            </a:r>
            <a:r>
              <a:rPr lang="en-US" sz="2300" dirty="0">
                <a:latin typeface="Times New Roman"/>
                <a:ea typeface="Times New Roman"/>
                <a:cs typeface="Times New Roman"/>
              </a:rPr>
              <a:t> deb </a:t>
            </a:r>
            <a:r>
              <a:rPr lang="en-US" sz="2300" dirty="0" err="1">
                <a:latin typeface="Times New Roman"/>
                <a:ea typeface="Times New Roman"/>
                <a:cs typeface="Times New Roman"/>
              </a:rPr>
              <a:t>ataganlar</a:t>
            </a:r>
            <a:r>
              <a:rPr lang="en-US" sz="2300" dirty="0">
                <a:latin typeface="Times New Roman"/>
                <a:ea typeface="Times New Roman"/>
                <a:cs typeface="Times New Roman"/>
              </a:rPr>
              <a:t>. </a:t>
            </a:r>
            <a:r>
              <a:rPr lang="en-US" sz="2300" b="1" dirty="0" err="1">
                <a:latin typeface="Times New Roman"/>
                <a:ea typeface="Times New Roman"/>
                <a:cs typeface="Times New Roman"/>
              </a:rPr>
              <a:t>Baqtriyaliklar</a:t>
            </a:r>
            <a:r>
              <a:rPr lang="en-US" sz="2300" dirty="0">
                <a:latin typeface="Times New Roman"/>
                <a:ea typeface="Times New Roman"/>
                <a:cs typeface="Times New Roman"/>
              </a:rPr>
              <a:t> </a:t>
            </a:r>
            <a:r>
              <a:rPr lang="en-US" sz="2300" dirty="0" err="1">
                <a:latin typeface="Times New Roman"/>
                <a:ea typeface="Times New Roman"/>
                <a:cs typeface="Times New Roman"/>
              </a:rPr>
              <a:t>va</a:t>
            </a:r>
            <a:r>
              <a:rPr lang="en-US" sz="2300" dirty="0">
                <a:latin typeface="Times New Roman"/>
                <a:ea typeface="Times New Roman"/>
                <a:cs typeface="Times New Roman"/>
              </a:rPr>
              <a:t> </a:t>
            </a:r>
            <a:r>
              <a:rPr lang="en-US" sz="2300" b="1" dirty="0" err="1">
                <a:latin typeface="Times New Roman"/>
                <a:ea typeface="Times New Roman"/>
                <a:cs typeface="Times New Roman"/>
              </a:rPr>
              <a:t>saklarning</a:t>
            </a:r>
            <a:r>
              <a:rPr lang="en-US" sz="2300" dirty="0">
                <a:latin typeface="Times New Roman"/>
                <a:ea typeface="Times New Roman"/>
                <a:cs typeface="Times New Roman"/>
              </a:rPr>
              <a:t> </a:t>
            </a:r>
            <a:r>
              <a:rPr lang="en-US" sz="2300" dirty="0" err="1">
                <a:latin typeface="Times New Roman"/>
                <a:ea typeface="Times New Roman"/>
                <a:cs typeface="Times New Roman"/>
              </a:rPr>
              <a:t>sardori</a:t>
            </a:r>
            <a:r>
              <a:rPr lang="en-US" sz="2300"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Gistasp</a:t>
            </a:r>
            <a:r>
              <a:rPr lang="en-US" sz="2300" dirty="0">
                <a:latin typeface="Times New Roman"/>
                <a:ea typeface="Times New Roman"/>
                <a:cs typeface="Times New Roman"/>
              </a:rPr>
              <a:t> – </a:t>
            </a:r>
            <a:r>
              <a:rPr lang="en-US" sz="2300" b="1" dirty="0">
                <a:latin typeface="Times New Roman"/>
                <a:ea typeface="Times New Roman"/>
                <a:cs typeface="Times New Roman"/>
              </a:rPr>
              <a:t>Doro </a:t>
            </a:r>
            <a:r>
              <a:rPr lang="en-US" sz="2300" b="1" dirty="0" err="1">
                <a:latin typeface="Times New Roman"/>
                <a:ea typeface="Times New Roman"/>
                <a:cs typeface="Times New Roman"/>
              </a:rPr>
              <a:t>va</a:t>
            </a:r>
            <a:r>
              <a:rPr lang="en-US" sz="2300" b="1" dirty="0">
                <a:latin typeface="Times New Roman"/>
                <a:ea typeface="Times New Roman"/>
                <a:cs typeface="Times New Roman"/>
              </a:rPr>
              <a:t> </a:t>
            </a:r>
            <a:r>
              <a:rPr lang="en-US" sz="2300" b="1" dirty="0" err="1">
                <a:latin typeface="Times New Roman"/>
                <a:ea typeface="Times New Roman"/>
                <a:cs typeface="Times New Roman"/>
              </a:rPr>
              <a:t>Kirning</a:t>
            </a:r>
            <a:r>
              <a:rPr lang="en-US" sz="2300" b="1" dirty="0">
                <a:latin typeface="Times New Roman"/>
                <a:ea typeface="Times New Roman"/>
                <a:cs typeface="Times New Roman"/>
              </a:rPr>
              <a:t> </a:t>
            </a:r>
            <a:r>
              <a:rPr lang="en-US" sz="2300" b="1" dirty="0" err="1">
                <a:latin typeface="Times New Roman"/>
                <a:ea typeface="Times New Roman"/>
                <a:cs typeface="Times New Roman"/>
              </a:rPr>
              <a:t>qizi</a:t>
            </a:r>
            <a:r>
              <a:rPr lang="en-US" sz="2300" b="1" dirty="0">
                <a:latin typeface="Times New Roman"/>
                <a:ea typeface="Times New Roman"/>
                <a:cs typeface="Times New Roman"/>
              </a:rPr>
              <a:t> </a:t>
            </a:r>
            <a:r>
              <a:rPr lang="en-US" sz="2300" b="1" dirty="0" err="1">
                <a:solidFill>
                  <a:srgbClr val="0000FF"/>
                </a:solidFill>
                <a:latin typeface="Times New Roman"/>
                <a:ea typeface="Times New Roman"/>
                <a:cs typeface="Times New Roman"/>
              </a:rPr>
              <a:t>Atossaning</a:t>
            </a:r>
            <a:r>
              <a:rPr lang="en-US" sz="2300" dirty="0">
                <a:latin typeface="Times New Roman"/>
                <a:ea typeface="Times New Roman"/>
                <a:cs typeface="Times New Roman"/>
              </a:rPr>
              <a:t> </a:t>
            </a:r>
            <a:r>
              <a:rPr lang="en-US" sz="2300" dirty="0" err="1">
                <a:latin typeface="Times New Roman"/>
                <a:ea typeface="Times New Roman"/>
                <a:cs typeface="Times New Roman"/>
              </a:rPr>
              <a:t>o‘g‘li</a:t>
            </a:r>
            <a:r>
              <a:rPr lang="en-US" sz="2300" dirty="0">
                <a:latin typeface="Times New Roman"/>
                <a:ea typeface="Times New Roman"/>
                <a:cs typeface="Times New Roman"/>
              </a:rPr>
              <a:t> </a:t>
            </a:r>
            <a:r>
              <a:rPr lang="en-US" sz="2300" dirty="0" err="1">
                <a:latin typeface="Times New Roman"/>
                <a:ea typeface="Times New Roman"/>
                <a:cs typeface="Times New Roman"/>
              </a:rPr>
              <a:t>bo‘lgan</a:t>
            </a:r>
            <a:r>
              <a:rPr lang="en-US" sz="2300" dirty="0">
                <a:latin typeface="Times New Roman"/>
                <a:ea typeface="Times New Roman"/>
                <a:cs typeface="Times New Roman"/>
              </a:rPr>
              <a:t>».</a:t>
            </a:r>
            <a:endParaRPr lang="ru-RU" sz="2300" dirty="0">
              <a:ea typeface="Calibri"/>
              <a:cs typeface="Times New Roman"/>
            </a:endParaRPr>
          </a:p>
          <a:p>
            <a:pPr algn="just">
              <a:lnSpc>
                <a:spcPct val="107000"/>
              </a:lnSpc>
              <a:spcAft>
                <a:spcPts val="0"/>
              </a:spcAft>
            </a:pPr>
            <a:r>
              <a:rPr lang="en-US" sz="2300" b="1" dirty="0">
                <a:solidFill>
                  <a:srgbClr val="0000FF"/>
                </a:solidFill>
                <a:latin typeface="Times New Roman"/>
                <a:ea typeface="Times New Roman"/>
                <a:cs typeface="Times New Roman"/>
              </a:rPr>
              <a:t>VII, 66.</a:t>
            </a:r>
            <a:r>
              <a:rPr lang="en-US" sz="2300" dirty="0">
                <a:latin typeface="Times New Roman"/>
                <a:ea typeface="Times New Roman"/>
                <a:cs typeface="Times New Roman"/>
              </a:rPr>
              <a:t> «</a:t>
            </a:r>
            <a:r>
              <a:rPr lang="en-US" sz="2300" b="1" i="1" dirty="0" err="1">
                <a:latin typeface="Times New Roman"/>
                <a:ea typeface="Times New Roman"/>
                <a:cs typeface="Times New Roman"/>
              </a:rPr>
              <a:t>Parfiyaliklar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xorasmiylar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so‘g‘dlar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gandariylar</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va</a:t>
            </a:r>
            <a:r>
              <a:rPr lang="en-US" sz="2300" b="1" i="1" dirty="0">
                <a:latin typeface="Times New Roman"/>
                <a:ea typeface="Times New Roman"/>
                <a:cs typeface="Times New Roman"/>
              </a:rPr>
              <a:t> </a:t>
            </a:r>
            <a:r>
              <a:rPr lang="en-US" sz="2300" b="1" i="1" dirty="0" err="1">
                <a:latin typeface="Times New Roman"/>
                <a:ea typeface="Times New Roman"/>
                <a:cs typeface="Times New Roman"/>
              </a:rPr>
              <a:t>dadiklar</a:t>
            </a:r>
            <a:r>
              <a:rPr lang="en-US" sz="2300" b="1" i="1"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baqtriyaliklarning</a:t>
            </a:r>
            <a:r>
              <a:rPr lang="en-US" sz="2300"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qurollariga</a:t>
            </a:r>
            <a:r>
              <a:rPr lang="en-US" sz="2300" b="1" dirty="0">
                <a:solidFill>
                  <a:srgbClr val="C00000"/>
                </a:solidFill>
                <a:latin typeface="Times New Roman"/>
                <a:ea typeface="Times New Roman"/>
                <a:cs typeface="Times New Roman"/>
              </a:rPr>
              <a:t> </a:t>
            </a:r>
            <a:r>
              <a:rPr lang="en-US" sz="2300" b="1" dirty="0" err="1">
                <a:solidFill>
                  <a:srgbClr val="C00000"/>
                </a:solidFill>
                <a:latin typeface="Times New Roman"/>
                <a:ea typeface="Times New Roman"/>
                <a:cs typeface="Times New Roman"/>
              </a:rPr>
              <a:t>o‘xshagan</a:t>
            </a:r>
            <a:r>
              <a:rPr lang="en-US" sz="2300" b="1" dirty="0">
                <a:solidFill>
                  <a:srgbClr val="C00000"/>
                </a:solidFill>
                <a:latin typeface="Times New Roman"/>
                <a:ea typeface="Times New Roman"/>
                <a:cs typeface="Times New Roman"/>
              </a:rPr>
              <a:t> </a:t>
            </a:r>
            <a:r>
              <a:rPr lang="en-US" sz="2300" dirty="0" err="1">
                <a:latin typeface="Times New Roman"/>
                <a:ea typeface="Times New Roman"/>
                <a:cs typeface="Times New Roman"/>
              </a:rPr>
              <a:t>yarog</a:t>
            </a:r>
            <a:r>
              <a:rPr lang="en-US" sz="2300" dirty="0">
                <a:latin typeface="Times New Roman"/>
                <a:ea typeface="Times New Roman"/>
                <a:cs typeface="Times New Roman"/>
              </a:rPr>
              <a:t>‘–</a:t>
            </a:r>
            <a:r>
              <a:rPr lang="en-US" sz="2300" dirty="0" err="1">
                <a:latin typeface="Times New Roman"/>
                <a:ea typeface="Times New Roman"/>
                <a:cs typeface="Times New Roman"/>
              </a:rPr>
              <a:t>aslaxalari</a:t>
            </a:r>
            <a:r>
              <a:rPr lang="en-US" sz="2300" dirty="0">
                <a:latin typeface="Times New Roman"/>
                <a:ea typeface="Times New Roman"/>
                <a:cs typeface="Times New Roman"/>
              </a:rPr>
              <a:t> </a:t>
            </a:r>
            <a:r>
              <a:rPr lang="en-US" sz="2300" dirty="0" err="1">
                <a:latin typeface="Times New Roman"/>
                <a:ea typeface="Times New Roman"/>
                <a:cs typeface="Times New Roman"/>
              </a:rPr>
              <a:t>bilan</a:t>
            </a:r>
            <a:r>
              <a:rPr lang="en-US" sz="2300" dirty="0">
                <a:latin typeface="Times New Roman"/>
                <a:ea typeface="Times New Roman"/>
                <a:cs typeface="Times New Roman"/>
              </a:rPr>
              <a:t> </a:t>
            </a:r>
            <a:r>
              <a:rPr lang="en-US" sz="2300" dirty="0" err="1">
                <a:latin typeface="Times New Roman"/>
                <a:ea typeface="Times New Roman"/>
                <a:cs typeface="Times New Roman"/>
              </a:rPr>
              <a:t>harbiy</a:t>
            </a:r>
            <a:r>
              <a:rPr lang="en-US" sz="2300" dirty="0">
                <a:latin typeface="Times New Roman"/>
                <a:ea typeface="Times New Roman"/>
                <a:cs typeface="Times New Roman"/>
              </a:rPr>
              <a:t> </a:t>
            </a:r>
            <a:r>
              <a:rPr lang="en-US" sz="2300" dirty="0" err="1">
                <a:latin typeface="Times New Roman"/>
                <a:ea typeface="Times New Roman"/>
                <a:cs typeface="Times New Roman"/>
              </a:rPr>
              <a:t>yurishni</a:t>
            </a:r>
            <a:r>
              <a:rPr lang="en-US" sz="2300" dirty="0">
                <a:latin typeface="Times New Roman"/>
                <a:ea typeface="Times New Roman"/>
                <a:cs typeface="Times New Roman"/>
              </a:rPr>
              <a:t> </a:t>
            </a:r>
            <a:r>
              <a:rPr lang="en-US" sz="2300" dirty="0" err="1">
                <a:latin typeface="Times New Roman"/>
                <a:ea typeface="Times New Roman"/>
                <a:cs typeface="Times New Roman"/>
              </a:rPr>
              <a:t>boshladilar</a:t>
            </a:r>
            <a:r>
              <a:rPr lang="en-US" sz="2300" dirty="0">
                <a:latin typeface="Times New Roman"/>
                <a:ea typeface="Times New Roman"/>
                <a:cs typeface="Times New Roman"/>
              </a:rPr>
              <a:t>. </a:t>
            </a:r>
            <a:r>
              <a:rPr lang="en-US" sz="2300" dirty="0" err="1">
                <a:latin typeface="Times New Roman"/>
                <a:ea typeface="Times New Roman"/>
                <a:cs typeface="Times New Roman"/>
              </a:rPr>
              <a:t>Ularning</a:t>
            </a:r>
            <a:r>
              <a:rPr lang="en-US" sz="2300" dirty="0">
                <a:latin typeface="Times New Roman"/>
                <a:ea typeface="Times New Roman"/>
                <a:cs typeface="Times New Roman"/>
              </a:rPr>
              <a:t> </a:t>
            </a:r>
            <a:r>
              <a:rPr lang="en-US" sz="2300" b="1" dirty="0" err="1">
                <a:solidFill>
                  <a:srgbClr val="C00000"/>
                </a:solidFill>
                <a:latin typeface="Times New Roman"/>
                <a:ea typeface="Times New Roman"/>
                <a:cs typeface="Times New Roman"/>
              </a:rPr>
              <a:t>yo‘lboshchilari</a:t>
            </a:r>
            <a:r>
              <a:rPr lang="en-US" sz="2300" dirty="0">
                <a:latin typeface="Times New Roman"/>
                <a:ea typeface="Times New Roman"/>
                <a:cs typeface="Times New Roman"/>
              </a:rPr>
              <a:t>: </a:t>
            </a:r>
            <a:r>
              <a:rPr lang="en-US" sz="2300" b="1" dirty="0" err="1">
                <a:latin typeface="Times New Roman"/>
                <a:ea typeface="Times New Roman"/>
                <a:cs typeface="Times New Roman"/>
              </a:rPr>
              <a:t>parfiyaliklar</a:t>
            </a:r>
            <a:r>
              <a:rPr lang="en-US" sz="2300" b="1" dirty="0">
                <a:latin typeface="Times New Roman"/>
                <a:ea typeface="Times New Roman"/>
                <a:cs typeface="Times New Roman"/>
              </a:rPr>
              <a:t> </a:t>
            </a:r>
            <a:r>
              <a:rPr lang="en-US" sz="2300" b="1" dirty="0" err="1">
                <a:latin typeface="Times New Roman"/>
                <a:ea typeface="Times New Roman"/>
                <a:cs typeface="Times New Roman"/>
              </a:rPr>
              <a:t>va</a:t>
            </a:r>
            <a:r>
              <a:rPr lang="en-US" sz="2300" b="1" dirty="0">
                <a:latin typeface="Times New Roman"/>
                <a:ea typeface="Times New Roman"/>
                <a:cs typeface="Times New Roman"/>
              </a:rPr>
              <a:t> </a:t>
            </a:r>
            <a:r>
              <a:rPr lang="en-US" sz="2300" b="1" dirty="0" err="1">
                <a:latin typeface="Times New Roman"/>
                <a:ea typeface="Times New Roman"/>
                <a:cs typeface="Times New Roman"/>
              </a:rPr>
              <a:t>xorasmiylarning</a:t>
            </a:r>
            <a:r>
              <a:rPr lang="en-US" sz="2300" dirty="0">
                <a:latin typeface="Times New Roman"/>
                <a:ea typeface="Times New Roman"/>
                <a:cs typeface="Times New Roman"/>
              </a:rPr>
              <a:t> – </a:t>
            </a:r>
            <a:r>
              <a:rPr lang="en-US" sz="2300" b="1" dirty="0" err="1">
                <a:solidFill>
                  <a:srgbClr val="0000FF"/>
                </a:solidFill>
                <a:latin typeface="Times New Roman"/>
                <a:ea typeface="Times New Roman"/>
                <a:cs typeface="Times New Roman"/>
              </a:rPr>
              <a:t>Farnak</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o‘g‘li</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Artaboz</a:t>
            </a:r>
            <a:r>
              <a:rPr lang="en-US" sz="2300" dirty="0">
                <a:latin typeface="Times New Roman"/>
                <a:ea typeface="Times New Roman"/>
                <a:cs typeface="Times New Roman"/>
              </a:rPr>
              <a:t>; </a:t>
            </a:r>
            <a:r>
              <a:rPr lang="en-US" sz="2300" b="1" dirty="0" err="1">
                <a:latin typeface="Times New Roman"/>
                <a:ea typeface="Times New Roman"/>
                <a:cs typeface="Times New Roman"/>
              </a:rPr>
              <a:t>so‘g‘dlarniki</a:t>
            </a:r>
            <a:r>
              <a:rPr lang="en-US" sz="2300" dirty="0">
                <a:latin typeface="Times New Roman"/>
                <a:ea typeface="Times New Roman"/>
                <a:cs typeface="Times New Roman"/>
              </a:rPr>
              <a:t> – </a:t>
            </a:r>
            <a:r>
              <a:rPr lang="en-US" sz="2300" b="1" dirty="0" err="1">
                <a:solidFill>
                  <a:srgbClr val="0000FF"/>
                </a:solidFill>
                <a:latin typeface="Times New Roman"/>
                <a:ea typeface="Times New Roman"/>
                <a:cs typeface="Times New Roman"/>
              </a:rPr>
              <a:t>Artey</a:t>
            </a:r>
            <a:r>
              <a:rPr lang="en-US" sz="2300" b="1" dirty="0">
                <a:solidFill>
                  <a:srgbClr val="0000FF"/>
                </a:solidFill>
                <a:latin typeface="Times New Roman"/>
                <a:ea typeface="Times New Roman"/>
                <a:cs typeface="Times New Roman"/>
              </a:rPr>
              <a:t> </a:t>
            </a:r>
            <a:r>
              <a:rPr lang="en-US" sz="2300" b="1" dirty="0" err="1">
                <a:solidFill>
                  <a:srgbClr val="0000FF"/>
                </a:solidFill>
                <a:latin typeface="Times New Roman"/>
                <a:ea typeface="Times New Roman"/>
                <a:cs typeface="Times New Roman"/>
              </a:rPr>
              <a:t>o‘g‘li</a:t>
            </a:r>
            <a:r>
              <a:rPr lang="en-US" sz="2300" b="1" dirty="0">
                <a:solidFill>
                  <a:srgbClr val="0000FF"/>
                </a:solidFill>
                <a:latin typeface="Times New Roman"/>
                <a:ea typeface="Times New Roman"/>
                <a:cs typeface="Times New Roman"/>
              </a:rPr>
              <a:t> Azan </a:t>
            </a:r>
            <a:r>
              <a:rPr lang="en-US" sz="2300" dirty="0" err="1">
                <a:latin typeface="Times New Roman"/>
                <a:ea typeface="Times New Roman"/>
                <a:cs typeface="Times New Roman"/>
              </a:rPr>
              <a:t>bo‘lgan</a:t>
            </a:r>
            <a:r>
              <a:rPr lang="en-US" sz="2300" dirty="0">
                <a:latin typeface="Times New Roman"/>
                <a:ea typeface="Times New Roman"/>
                <a:cs typeface="Times New Roman"/>
              </a:rPr>
              <a:t>. </a:t>
            </a:r>
            <a:endParaRPr lang="ru-RU" sz="2300" dirty="0">
              <a:ea typeface="Calibri"/>
              <a:cs typeface="Times New Roman"/>
            </a:endParaRPr>
          </a:p>
          <a:p>
            <a:pPr algn="just">
              <a:lnSpc>
                <a:spcPct val="107000"/>
              </a:lnSpc>
              <a:spcAft>
                <a:spcPts val="0"/>
              </a:spcAft>
            </a:pPr>
            <a:r>
              <a:rPr lang="en-US" sz="2300" b="1" dirty="0">
                <a:solidFill>
                  <a:srgbClr val="0000FF"/>
                </a:solidFill>
                <a:latin typeface="Times New Roman"/>
                <a:ea typeface="Times New Roman"/>
                <a:cs typeface="Times New Roman"/>
              </a:rPr>
              <a:t>VII, 88.</a:t>
            </a:r>
            <a:r>
              <a:rPr lang="en-US" sz="2300" dirty="0">
                <a:latin typeface="Times New Roman"/>
                <a:ea typeface="Times New Roman"/>
                <a:cs typeface="Times New Roman"/>
              </a:rPr>
              <a:t> «</a:t>
            </a:r>
            <a:r>
              <a:rPr lang="en-US" sz="2300" dirty="0" err="1" smtClean="0">
                <a:latin typeface="Times New Roman"/>
                <a:ea typeface="Times New Roman"/>
                <a:cs typeface="Times New Roman"/>
              </a:rPr>
              <a:t>Baqtriya</a:t>
            </a:r>
            <a:r>
              <a:rPr lang="en-US" sz="2300" dirty="0" smtClean="0">
                <a:latin typeface="Times New Roman"/>
                <a:ea typeface="Times New Roman"/>
                <a:cs typeface="Times New Roman"/>
              </a:rPr>
              <a:t> </a:t>
            </a:r>
            <a:r>
              <a:rPr lang="en-US" sz="2300" b="1" dirty="0" err="1">
                <a:latin typeface="Times New Roman"/>
                <a:ea typeface="Times New Roman"/>
                <a:cs typeface="Times New Roman"/>
              </a:rPr>
              <a:t>chavandozlarining</a:t>
            </a:r>
            <a:r>
              <a:rPr lang="en-US" sz="2300" dirty="0">
                <a:latin typeface="Times New Roman"/>
                <a:ea typeface="Times New Roman"/>
                <a:cs typeface="Times New Roman"/>
              </a:rPr>
              <a:t> </a:t>
            </a:r>
            <a:r>
              <a:rPr lang="en-US" sz="2300" b="1" dirty="0" err="1">
                <a:latin typeface="Times New Roman"/>
                <a:ea typeface="Times New Roman"/>
                <a:cs typeface="Times New Roman"/>
              </a:rPr>
              <a:t>qurollari</a:t>
            </a:r>
            <a:r>
              <a:rPr lang="en-US" sz="2300" dirty="0">
                <a:latin typeface="Times New Roman"/>
                <a:ea typeface="Times New Roman"/>
                <a:cs typeface="Times New Roman"/>
              </a:rPr>
              <a:t> </a:t>
            </a:r>
            <a:r>
              <a:rPr lang="en-US" sz="2300" dirty="0" err="1">
                <a:latin typeface="Times New Roman"/>
                <a:ea typeface="Times New Roman"/>
                <a:cs typeface="Times New Roman"/>
              </a:rPr>
              <a:t>piyoda</a:t>
            </a:r>
            <a:r>
              <a:rPr lang="en-US" sz="2300" dirty="0">
                <a:latin typeface="Times New Roman"/>
                <a:ea typeface="Times New Roman"/>
                <a:cs typeface="Times New Roman"/>
              </a:rPr>
              <a:t> </a:t>
            </a:r>
            <a:r>
              <a:rPr lang="en-US" sz="2300" dirty="0" err="1">
                <a:latin typeface="Times New Roman"/>
                <a:ea typeface="Times New Roman"/>
                <a:cs typeface="Times New Roman"/>
              </a:rPr>
              <a:t>askarlari</a:t>
            </a:r>
            <a:r>
              <a:rPr lang="en-US" sz="2300" dirty="0">
                <a:latin typeface="Times New Roman"/>
                <a:ea typeface="Times New Roman"/>
                <a:cs typeface="Times New Roman"/>
              </a:rPr>
              <a:t> </a:t>
            </a:r>
            <a:r>
              <a:rPr lang="en-US" sz="2300" dirty="0" err="1">
                <a:latin typeface="Times New Roman"/>
                <a:ea typeface="Times New Roman"/>
                <a:cs typeface="Times New Roman"/>
              </a:rPr>
              <a:t>qurollariga</a:t>
            </a:r>
            <a:r>
              <a:rPr lang="en-US" sz="2300" dirty="0">
                <a:latin typeface="Times New Roman"/>
                <a:ea typeface="Times New Roman"/>
                <a:cs typeface="Times New Roman"/>
              </a:rPr>
              <a:t> </a:t>
            </a:r>
            <a:r>
              <a:rPr lang="en-US" sz="2300" dirty="0" err="1">
                <a:latin typeface="Times New Roman"/>
                <a:ea typeface="Times New Roman"/>
                <a:cs typeface="Times New Roman"/>
              </a:rPr>
              <a:t>o‘xshagan</a:t>
            </a:r>
            <a:r>
              <a:rPr lang="en-US" sz="2300" dirty="0">
                <a:latin typeface="Times New Roman"/>
                <a:ea typeface="Times New Roman"/>
                <a:cs typeface="Times New Roman"/>
              </a:rPr>
              <a:t>».</a:t>
            </a:r>
            <a:endParaRPr lang="ru-RU" sz="2300" dirty="0">
              <a:ea typeface="Calibri"/>
              <a:cs typeface="Times New Roman"/>
            </a:endParaRPr>
          </a:p>
          <a:p>
            <a:pPr marL="0" indent="0" algn="just">
              <a:lnSpc>
                <a:spcPct val="107000"/>
              </a:lnSpc>
              <a:spcAft>
                <a:spcPts val="0"/>
              </a:spcAft>
              <a:buNone/>
            </a:pPr>
            <a:endParaRPr lang="ru-RU" sz="2300" dirty="0">
              <a:ea typeface="Calibri"/>
              <a:cs typeface="Times New Roman"/>
            </a:endParaRPr>
          </a:p>
        </p:txBody>
      </p:sp>
    </p:spTree>
    <p:extLst>
      <p:ext uri="{BB962C8B-B14F-4D97-AF65-F5344CB8AC3E}">
        <p14:creationId xmlns:p14="http://schemas.microsoft.com/office/powerpoint/2010/main" val="24717564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535570"/>
            <a:ext cx="9144000" cy="6353944"/>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buFont typeface="Wingdings" panose="05000000000000000000" pitchFamily="2" charset="2"/>
              <a:buChar char="v"/>
            </a:pPr>
            <a:r>
              <a:rPr lang="en-US" sz="2400" b="1" dirty="0" err="1" smtClean="0">
                <a:solidFill>
                  <a:srgbClr val="0000FF"/>
                </a:solidFill>
                <a:latin typeface="Times New Roman"/>
                <a:ea typeface="Times New Roman"/>
                <a:cs typeface="Times New Roman"/>
              </a:rPr>
              <a:t>Tarix</a:t>
            </a:r>
            <a:r>
              <a:rPr lang="en-US" sz="2400" b="1" dirty="0">
                <a:solidFill>
                  <a:srgbClr val="0000FF"/>
                </a:solidFill>
                <a:latin typeface="Times New Roman"/>
                <a:ea typeface="Times New Roman"/>
                <a:cs typeface="Times New Roman"/>
              </a:rPr>
              <a:t>. 1. 201. </a:t>
            </a:r>
            <a:r>
              <a:rPr lang="en-US" sz="2400" dirty="0">
                <a:latin typeface="Times New Roman"/>
                <a:ea typeface="Times New Roman"/>
                <a:cs typeface="Times New Roman"/>
              </a:rPr>
              <a:t>«Shu </a:t>
            </a:r>
            <a:r>
              <a:rPr lang="en-US" sz="2400" dirty="0" err="1">
                <a:latin typeface="Times New Roman"/>
                <a:ea typeface="Times New Roman"/>
                <a:cs typeface="Times New Roman"/>
              </a:rPr>
              <a:t>xalqlarga</a:t>
            </a:r>
            <a:r>
              <a:rPr lang="en-US" sz="2400" dirty="0">
                <a:latin typeface="Times New Roman"/>
                <a:ea typeface="Times New Roman"/>
                <a:cs typeface="Times New Roman"/>
              </a:rPr>
              <a:t> </a:t>
            </a:r>
            <a:r>
              <a:rPr lang="en-US" sz="2400" dirty="0" err="1">
                <a:latin typeface="Times New Roman"/>
                <a:ea typeface="Times New Roman"/>
                <a:cs typeface="Times New Roman"/>
              </a:rPr>
              <a:t>ega</a:t>
            </a:r>
            <a:r>
              <a:rPr lang="en-US" sz="2400" dirty="0">
                <a:latin typeface="Times New Roman"/>
                <a:ea typeface="Times New Roman"/>
                <a:cs typeface="Times New Roman"/>
              </a:rPr>
              <a:t> </a:t>
            </a:r>
            <a:r>
              <a:rPr lang="en-US" sz="2400" dirty="0" err="1">
                <a:latin typeface="Times New Roman"/>
                <a:ea typeface="Times New Roman"/>
                <a:cs typeface="Times New Roman"/>
              </a:rPr>
              <a:t>bo‘lgandan</a:t>
            </a:r>
            <a:r>
              <a:rPr lang="en-US" sz="2400" dirty="0">
                <a:latin typeface="Times New Roman"/>
                <a:ea typeface="Times New Roman"/>
                <a:cs typeface="Times New Roman"/>
              </a:rPr>
              <a:t> </a:t>
            </a:r>
            <a:r>
              <a:rPr lang="en-US" sz="2400" dirty="0" err="1">
                <a:latin typeface="Times New Roman"/>
                <a:ea typeface="Times New Roman"/>
                <a:cs typeface="Times New Roman"/>
              </a:rPr>
              <a:t>so‘ng</a:t>
            </a:r>
            <a:r>
              <a:rPr lang="en-US" sz="2400" dirty="0">
                <a:latin typeface="Times New Roman"/>
                <a:ea typeface="Times New Roman"/>
                <a:cs typeface="Times New Roman"/>
              </a:rPr>
              <a:t>, </a:t>
            </a:r>
            <a:r>
              <a:rPr lang="en-US" sz="2400" b="1" dirty="0" err="1">
                <a:latin typeface="Times New Roman"/>
                <a:ea typeface="Times New Roman"/>
                <a:cs typeface="Times New Roman"/>
              </a:rPr>
              <a:t>Kir</a:t>
            </a:r>
            <a:r>
              <a:rPr lang="en-US" sz="2400" dirty="0">
                <a:latin typeface="Times New Roman"/>
                <a:ea typeface="Times New Roman"/>
                <a:cs typeface="Times New Roman"/>
              </a:rPr>
              <a:t> </a:t>
            </a:r>
            <a:r>
              <a:rPr lang="en-US" sz="2400" b="1" dirty="0" err="1">
                <a:latin typeface="Times New Roman"/>
                <a:ea typeface="Times New Roman"/>
                <a:cs typeface="Times New Roman"/>
              </a:rPr>
              <a:t>massagetlarni</a:t>
            </a:r>
            <a:r>
              <a:rPr lang="en-US" sz="2400" dirty="0">
                <a:latin typeface="Times New Roman"/>
                <a:ea typeface="Times New Roman"/>
                <a:cs typeface="Times New Roman"/>
              </a:rPr>
              <a:t> </a:t>
            </a:r>
            <a:r>
              <a:rPr lang="en-US" sz="2400" dirty="0" err="1">
                <a:latin typeface="Times New Roman"/>
                <a:ea typeface="Times New Roman"/>
                <a:cs typeface="Times New Roman"/>
              </a:rPr>
              <a:t>istilo</a:t>
            </a:r>
            <a:r>
              <a:rPr lang="en-US" sz="2400" dirty="0">
                <a:latin typeface="Times New Roman"/>
                <a:ea typeface="Times New Roman"/>
                <a:cs typeface="Times New Roman"/>
              </a:rPr>
              <a:t> </a:t>
            </a:r>
            <a:r>
              <a:rPr lang="en-US" sz="2400" dirty="0" err="1">
                <a:latin typeface="Times New Roman"/>
                <a:ea typeface="Times New Roman"/>
                <a:cs typeface="Times New Roman"/>
              </a:rPr>
              <a:t>qilish</a:t>
            </a:r>
            <a:r>
              <a:rPr lang="en-US" sz="2400" dirty="0">
                <a:latin typeface="Times New Roman"/>
                <a:ea typeface="Times New Roman"/>
                <a:cs typeface="Times New Roman"/>
              </a:rPr>
              <a:t> </a:t>
            </a:r>
            <a:r>
              <a:rPr lang="en-US" sz="2400" dirty="0" err="1">
                <a:latin typeface="Times New Roman"/>
                <a:ea typeface="Times New Roman"/>
                <a:cs typeface="Times New Roman"/>
              </a:rPr>
              <a:t>maqsadini</a:t>
            </a:r>
            <a:r>
              <a:rPr lang="en-US" sz="2400" dirty="0">
                <a:latin typeface="Times New Roman"/>
                <a:ea typeface="Times New Roman"/>
                <a:cs typeface="Times New Roman"/>
              </a:rPr>
              <a:t> </a:t>
            </a:r>
            <a:r>
              <a:rPr lang="en-US" sz="2400" dirty="0" err="1">
                <a:latin typeface="Times New Roman"/>
                <a:ea typeface="Times New Roman"/>
                <a:cs typeface="Times New Roman"/>
              </a:rPr>
              <a:t>o‘z</a:t>
            </a:r>
            <a:r>
              <a:rPr lang="en-US" sz="2400" dirty="0">
                <a:latin typeface="Times New Roman"/>
                <a:ea typeface="Times New Roman"/>
                <a:cs typeface="Times New Roman"/>
              </a:rPr>
              <a:t> </a:t>
            </a:r>
            <a:r>
              <a:rPr lang="en-US" sz="2400" dirty="0" err="1">
                <a:latin typeface="Times New Roman"/>
                <a:ea typeface="Times New Roman"/>
                <a:cs typeface="Times New Roman"/>
              </a:rPr>
              <a:t>oldiga</a:t>
            </a:r>
            <a:r>
              <a:rPr lang="en-US" sz="2400" dirty="0">
                <a:latin typeface="Times New Roman"/>
                <a:ea typeface="Times New Roman"/>
                <a:cs typeface="Times New Roman"/>
              </a:rPr>
              <a:t> </a:t>
            </a:r>
            <a:r>
              <a:rPr lang="en-US" sz="2400" dirty="0" err="1">
                <a:latin typeface="Times New Roman"/>
                <a:ea typeface="Times New Roman"/>
                <a:cs typeface="Times New Roman"/>
              </a:rPr>
              <a:t>qo‘ygan</a:t>
            </a:r>
            <a:r>
              <a:rPr lang="en-US" sz="2400" dirty="0">
                <a:latin typeface="Times New Roman"/>
                <a:ea typeface="Times New Roman"/>
                <a:cs typeface="Times New Roman"/>
              </a:rPr>
              <a:t>. Bu </a:t>
            </a:r>
            <a:r>
              <a:rPr lang="en-US" sz="2400" dirty="0" err="1">
                <a:latin typeface="Times New Roman"/>
                <a:ea typeface="Times New Roman"/>
                <a:cs typeface="Times New Roman"/>
              </a:rPr>
              <a:t>massagetlar</a:t>
            </a:r>
            <a:r>
              <a:rPr lang="en-US" sz="2400" dirty="0">
                <a:latin typeface="Times New Roman"/>
                <a:ea typeface="Times New Roman"/>
                <a:cs typeface="Times New Roman"/>
              </a:rPr>
              <a:t> </a:t>
            </a:r>
            <a:r>
              <a:rPr lang="en-US" sz="2400" b="1" dirty="0" err="1">
                <a:latin typeface="Times New Roman"/>
                <a:ea typeface="Times New Roman"/>
                <a:cs typeface="Times New Roman"/>
              </a:rPr>
              <a:t>jasur</a:t>
            </a:r>
            <a:r>
              <a:rPr lang="en-US" sz="2400" b="1" dirty="0">
                <a:latin typeface="Times New Roman"/>
                <a:ea typeface="Times New Roman"/>
                <a:cs typeface="Times New Roman"/>
              </a:rPr>
              <a:t> </a:t>
            </a:r>
            <a:r>
              <a:rPr lang="en-US" sz="2400" b="1" dirty="0" err="1">
                <a:latin typeface="Times New Roman"/>
                <a:ea typeface="Times New Roman"/>
                <a:cs typeface="Times New Roman"/>
              </a:rPr>
              <a:t>va</a:t>
            </a:r>
            <a:r>
              <a:rPr lang="en-US" sz="2400" b="1" dirty="0">
                <a:latin typeface="Times New Roman"/>
                <a:ea typeface="Times New Roman"/>
                <a:cs typeface="Times New Roman"/>
              </a:rPr>
              <a:t> </a:t>
            </a:r>
            <a:r>
              <a:rPr lang="en-US" sz="2400" b="1" dirty="0" err="1">
                <a:latin typeface="Times New Roman"/>
                <a:ea typeface="Times New Roman"/>
                <a:cs typeface="Times New Roman"/>
              </a:rPr>
              <a:t>behisob</a:t>
            </a:r>
            <a:r>
              <a:rPr lang="en-US" sz="2400" b="1" dirty="0">
                <a:latin typeface="Times New Roman"/>
                <a:ea typeface="Times New Roman"/>
                <a:cs typeface="Times New Roman"/>
              </a:rPr>
              <a:t> </a:t>
            </a:r>
            <a:r>
              <a:rPr lang="en-US" sz="2400" b="1" dirty="0" err="1">
                <a:latin typeface="Times New Roman"/>
                <a:ea typeface="Times New Roman"/>
                <a:cs typeface="Times New Roman"/>
              </a:rPr>
              <a:t>qabiladir</a:t>
            </a:r>
            <a:r>
              <a:rPr lang="en-US" sz="2400" b="1" dirty="0">
                <a:latin typeface="Times New Roman"/>
                <a:ea typeface="Times New Roman"/>
                <a:cs typeface="Times New Roman"/>
              </a:rPr>
              <a:t>. </a:t>
            </a:r>
            <a:r>
              <a:rPr lang="en-US" sz="2400" dirty="0" err="1">
                <a:latin typeface="Times New Roman"/>
                <a:ea typeface="Times New Roman"/>
                <a:cs typeface="Times New Roman"/>
              </a:rPr>
              <a:t>Ular</a:t>
            </a:r>
            <a:r>
              <a:rPr lang="en-US" sz="2400" dirty="0">
                <a:latin typeface="Times New Roman"/>
                <a:ea typeface="Times New Roman"/>
                <a:cs typeface="Times New Roman"/>
              </a:rPr>
              <a:t> </a:t>
            </a:r>
            <a:r>
              <a:rPr lang="en-US" sz="2400" b="1" dirty="0" err="1" smtClean="0">
                <a:latin typeface="Times New Roman"/>
                <a:ea typeface="Times New Roman"/>
                <a:cs typeface="Times New Roman"/>
              </a:rPr>
              <a:t>sharqda</a:t>
            </a:r>
            <a:r>
              <a:rPr lang="en-US" sz="2400" dirty="0">
                <a:latin typeface="Times New Roman"/>
                <a:ea typeface="Times New Roman"/>
                <a:cs typeface="Times New Roman"/>
              </a:rPr>
              <a:t>, </a:t>
            </a:r>
            <a:r>
              <a:rPr lang="en-US" sz="2400" dirty="0" err="1">
                <a:latin typeface="Times New Roman"/>
                <a:ea typeface="Times New Roman"/>
                <a:cs typeface="Times New Roman"/>
              </a:rPr>
              <a:t>quyosh</a:t>
            </a:r>
            <a:r>
              <a:rPr lang="en-US" sz="2400" dirty="0">
                <a:latin typeface="Times New Roman"/>
                <a:ea typeface="Times New Roman"/>
                <a:cs typeface="Times New Roman"/>
              </a:rPr>
              <a:t> </a:t>
            </a:r>
            <a:r>
              <a:rPr lang="en-US" sz="2400" dirty="0" err="1" smtClean="0">
                <a:latin typeface="Times New Roman"/>
                <a:ea typeface="Times New Roman"/>
                <a:cs typeface="Times New Roman"/>
              </a:rPr>
              <a:t>chiqishi</a:t>
            </a:r>
            <a:r>
              <a:rPr lang="en-US" sz="2400" dirty="0" smtClean="0">
                <a:latin typeface="Times New Roman"/>
                <a:ea typeface="Times New Roman"/>
                <a:cs typeface="Times New Roman"/>
              </a:rPr>
              <a:t> </a:t>
            </a:r>
            <a:r>
              <a:rPr lang="en-US" sz="2400" dirty="0" err="1">
                <a:latin typeface="Times New Roman"/>
                <a:ea typeface="Times New Roman"/>
                <a:cs typeface="Times New Roman"/>
              </a:rPr>
              <a:t>yo‘nalishida</a:t>
            </a:r>
            <a:r>
              <a:rPr lang="en-US" sz="2400" dirty="0">
                <a:latin typeface="Times New Roman"/>
                <a:ea typeface="Times New Roman"/>
                <a:cs typeface="Times New Roman"/>
              </a:rPr>
              <a:t>, </a:t>
            </a:r>
            <a:r>
              <a:rPr lang="en-US" sz="2400" b="1" i="1" dirty="0" err="1">
                <a:latin typeface="Times New Roman"/>
                <a:ea typeface="Times New Roman"/>
                <a:cs typeface="Times New Roman"/>
              </a:rPr>
              <a:t>Araks</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daryosining</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narigi</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yog‘ida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issedonlarga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ro‘para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bo‘lib</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joylashganlar</a:t>
            </a:r>
            <a:r>
              <a:rPr lang="en-US" sz="2400" dirty="0">
                <a:latin typeface="Times New Roman"/>
                <a:ea typeface="Times New Roman"/>
                <a:cs typeface="Times New Roman"/>
              </a:rPr>
              <a:t>. </a:t>
            </a:r>
            <a:r>
              <a:rPr lang="en-US" sz="2400" dirty="0" err="1">
                <a:latin typeface="Times New Roman"/>
                <a:ea typeface="Times New Roman"/>
                <a:cs typeface="Times New Roman"/>
              </a:rPr>
              <a:t>Ba’zilar</a:t>
            </a:r>
            <a:r>
              <a:rPr lang="en-US" sz="2400" dirty="0">
                <a:latin typeface="Times New Roman"/>
                <a:ea typeface="Times New Roman"/>
                <a:cs typeface="Times New Roman"/>
              </a:rPr>
              <a:t> </a:t>
            </a:r>
            <a:r>
              <a:rPr lang="en-US" sz="2400" dirty="0" err="1" smtClean="0">
                <a:latin typeface="Times New Roman"/>
                <a:ea typeface="Times New Roman"/>
                <a:cs typeface="Times New Roman"/>
              </a:rPr>
              <a:t>ularni</a:t>
            </a:r>
            <a:r>
              <a:rPr lang="en-US" sz="2400" dirty="0" smtClean="0">
                <a:latin typeface="Times New Roman"/>
                <a:ea typeface="Times New Roman"/>
                <a:cs typeface="Times New Roman"/>
              </a:rPr>
              <a:t> </a:t>
            </a:r>
            <a:r>
              <a:rPr lang="en-US" sz="2400" b="1" dirty="0" err="1" smtClean="0">
                <a:solidFill>
                  <a:srgbClr val="0000FF"/>
                </a:solidFill>
                <a:latin typeface="Times New Roman"/>
                <a:ea typeface="Times New Roman"/>
                <a:cs typeface="Times New Roman"/>
              </a:rPr>
              <a:t>skif</a:t>
            </a:r>
            <a:r>
              <a:rPr lang="en-US" sz="2400" b="1" dirty="0" smtClean="0">
                <a:solidFill>
                  <a:srgbClr val="0000FF"/>
                </a:solidFill>
                <a:latin typeface="Times New Roman"/>
                <a:ea typeface="Times New Roman"/>
                <a:cs typeface="Times New Roman"/>
              </a:rPr>
              <a:t> </a:t>
            </a:r>
            <a:r>
              <a:rPr lang="en-US" sz="2400" b="1" dirty="0" err="1" smtClean="0">
                <a:solidFill>
                  <a:srgbClr val="0000FF"/>
                </a:solidFill>
                <a:latin typeface="Times New Roman"/>
                <a:ea typeface="Times New Roman"/>
                <a:cs typeface="Times New Roman"/>
              </a:rPr>
              <a:t>qabilasi</a:t>
            </a:r>
            <a:r>
              <a:rPr lang="en-US" sz="2400" b="1" dirty="0" smtClean="0">
                <a:solidFill>
                  <a:srgbClr val="0000FF"/>
                </a:solidFill>
                <a:latin typeface="Times New Roman"/>
                <a:ea typeface="Times New Roman"/>
                <a:cs typeface="Times New Roman"/>
              </a:rPr>
              <a:t> </a:t>
            </a:r>
            <a:r>
              <a:rPr lang="en-US" sz="2400" dirty="0" smtClean="0">
                <a:latin typeface="Times New Roman"/>
                <a:ea typeface="Times New Roman"/>
                <a:cs typeface="Times New Roman"/>
              </a:rPr>
              <a:t>deb </a:t>
            </a:r>
            <a:r>
              <a:rPr lang="en-US" sz="2400" dirty="0" err="1">
                <a:latin typeface="Times New Roman"/>
                <a:ea typeface="Times New Roman"/>
                <a:cs typeface="Times New Roman"/>
              </a:rPr>
              <a:t>hisoblashganlar</a:t>
            </a:r>
            <a:r>
              <a:rPr lang="en-US" sz="2400" dirty="0">
                <a:latin typeface="Times New Roman"/>
                <a:ea typeface="Times New Roman"/>
                <a:cs typeface="Times New Roman"/>
              </a:rPr>
              <a:t>».	</a:t>
            </a:r>
          </a:p>
          <a:p>
            <a:pPr algn="just">
              <a:lnSpc>
                <a:spcPct val="107000"/>
              </a:lnSpc>
              <a:spcAft>
                <a:spcPts val="0"/>
              </a:spcAft>
              <a:buFont typeface="Wingdings" panose="05000000000000000000" pitchFamily="2" charset="2"/>
              <a:buChar char="v"/>
            </a:pPr>
            <a:r>
              <a:rPr lang="en-US" sz="2400" b="1" dirty="0" smtClean="0">
                <a:solidFill>
                  <a:srgbClr val="0000FF"/>
                </a:solidFill>
                <a:latin typeface="Times New Roman"/>
                <a:ea typeface="Times New Roman"/>
                <a:cs typeface="Times New Roman"/>
              </a:rPr>
              <a:t>I</a:t>
            </a:r>
            <a:r>
              <a:rPr lang="en-US" sz="2400" b="1" dirty="0">
                <a:solidFill>
                  <a:srgbClr val="0000FF"/>
                </a:solidFill>
                <a:latin typeface="Times New Roman"/>
                <a:ea typeface="Times New Roman"/>
                <a:cs typeface="Times New Roman"/>
              </a:rPr>
              <a:t>, 215.</a:t>
            </a:r>
            <a:r>
              <a:rPr lang="en-US" sz="2400" dirty="0">
                <a:latin typeface="Times New Roman"/>
                <a:ea typeface="Times New Roman"/>
                <a:cs typeface="Times New Roman"/>
              </a:rPr>
              <a:t> « </a:t>
            </a:r>
            <a:r>
              <a:rPr lang="en-US" sz="2400" b="1" dirty="0" err="1">
                <a:latin typeface="Times New Roman"/>
                <a:ea typeface="Times New Roman"/>
                <a:cs typeface="Times New Roman"/>
              </a:rPr>
              <a:t>Massagetlarning</a:t>
            </a:r>
            <a:r>
              <a:rPr lang="en-US" sz="2400" dirty="0">
                <a:latin typeface="Times New Roman"/>
                <a:ea typeface="Times New Roman"/>
                <a:cs typeface="Times New Roman"/>
              </a:rPr>
              <a:t> </a:t>
            </a:r>
            <a:r>
              <a:rPr lang="en-US" sz="2400" dirty="0" err="1" smtClean="0">
                <a:latin typeface="Times New Roman"/>
                <a:ea typeface="Times New Roman"/>
                <a:cs typeface="Times New Roman"/>
              </a:rPr>
              <a:t>kiyim</a:t>
            </a:r>
            <a:r>
              <a:rPr lang="en-US" sz="2400" dirty="0" smtClean="0">
                <a:latin typeface="Times New Roman"/>
                <a:ea typeface="Times New Roman"/>
                <a:cs typeface="Times New Roman"/>
              </a:rPr>
              <a:t>–</a:t>
            </a:r>
            <a:r>
              <a:rPr lang="en-US" sz="2400" dirty="0" err="1" smtClean="0">
                <a:latin typeface="Times New Roman"/>
                <a:ea typeface="Times New Roman"/>
                <a:cs typeface="Times New Roman"/>
              </a:rPr>
              <a:t>kechaklari</a:t>
            </a:r>
            <a:r>
              <a:rPr lang="en-US" sz="2400" dirty="0" smtClean="0">
                <a:latin typeface="Times New Roman"/>
                <a:ea typeface="Times New Roman"/>
                <a:cs typeface="Times New Roman"/>
              </a:rPr>
              <a:t> </a:t>
            </a:r>
            <a:r>
              <a:rPr lang="en-US" sz="2400" dirty="0" err="1">
                <a:latin typeface="Times New Roman"/>
                <a:ea typeface="Times New Roman"/>
                <a:cs typeface="Times New Roman"/>
              </a:rPr>
              <a:t>va</a:t>
            </a:r>
            <a:r>
              <a:rPr lang="en-US" sz="2400" dirty="0">
                <a:latin typeface="Times New Roman"/>
                <a:ea typeface="Times New Roman"/>
                <a:cs typeface="Times New Roman"/>
              </a:rPr>
              <a:t> </a:t>
            </a:r>
            <a:r>
              <a:rPr lang="en-US" sz="2400" dirty="0" err="1">
                <a:latin typeface="Times New Roman"/>
                <a:ea typeface="Times New Roman"/>
                <a:cs typeface="Times New Roman"/>
              </a:rPr>
              <a:t>turmush</a:t>
            </a:r>
            <a:r>
              <a:rPr lang="en-US" sz="2400" dirty="0">
                <a:latin typeface="Times New Roman"/>
                <a:ea typeface="Times New Roman"/>
                <a:cs typeface="Times New Roman"/>
              </a:rPr>
              <a:t> </a:t>
            </a:r>
            <a:r>
              <a:rPr lang="en-US" sz="2400" dirty="0" err="1">
                <a:latin typeface="Times New Roman"/>
                <a:ea typeface="Times New Roman"/>
                <a:cs typeface="Times New Roman"/>
              </a:rPr>
              <a:t>tarzi</a:t>
            </a:r>
            <a:r>
              <a:rPr lang="en-US" sz="2400" dirty="0">
                <a:latin typeface="Times New Roman"/>
                <a:ea typeface="Times New Roman"/>
                <a:cs typeface="Times New Roman"/>
              </a:rPr>
              <a:t> </a:t>
            </a:r>
            <a:r>
              <a:rPr lang="en-US" sz="2400" b="1" dirty="0" err="1">
                <a:latin typeface="Times New Roman"/>
                <a:ea typeface="Times New Roman"/>
                <a:cs typeface="Times New Roman"/>
              </a:rPr>
              <a:t>skiflarnikidan</a:t>
            </a:r>
            <a:r>
              <a:rPr lang="en-US" sz="2400" dirty="0">
                <a:latin typeface="Times New Roman"/>
                <a:ea typeface="Times New Roman"/>
                <a:cs typeface="Times New Roman"/>
              </a:rPr>
              <a:t> </a:t>
            </a:r>
            <a:r>
              <a:rPr lang="en-US" sz="2400" dirty="0" err="1">
                <a:latin typeface="Times New Roman"/>
                <a:ea typeface="Times New Roman"/>
                <a:cs typeface="Times New Roman"/>
              </a:rPr>
              <a:t>uncha</a:t>
            </a:r>
            <a:r>
              <a:rPr lang="en-US" sz="2400" dirty="0">
                <a:latin typeface="Times New Roman"/>
                <a:ea typeface="Times New Roman"/>
                <a:cs typeface="Times New Roman"/>
              </a:rPr>
              <a:t> </a:t>
            </a:r>
            <a:r>
              <a:rPr lang="en-US" sz="2400" dirty="0" err="1">
                <a:latin typeface="Times New Roman"/>
                <a:ea typeface="Times New Roman"/>
                <a:cs typeface="Times New Roman"/>
              </a:rPr>
              <a:t>farq</a:t>
            </a:r>
            <a:r>
              <a:rPr lang="en-US" sz="2400" dirty="0">
                <a:latin typeface="Times New Roman"/>
                <a:ea typeface="Times New Roman"/>
                <a:cs typeface="Times New Roman"/>
              </a:rPr>
              <a:t> </a:t>
            </a:r>
            <a:r>
              <a:rPr lang="en-US" sz="2400" dirty="0" err="1">
                <a:latin typeface="Times New Roman"/>
                <a:ea typeface="Times New Roman"/>
                <a:cs typeface="Times New Roman"/>
              </a:rPr>
              <a:t>qilmaydi</a:t>
            </a:r>
            <a:r>
              <a:rPr lang="en-US" sz="2400" dirty="0">
                <a:latin typeface="Times New Roman"/>
                <a:ea typeface="Times New Roman"/>
                <a:cs typeface="Times New Roman"/>
              </a:rPr>
              <a:t>. </a:t>
            </a:r>
            <a:r>
              <a:rPr lang="en-US" sz="2400" dirty="0" err="1">
                <a:latin typeface="Times New Roman"/>
                <a:ea typeface="Times New Roman"/>
                <a:cs typeface="Times New Roman"/>
              </a:rPr>
              <a:t>Ularning</a:t>
            </a:r>
            <a:r>
              <a:rPr lang="en-US" sz="2400" dirty="0">
                <a:latin typeface="Times New Roman"/>
                <a:ea typeface="Times New Roman"/>
                <a:cs typeface="Times New Roman"/>
              </a:rPr>
              <a:t> </a:t>
            </a:r>
            <a:r>
              <a:rPr lang="en-US" sz="2400" b="1" i="1" dirty="0" err="1">
                <a:solidFill>
                  <a:srgbClr val="C00000"/>
                </a:solidFill>
                <a:latin typeface="Times New Roman"/>
                <a:ea typeface="Times New Roman"/>
                <a:cs typeface="Times New Roman"/>
              </a:rPr>
              <a:t>otliq</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va</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piyoda</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qo‘shinlari</a:t>
            </a:r>
            <a:r>
              <a:rPr lang="en-US" sz="2400" b="1" i="1" dirty="0">
                <a:solidFill>
                  <a:srgbClr val="C00000"/>
                </a:solidFill>
                <a:latin typeface="Times New Roman"/>
                <a:ea typeface="Times New Roman"/>
                <a:cs typeface="Times New Roman"/>
              </a:rPr>
              <a:t> </a:t>
            </a:r>
            <a:r>
              <a:rPr lang="en-US" sz="2400" dirty="0" err="1">
                <a:latin typeface="Times New Roman"/>
                <a:ea typeface="Times New Roman"/>
                <a:cs typeface="Times New Roman"/>
              </a:rPr>
              <a:t>bo‘lib</a:t>
            </a:r>
            <a:r>
              <a:rPr lang="en-US" sz="2400" dirty="0">
                <a:latin typeface="Times New Roman"/>
                <a:ea typeface="Times New Roman"/>
                <a:cs typeface="Times New Roman"/>
              </a:rPr>
              <a:t>, </a:t>
            </a:r>
            <a:r>
              <a:rPr lang="en-US" sz="2400" dirty="0" err="1">
                <a:latin typeface="Times New Roman"/>
                <a:ea typeface="Times New Roman"/>
                <a:cs typeface="Times New Roman"/>
              </a:rPr>
              <a:t>odatda</a:t>
            </a:r>
            <a:r>
              <a:rPr lang="en-US" sz="2400" dirty="0">
                <a:latin typeface="Times New Roman"/>
                <a:ea typeface="Times New Roman"/>
                <a:cs typeface="Times New Roman"/>
              </a:rPr>
              <a:t> </a:t>
            </a:r>
            <a:r>
              <a:rPr lang="en-US" sz="2400" dirty="0" err="1">
                <a:latin typeface="Times New Roman"/>
                <a:ea typeface="Times New Roman"/>
                <a:cs typeface="Times New Roman"/>
              </a:rPr>
              <a:t>ular</a:t>
            </a:r>
            <a:r>
              <a:rPr lang="en-US" sz="2400" dirty="0">
                <a:latin typeface="Times New Roman"/>
                <a:ea typeface="Times New Roman"/>
                <a:cs typeface="Times New Roman"/>
              </a:rPr>
              <a:t> </a:t>
            </a:r>
            <a:r>
              <a:rPr lang="en-US" sz="2400" b="1" i="1" dirty="0" err="1">
                <a:latin typeface="Times New Roman"/>
                <a:ea typeface="Times New Roman"/>
                <a:cs typeface="Times New Roman"/>
              </a:rPr>
              <a:t>kamon</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nayza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va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harbiy</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cho‘qmoqlar</a:t>
            </a:r>
            <a:r>
              <a:rPr lang="en-US" sz="2400" b="1" i="1"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dirty="0" err="1">
                <a:latin typeface="Times New Roman"/>
                <a:ea typeface="Times New Roman"/>
                <a:cs typeface="Times New Roman"/>
              </a:rPr>
              <a:t>jang</a:t>
            </a:r>
            <a:r>
              <a:rPr lang="en-US" sz="2400" dirty="0">
                <a:latin typeface="Times New Roman"/>
                <a:ea typeface="Times New Roman"/>
                <a:cs typeface="Times New Roman"/>
              </a:rPr>
              <a:t> </a:t>
            </a:r>
            <a:r>
              <a:rPr lang="en-US" sz="2400" dirty="0" err="1">
                <a:latin typeface="Times New Roman"/>
                <a:ea typeface="Times New Roman"/>
                <a:cs typeface="Times New Roman"/>
              </a:rPr>
              <a:t>qiladilar</a:t>
            </a:r>
            <a:r>
              <a:rPr lang="en-US" sz="2400" dirty="0">
                <a:latin typeface="Times New Roman"/>
                <a:ea typeface="Times New Roman"/>
                <a:cs typeface="Times New Roman"/>
              </a:rPr>
              <a:t>. </a:t>
            </a:r>
            <a:r>
              <a:rPr lang="en-US" sz="2400" dirty="0" err="1">
                <a:latin typeface="Times New Roman"/>
                <a:ea typeface="Times New Roman"/>
                <a:cs typeface="Times New Roman"/>
              </a:rPr>
              <a:t>Ularning</a:t>
            </a:r>
            <a:r>
              <a:rPr lang="en-US" sz="2400" dirty="0">
                <a:latin typeface="Times New Roman"/>
                <a:ea typeface="Times New Roman"/>
                <a:cs typeface="Times New Roman"/>
              </a:rPr>
              <a:t> </a:t>
            </a:r>
            <a:r>
              <a:rPr lang="en-US" sz="2400" dirty="0" err="1">
                <a:latin typeface="Times New Roman"/>
                <a:ea typeface="Times New Roman"/>
                <a:cs typeface="Times New Roman"/>
              </a:rPr>
              <a:t>hamma</a:t>
            </a:r>
            <a:r>
              <a:rPr lang="en-US" sz="2400" dirty="0">
                <a:latin typeface="Times New Roman"/>
                <a:ea typeface="Times New Roman"/>
                <a:cs typeface="Times New Roman"/>
              </a:rPr>
              <a:t> </a:t>
            </a:r>
            <a:r>
              <a:rPr lang="en-US" sz="2400" dirty="0" err="1">
                <a:latin typeface="Times New Roman"/>
                <a:ea typeface="Times New Roman"/>
                <a:cs typeface="Times New Roman"/>
              </a:rPr>
              <a:t>narsalari</a:t>
            </a:r>
            <a:r>
              <a:rPr lang="en-US" sz="2400" dirty="0">
                <a:latin typeface="Times New Roman"/>
                <a:ea typeface="Times New Roman"/>
                <a:cs typeface="Times New Roman"/>
              </a:rPr>
              <a:t> </a:t>
            </a:r>
            <a:r>
              <a:rPr lang="en-US" sz="2400" b="1" dirty="0" err="1">
                <a:latin typeface="Times New Roman"/>
                <a:ea typeface="Times New Roman"/>
                <a:cs typeface="Times New Roman"/>
              </a:rPr>
              <a:t>oltin</a:t>
            </a:r>
            <a:r>
              <a:rPr lang="en-US" sz="2400" b="1" dirty="0">
                <a:latin typeface="Times New Roman"/>
                <a:ea typeface="Times New Roman"/>
                <a:cs typeface="Times New Roman"/>
              </a:rPr>
              <a:t> </a:t>
            </a:r>
            <a:r>
              <a:rPr lang="en-US" sz="2400" b="1" dirty="0" err="1">
                <a:latin typeface="Times New Roman"/>
                <a:ea typeface="Times New Roman"/>
                <a:cs typeface="Times New Roman"/>
              </a:rPr>
              <a:t>va</a:t>
            </a:r>
            <a:r>
              <a:rPr lang="en-US" sz="2400" b="1" dirty="0">
                <a:latin typeface="Times New Roman"/>
                <a:ea typeface="Times New Roman"/>
                <a:cs typeface="Times New Roman"/>
              </a:rPr>
              <a:t> </a:t>
            </a:r>
            <a:r>
              <a:rPr lang="en-US" sz="2400" b="1" dirty="0" err="1">
                <a:latin typeface="Times New Roman"/>
                <a:ea typeface="Times New Roman"/>
                <a:cs typeface="Times New Roman"/>
              </a:rPr>
              <a:t>misdan</a:t>
            </a:r>
            <a:r>
              <a:rPr lang="en-US" sz="2400" dirty="0">
                <a:latin typeface="Times New Roman"/>
                <a:ea typeface="Times New Roman"/>
                <a:cs typeface="Times New Roman"/>
              </a:rPr>
              <a:t> </a:t>
            </a:r>
            <a:r>
              <a:rPr lang="en-US" sz="2400" dirty="0" err="1">
                <a:latin typeface="Times New Roman"/>
                <a:ea typeface="Times New Roman"/>
                <a:cs typeface="Times New Roman"/>
              </a:rPr>
              <a:t>ishlangan</a:t>
            </a:r>
            <a:r>
              <a:rPr lang="en-US" sz="2400" dirty="0">
                <a:latin typeface="Times New Roman"/>
                <a:ea typeface="Times New Roman"/>
                <a:cs typeface="Times New Roman"/>
              </a:rPr>
              <a:t>. </a:t>
            </a:r>
            <a:r>
              <a:rPr lang="en-US" sz="2400" b="1" dirty="0" err="1">
                <a:latin typeface="Times New Roman"/>
                <a:ea typeface="Times New Roman"/>
                <a:cs typeface="Times New Roman"/>
              </a:rPr>
              <a:t>Cho‘qmor</a:t>
            </a:r>
            <a:r>
              <a:rPr lang="en-US" sz="2400" b="1" dirty="0">
                <a:latin typeface="Times New Roman"/>
                <a:ea typeface="Times New Roman"/>
                <a:cs typeface="Times New Roman"/>
              </a:rPr>
              <a:t>, </a:t>
            </a:r>
            <a:r>
              <a:rPr lang="en-US" sz="2400" b="1" dirty="0" err="1">
                <a:latin typeface="Times New Roman"/>
                <a:ea typeface="Times New Roman"/>
                <a:cs typeface="Times New Roman"/>
              </a:rPr>
              <a:t>o‘q</a:t>
            </a:r>
            <a:r>
              <a:rPr lang="en-US" sz="2400" b="1" dirty="0">
                <a:latin typeface="Times New Roman"/>
                <a:ea typeface="Times New Roman"/>
                <a:cs typeface="Times New Roman"/>
              </a:rPr>
              <a:t> </a:t>
            </a:r>
            <a:r>
              <a:rPr lang="en-US" sz="2400" b="1" dirty="0" err="1">
                <a:latin typeface="Times New Roman"/>
                <a:ea typeface="Times New Roman"/>
                <a:cs typeface="Times New Roman"/>
              </a:rPr>
              <a:t>va</a:t>
            </a:r>
            <a:r>
              <a:rPr lang="en-US" sz="2400" b="1" dirty="0">
                <a:latin typeface="Times New Roman"/>
                <a:ea typeface="Times New Roman"/>
                <a:cs typeface="Times New Roman"/>
              </a:rPr>
              <a:t> </a:t>
            </a:r>
            <a:r>
              <a:rPr lang="en-US" sz="2400" b="1" dirty="0" err="1">
                <a:latin typeface="Times New Roman"/>
                <a:ea typeface="Times New Roman"/>
                <a:cs typeface="Times New Roman"/>
              </a:rPr>
              <a:t>nayzalar</a:t>
            </a:r>
            <a:r>
              <a:rPr lang="en-US" sz="2400" b="1" dirty="0">
                <a:latin typeface="Times New Roman"/>
                <a:ea typeface="Times New Roman"/>
                <a:cs typeface="Times New Roman"/>
              </a:rPr>
              <a:t> </a:t>
            </a:r>
            <a:r>
              <a:rPr lang="en-US" sz="2400" b="1" dirty="0" err="1">
                <a:latin typeface="Times New Roman"/>
                <a:ea typeface="Times New Roman"/>
                <a:cs typeface="Times New Roman"/>
              </a:rPr>
              <a:t>uchlari</a:t>
            </a:r>
            <a:r>
              <a:rPr lang="en-US" sz="2400" b="1" dirty="0">
                <a:latin typeface="Times New Roman"/>
                <a:ea typeface="Times New Roman"/>
                <a:cs typeface="Times New Roman"/>
              </a:rPr>
              <a:t> </a:t>
            </a:r>
            <a:r>
              <a:rPr lang="en-US" sz="2400" b="1" dirty="0" err="1">
                <a:solidFill>
                  <a:srgbClr val="C00000"/>
                </a:solidFill>
                <a:latin typeface="Times New Roman"/>
                <a:ea typeface="Times New Roman"/>
                <a:cs typeface="Times New Roman"/>
              </a:rPr>
              <a:t>misdan</a:t>
            </a:r>
            <a:r>
              <a:rPr lang="en-US" sz="2400" dirty="0">
                <a:latin typeface="Times New Roman"/>
                <a:ea typeface="Times New Roman"/>
                <a:cs typeface="Times New Roman"/>
              </a:rPr>
              <a:t> </a:t>
            </a:r>
            <a:r>
              <a:rPr lang="en-US" sz="2400" dirty="0" err="1">
                <a:latin typeface="Times New Roman"/>
                <a:ea typeface="Times New Roman"/>
                <a:cs typeface="Times New Roman"/>
              </a:rPr>
              <a:t>ishlangan</a:t>
            </a:r>
            <a:r>
              <a:rPr lang="en-US" sz="2400" dirty="0">
                <a:latin typeface="Times New Roman"/>
                <a:ea typeface="Times New Roman"/>
                <a:cs typeface="Times New Roman"/>
              </a:rPr>
              <a:t>, </a:t>
            </a:r>
            <a:r>
              <a:rPr lang="en-US" sz="2400" dirty="0" err="1">
                <a:latin typeface="Times New Roman"/>
                <a:ea typeface="Times New Roman"/>
                <a:cs typeface="Times New Roman"/>
              </a:rPr>
              <a:t>ularning</a:t>
            </a:r>
            <a:r>
              <a:rPr lang="en-US" sz="2400" dirty="0">
                <a:latin typeface="Times New Roman"/>
                <a:ea typeface="Times New Roman"/>
                <a:cs typeface="Times New Roman"/>
              </a:rPr>
              <a:t> </a:t>
            </a:r>
            <a:r>
              <a:rPr lang="en-US" sz="2400" dirty="0" err="1">
                <a:latin typeface="Times New Roman"/>
                <a:ea typeface="Times New Roman"/>
                <a:cs typeface="Times New Roman"/>
              </a:rPr>
              <a:t>ust</a:t>
            </a:r>
            <a:r>
              <a:rPr lang="en-US" sz="2400" dirty="0">
                <a:latin typeface="Times New Roman"/>
                <a:ea typeface="Times New Roman"/>
                <a:cs typeface="Times New Roman"/>
              </a:rPr>
              <a:t>–</a:t>
            </a:r>
            <a:r>
              <a:rPr lang="en-US" sz="2400" dirty="0" err="1">
                <a:latin typeface="Times New Roman"/>
                <a:ea typeface="Times New Roman"/>
                <a:cs typeface="Times New Roman"/>
              </a:rPr>
              <a:t>boshlari</a:t>
            </a:r>
            <a:r>
              <a:rPr lang="en-US" sz="2400" dirty="0">
                <a:latin typeface="Times New Roman"/>
                <a:ea typeface="Times New Roman"/>
                <a:cs typeface="Times New Roman"/>
              </a:rPr>
              <a:t> </a:t>
            </a:r>
            <a:r>
              <a:rPr lang="en-US" sz="2400" b="1" dirty="0" err="1">
                <a:solidFill>
                  <a:srgbClr val="C00000"/>
                </a:solidFill>
                <a:latin typeface="Times New Roman"/>
                <a:ea typeface="Times New Roman"/>
                <a:cs typeface="Times New Roman"/>
              </a:rPr>
              <a:t>oltin</a:t>
            </a:r>
            <a:r>
              <a:rPr lang="en-US" sz="2400"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dirty="0" err="1">
                <a:latin typeface="Times New Roman"/>
                <a:ea typeface="Times New Roman"/>
                <a:cs typeface="Times New Roman"/>
              </a:rPr>
              <a:t>naqshlangan</a:t>
            </a:r>
            <a:r>
              <a:rPr lang="en-US" sz="2400" dirty="0">
                <a:latin typeface="Times New Roman"/>
                <a:ea typeface="Times New Roman"/>
                <a:cs typeface="Times New Roman"/>
              </a:rPr>
              <a:t>. </a:t>
            </a:r>
            <a:r>
              <a:rPr lang="en-US" sz="2400" dirty="0" err="1">
                <a:latin typeface="Times New Roman"/>
                <a:ea typeface="Times New Roman"/>
                <a:cs typeface="Times New Roman"/>
              </a:rPr>
              <a:t>Ular</a:t>
            </a:r>
            <a:r>
              <a:rPr lang="en-US" sz="2400" dirty="0">
                <a:latin typeface="Times New Roman"/>
                <a:ea typeface="Times New Roman"/>
                <a:cs typeface="Times New Roman"/>
              </a:rPr>
              <a:t> </a:t>
            </a:r>
            <a:r>
              <a:rPr lang="en-US" sz="2400" dirty="0" err="1">
                <a:latin typeface="Times New Roman"/>
                <a:ea typeface="Times New Roman"/>
                <a:cs typeface="Times New Roman"/>
              </a:rPr>
              <a:t>otlarining</a:t>
            </a:r>
            <a:r>
              <a:rPr lang="en-US" sz="2400" dirty="0">
                <a:latin typeface="Times New Roman"/>
                <a:ea typeface="Times New Roman"/>
                <a:cs typeface="Times New Roman"/>
              </a:rPr>
              <a:t> </a:t>
            </a:r>
            <a:r>
              <a:rPr lang="en-US" sz="2400" b="1" dirty="0" err="1">
                <a:solidFill>
                  <a:srgbClr val="C00000"/>
                </a:solidFill>
                <a:latin typeface="Times New Roman"/>
                <a:ea typeface="Times New Roman"/>
                <a:cs typeface="Times New Roman"/>
              </a:rPr>
              <a:t>egar</a:t>
            </a:r>
            <a:r>
              <a:rPr lang="en-US" sz="2400" b="1" dirty="0">
                <a:solidFill>
                  <a:srgbClr val="C00000"/>
                </a:solidFill>
                <a:latin typeface="Times New Roman"/>
                <a:ea typeface="Times New Roman"/>
                <a:cs typeface="Times New Roman"/>
              </a:rPr>
              <a:t>–</a:t>
            </a:r>
            <a:r>
              <a:rPr lang="en-US" sz="2400" b="1" dirty="0" err="1">
                <a:solidFill>
                  <a:srgbClr val="C00000"/>
                </a:solidFill>
                <a:latin typeface="Times New Roman"/>
                <a:ea typeface="Times New Roman"/>
                <a:cs typeface="Times New Roman"/>
              </a:rPr>
              <a:t>jabduqlarini</a:t>
            </a:r>
            <a:r>
              <a:rPr lang="en-US" sz="2400" dirty="0">
                <a:latin typeface="Times New Roman"/>
                <a:ea typeface="Times New Roman"/>
                <a:cs typeface="Times New Roman"/>
              </a:rPr>
              <a:t> ham </a:t>
            </a:r>
            <a:r>
              <a:rPr lang="en-US" sz="2400" dirty="0" err="1">
                <a:latin typeface="Times New Roman"/>
                <a:ea typeface="Times New Roman"/>
                <a:cs typeface="Times New Roman"/>
              </a:rPr>
              <a:t>ust</a:t>
            </a:r>
            <a:r>
              <a:rPr lang="en-US" sz="2400" dirty="0">
                <a:latin typeface="Times New Roman"/>
                <a:ea typeface="Times New Roman"/>
                <a:cs typeface="Times New Roman"/>
              </a:rPr>
              <a:t>–</a:t>
            </a:r>
            <a:r>
              <a:rPr lang="en-US" sz="2400" dirty="0" err="1">
                <a:latin typeface="Times New Roman"/>
                <a:ea typeface="Times New Roman"/>
                <a:cs typeface="Times New Roman"/>
              </a:rPr>
              <a:t>boshlari</a:t>
            </a:r>
            <a:r>
              <a:rPr lang="en-US" sz="2400" dirty="0">
                <a:latin typeface="Times New Roman"/>
                <a:ea typeface="Times New Roman"/>
                <a:cs typeface="Times New Roman"/>
              </a:rPr>
              <a:t> </a:t>
            </a:r>
            <a:r>
              <a:rPr lang="en-US" sz="2400" dirty="0" err="1">
                <a:latin typeface="Times New Roman"/>
                <a:ea typeface="Times New Roman"/>
                <a:cs typeface="Times New Roman"/>
              </a:rPr>
              <a:t>kabi</a:t>
            </a:r>
            <a:r>
              <a:rPr lang="en-US" sz="2400" dirty="0">
                <a:latin typeface="Times New Roman"/>
                <a:ea typeface="Times New Roman"/>
                <a:cs typeface="Times New Roman"/>
              </a:rPr>
              <a:t> </a:t>
            </a:r>
            <a:r>
              <a:rPr lang="en-US" sz="2400" b="1" dirty="0" err="1">
                <a:latin typeface="Times New Roman"/>
                <a:ea typeface="Times New Roman"/>
                <a:cs typeface="Times New Roman"/>
              </a:rPr>
              <a:t>oltin</a:t>
            </a:r>
            <a:r>
              <a:rPr lang="en-US" sz="2400"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dirty="0" err="1">
                <a:latin typeface="Times New Roman"/>
                <a:ea typeface="Times New Roman"/>
                <a:cs typeface="Times New Roman"/>
              </a:rPr>
              <a:t>bezatadilar</a:t>
            </a:r>
            <a:r>
              <a:rPr lang="en-US" sz="2400" dirty="0">
                <a:latin typeface="Times New Roman"/>
                <a:ea typeface="Times New Roman"/>
                <a:cs typeface="Times New Roman"/>
              </a:rPr>
              <a:t>. </a:t>
            </a:r>
            <a:r>
              <a:rPr lang="en-US" sz="2400" b="1" dirty="0" err="1">
                <a:latin typeface="Times New Roman"/>
                <a:ea typeface="Times New Roman"/>
                <a:cs typeface="Times New Roman"/>
              </a:rPr>
              <a:t>Temir</a:t>
            </a:r>
            <a:r>
              <a:rPr lang="en-US" sz="2400" b="1" dirty="0">
                <a:latin typeface="Times New Roman"/>
                <a:ea typeface="Times New Roman"/>
                <a:cs typeface="Times New Roman"/>
              </a:rPr>
              <a:t> </a:t>
            </a:r>
            <a:r>
              <a:rPr lang="en-US" sz="2400" b="1" dirty="0" err="1">
                <a:latin typeface="Times New Roman"/>
                <a:ea typeface="Times New Roman"/>
                <a:cs typeface="Times New Roman"/>
              </a:rPr>
              <a:t>va</a:t>
            </a:r>
            <a:r>
              <a:rPr lang="en-US" sz="2400" b="1" dirty="0">
                <a:latin typeface="Times New Roman"/>
                <a:ea typeface="Times New Roman"/>
                <a:cs typeface="Times New Roman"/>
              </a:rPr>
              <a:t> </a:t>
            </a:r>
            <a:r>
              <a:rPr lang="en-US" sz="2400" b="1" dirty="0" err="1">
                <a:latin typeface="Times New Roman"/>
                <a:ea typeface="Times New Roman"/>
                <a:cs typeface="Times New Roman"/>
              </a:rPr>
              <a:t>kumushdan</a:t>
            </a:r>
            <a:r>
              <a:rPr lang="en-US" sz="2400" b="1" dirty="0">
                <a:latin typeface="Times New Roman"/>
                <a:ea typeface="Times New Roman"/>
                <a:cs typeface="Times New Roman"/>
              </a:rPr>
              <a:t> </a:t>
            </a:r>
            <a:r>
              <a:rPr lang="en-US" sz="2400" dirty="0" err="1">
                <a:latin typeface="Times New Roman"/>
                <a:ea typeface="Times New Roman"/>
                <a:cs typeface="Times New Roman"/>
              </a:rPr>
              <a:t>yasalgan</a:t>
            </a:r>
            <a:r>
              <a:rPr lang="en-US" sz="2400" dirty="0">
                <a:latin typeface="Times New Roman"/>
                <a:ea typeface="Times New Roman"/>
                <a:cs typeface="Times New Roman"/>
              </a:rPr>
              <a:t> </a:t>
            </a:r>
            <a:r>
              <a:rPr lang="en-US" sz="2400" dirty="0" err="1">
                <a:latin typeface="Times New Roman"/>
                <a:ea typeface="Times New Roman"/>
                <a:cs typeface="Times New Roman"/>
              </a:rPr>
              <a:t>buyumlar</a:t>
            </a:r>
            <a:r>
              <a:rPr lang="en-US" sz="2400" dirty="0">
                <a:latin typeface="Times New Roman"/>
                <a:ea typeface="Times New Roman"/>
                <a:cs typeface="Times New Roman"/>
              </a:rPr>
              <a:t> </a:t>
            </a:r>
            <a:r>
              <a:rPr lang="en-US" sz="2400" dirty="0" err="1">
                <a:latin typeface="Times New Roman"/>
                <a:ea typeface="Times New Roman"/>
                <a:cs typeface="Times New Roman"/>
              </a:rPr>
              <a:t>ularning</a:t>
            </a:r>
            <a:r>
              <a:rPr lang="en-US" sz="2400" dirty="0">
                <a:latin typeface="Times New Roman"/>
                <a:ea typeface="Times New Roman"/>
                <a:cs typeface="Times New Roman"/>
              </a:rPr>
              <a:t> </a:t>
            </a:r>
            <a:r>
              <a:rPr lang="en-US" sz="2400" dirty="0" err="1">
                <a:latin typeface="Times New Roman"/>
                <a:ea typeface="Times New Roman"/>
                <a:cs typeface="Times New Roman"/>
              </a:rPr>
              <a:t>ro‘zg‘orida</a:t>
            </a:r>
            <a:r>
              <a:rPr lang="en-US" sz="2400" dirty="0">
                <a:latin typeface="Times New Roman"/>
                <a:ea typeface="Times New Roman"/>
                <a:cs typeface="Times New Roman"/>
              </a:rPr>
              <a:t> </a:t>
            </a:r>
            <a:r>
              <a:rPr lang="en-US" sz="2400" dirty="0" err="1">
                <a:latin typeface="Times New Roman"/>
                <a:ea typeface="Times New Roman"/>
                <a:cs typeface="Times New Roman"/>
              </a:rPr>
              <a:t>ishlatilmaydi</a:t>
            </a:r>
            <a:r>
              <a:rPr lang="en-US" sz="2400" dirty="0">
                <a:latin typeface="Times New Roman"/>
                <a:ea typeface="Times New Roman"/>
                <a:cs typeface="Times New Roman"/>
              </a:rPr>
              <a:t>, </a:t>
            </a:r>
            <a:r>
              <a:rPr lang="en-US" sz="2400" dirty="0" err="1">
                <a:latin typeface="Times New Roman"/>
                <a:ea typeface="Times New Roman"/>
                <a:cs typeface="Times New Roman"/>
              </a:rPr>
              <a:t>chunki</a:t>
            </a:r>
            <a:r>
              <a:rPr lang="en-US" sz="2400" dirty="0">
                <a:latin typeface="Times New Roman"/>
                <a:ea typeface="Times New Roman"/>
                <a:cs typeface="Times New Roman"/>
              </a:rPr>
              <a:t> </a:t>
            </a:r>
            <a:r>
              <a:rPr lang="en-US" sz="2400" dirty="0" err="1">
                <a:latin typeface="Times New Roman"/>
                <a:ea typeface="Times New Roman"/>
                <a:cs typeface="Times New Roman"/>
              </a:rPr>
              <a:t>bu</a:t>
            </a:r>
            <a:r>
              <a:rPr lang="en-US" sz="2400" dirty="0">
                <a:latin typeface="Times New Roman"/>
                <a:ea typeface="Times New Roman"/>
                <a:cs typeface="Times New Roman"/>
              </a:rPr>
              <a:t> </a:t>
            </a:r>
            <a:r>
              <a:rPr lang="en-US" sz="2400" dirty="0" err="1">
                <a:latin typeface="Times New Roman"/>
                <a:ea typeface="Times New Roman"/>
                <a:cs typeface="Times New Roman"/>
              </a:rPr>
              <a:t>metallar</a:t>
            </a:r>
            <a:r>
              <a:rPr lang="en-US" sz="2400" dirty="0">
                <a:latin typeface="Times New Roman"/>
                <a:ea typeface="Times New Roman"/>
                <a:cs typeface="Times New Roman"/>
              </a:rPr>
              <a:t> </a:t>
            </a:r>
            <a:r>
              <a:rPr lang="en-US" sz="2400" dirty="0" err="1">
                <a:latin typeface="Times New Roman"/>
                <a:ea typeface="Times New Roman"/>
                <a:cs typeface="Times New Roman"/>
              </a:rPr>
              <a:t>massagetlarning</a:t>
            </a:r>
            <a:r>
              <a:rPr lang="en-US" sz="2400" dirty="0">
                <a:latin typeface="Times New Roman"/>
                <a:ea typeface="Times New Roman"/>
                <a:cs typeface="Times New Roman"/>
              </a:rPr>
              <a:t> </a:t>
            </a:r>
            <a:r>
              <a:rPr lang="en-US" sz="2400" dirty="0" err="1">
                <a:latin typeface="Times New Roman"/>
                <a:ea typeface="Times New Roman"/>
                <a:cs typeface="Times New Roman"/>
              </a:rPr>
              <a:t>yerlarida</a:t>
            </a:r>
            <a:r>
              <a:rPr lang="en-US" sz="2400" dirty="0">
                <a:latin typeface="Times New Roman"/>
                <a:ea typeface="Times New Roman"/>
                <a:cs typeface="Times New Roman"/>
              </a:rPr>
              <a:t> </a:t>
            </a:r>
            <a:r>
              <a:rPr lang="en-US" sz="2400" dirty="0" err="1">
                <a:latin typeface="Times New Roman"/>
                <a:ea typeface="Times New Roman"/>
                <a:cs typeface="Times New Roman"/>
              </a:rPr>
              <a:t>umuman</a:t>
            </a:r>
            <a:r>
              <a:rPr lang="en-US" sz="2400" dirty="0">
                <a:latin typeface="Times New Roman"/>
                <a:ea typeface="Times New Roman"/>
                <a:cs typeface="Times New Roman"/>
              </a:rPr>
              <a:t> </a:t>
            </a:r>
            <a:r>
              <a:rPr lang="en-US" sz="2400" dirty="0" err="1">
                <a:latin typeface="Times New Roman"/>
                <a:ea typeface="Times New Roman"/>
                <a:cs typeface="Times New Roman"/>
              </a:rPr>
              <a:t>uchramaydi</a:t>
            </a:r>
            <a:r>
              <a:rPr lang="en-US" sz="2400" dirty="0">
                <a:latin typeface="Times New Roman"/>
                <a:ea typeface="Times New Roman"/>
                <a:cs typeface="Times New Roman"/>
              </a:rPr>
              <a:t>, ammo </a:t>
            </a:r>
            <a:r>
              <a:rPr lang="en-US" sz="2400" b="1" dirty="0" err="1">
                <a:solidFill>
                  <a:srgbClr val="C00000"/>
                </a:solidFill>
                <a:latin typeface="Times New Roman"/>
                <a:ea typeface="Times New Roman"/>
                <a:cs typeface="Times New Roman"/>
              </a:rPr>
              <a:t>oltin</a:t>
            </a:r>
            <a:r>
              <a:rPr lang="en-US" sz="2400" b="1" dirty="0">
                <a:solidFill>
                  <a:srgbClr val="C00000"/>
                </a:solidFill>
                <a:latin typeface="Times New Roman"/>
                <a:ea typeface="Times New Roman"/>
                <a:cs typeface="Times New Roman"/>
              </a:rPr>
              <a:t> </a:t>
            </a:r>
            <a:r>
              <a:rPr lang="en-US" sz="2400" b="1" dirty="0" err="1">
                <a:solidFill>
                  <a:srgbClr val="C00000"/>
                </a:solidFill>
                <a:latin typeface="Times New Roman"/>
                <a:ea typeface="Times New Roman"/>
                <a:cs typeface="Times New Roman"/>
              </a:rPr>
              <a:t>va</a:t>
            </a:r>
            <a:r>
              <a:rPr lang="en-US" sz="2400" b="1" dirty="0">
                <a:solidFill>
                  <a:srgbClr val="C00000"/>
                </a:solidFill>
                <a:latin typeface="Times New Roman"/>
                <a:ea typeface="Times New Roman"/>
                <a:cs typeface="Times New Roman"/>
              </a:rPr>
              <a:t> </a:t>
            </a:r>
            <a:r>
              <a:rPr lang="en-US" sz="2400" b="1" dirty="0" err="1">
                <a:solidFill>
                  <a:srgbClr val="C00000"/>
                </a:solidFill>
                <a:latin typeface="Times New Roman"/>
                <a:ea typeface="Times New Roman"/>
                <a:cs typeface="Times New Roman"/>
              </a:rPr>
              <a:t>mis</a:t>
            </a:r>
            <a:r>
              <a:rPr lang="en-US" sz="2400" b="1" dirty="0">
                <a:solidFill>
                  <a:srgbClr val="C00000"/>
                </a:solidFill>
                <a:latin typeface="Times New Roman"/>
                <a:ea typeface="Times New Roman"/>
                <a:cs typeface="Times New Roman"/>
              </a:rPr>
              <a:t> </a:t>
            </a:r>
            <a:r>
              <a:rPr lang="en-US" sz="2400" dirty="0" err="1">
                <a:latin typeface="Times New Roman"/>
                <a:ea typeface="Times New Roman"/>
                <a:cs typeface="Times New Roman"/>
              </a:rPr>
              <a:t>ularda</a:t>
            </a:r>
            <a:r>
              <a:rPr lang="en-US" sz="2400" dirty="0">
                <a:latin typeface="Times New Roman"/>
                <a:ea typeface="Times New Roman"/>
                <a:cs typeface="Times New Roman"/>
              </a:rPr>
              <a:t> </a:t>
            </a:r>
            <a:r>
              <a:rPr lang="en-US" sz="2400" dirty="0" err="1">
                <a:latin typeface="Times New Roman"/>
                <a:ea typeface="Times New Roman"/>
                <a:cs typeface="Times New Roman"/>
              </a:rPr>
              <a:t>juda</a:t>
            </a:r>
            <a:r>
              <a:rPr lang="en-US" sz="2400" dirty="0">
                <a:latin typeface="Times New Roman"/>
                <a:ea typeface="Times New Roman"/>
                <a:cs typeface="Times New Roman"/>
              </a:rPr>
              <a:t> </a:t>
            </a:r>
            <a:r>
              <a:rPr lang="en-US" sz="2400" dirty="0" err="1">
                <a:latin typeface="Times New Roman"/>
                <a:ea typeface="Times New Roman"/>
                <a:cs typeface="Times New Roman"/>
              </a:rPr>
              <a:t>ko‘p</a:t>
            </a:r>
            <a:r>
              <a:rPr lang="en-US" sz="2400" dirty="0">
                <a:latin typeface="Times New Roman"/>
                <a:ea typeface="Times New Roman"/>
                <a:cs typeface="Times New Roman"/>
              </a:rPr>
              <a:t>».</a:t>
            </a:r>
            <a:endParaRPr lang="ru-RU" sz="2400" dirty="0">
              <a:ea typeface="Calibri"/>
              <a:cs typeface="Times New Roman"/>
            </a:endParaRPr>
          </a:p>
          <a:p>
            <a:pPr algn="just">
              <a:lnSpc>
                <a:spcPct val="107000"/>
              </a:lnSpc>
              <a:spcAft>
                <a:spcPts val="0"/>
              </a:spcAft>
              <a:buFont typeface="Wingdings" panose="05000000000000000000" pitchFamily="2" charset="2"/>
              <a:buChar char="v"/>
            </a:pPr>
            <a:endParaRPr lang="ru-RU" sz="2400" dirty="0">
              <a:ea typeface="Calibri"/>
              <a:cs typeface="Times New Roman"/>
            </a:endParaRPr>
          </a:p>
        </p:txBody>
      </p:sp>
      <p:sp>
        <p:nvSpPr>
          <p:cNvPr id="2" name="Скругленный прямоугольник 1"/>
          <p:cNvSpPr/>
          <p:nvPr/>
        </p:nvSpPr>
        <p:spPr>
          <a:xfrm>
            <a:off x="1547664" y="0"/>
            <a:ext cx="6552728" cy="4766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err="1" smtClean="0"/>
              <a:t>Geradotning</a:t>
            </a:r>
            <a:r>
              <a:rPr lang="en-US" sz="2800" b="1" dirty="0" smtClean="0"/>
              <a:t> </a:t>
            </a:r>
            <a:r>
              <a:rPr lang="en-US" sz="2800" b="1" dirty="0" err="1" smtClean="0"/>
              <a:t>massagetlar</a:t>
            </a:r>
            <a:r>
              <a:rPr lang="en-US" sz="2800" b="1" dirty="0" smtClean="0"/>
              <a:t> </a:t>
            </a:r>
            <a:r>
              <a:rPr lang="en-US" sz="2800" b="1" dirty="0" err="1" smtClean="0"/>
              <a:t>haqidagi</a:t>
            </a:r>
            <a:r>
              <a:rPr lang="en-US" sz="2800" b="1" dirty="0" smtClean="0"/>
              <a:t> </a:t>
            </a:r>
            <a:r>
              <a:rPr lang="en-US" sz="2800" b="1" dirty="0" err="1" smtClean="0"/>
              <a:t>fikrlari</a:t>
            </a:r>
            <a:endParaRPr lang="ru-RU" sz="2800" b="1" dirty="0"/>
          </a:p>
        </p:txBody>
      </p:sp>
    </p:spTree>
    <p:extLst>
      <p:ext uri="{BB962C8B-B14F-4D97-AF65-F5344CB8AC3E}">
        <p14:creationId xmlns:p14="http://schemas.microsoft.com/office/powerpoint/2010/main" val="33798353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535570"/>
            <a:ext cx="9144000" cy="6353944"/>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buFont typeface="Wingdings" panose="05000000000000000000" pitchFamily="2" charset="2"/>
              <a:buChar char="v"/>
            </a:pPr>
            <a:r>
              <a:rPr lang="en-US" sz="3600" b="1" dirty="0">
                <a:solidFill>
                  <a:srgbClr val="0000FF"/>
                </a:solidFill>
                <a:latin typeface="Times New Roman"/>
                <a:ea typeface="Times New Roman"/>
                <a:cs typeface="Times New Roman"/>
              </a:rPr>
              <a:t>I, 216. </a:t>
            </a:r>
            <a:r>
              <a:rPr lang="en-US" sz="3600" dirty="0">
                <a:latin typeface="Times New Roman"/>
                <a:ea typeface="Times New Roman"/>
                <a:cs typeface="Times New Roman"/>
              </a:rPr>
              <a:t>«</a:t>
            </a:r>
            <a:r>
              <a:rPr lang="en-US" sz="3600" b="1" dirty="0" err="1">
                <a:latin typeface="Times New Roman"/>
                <a:ea typeface="Times New Roman"/>
                <a:cs typeface="Times New Roman"/>
              </a:rPr>
              <a:t>Bo‘g‘doyni</a:t>
            </a:r>
            <a:r>
              <a:rPr lang="en-US" sz="3600" dirty="0">
                <a:latin typeface="Times New Roman"/>
                <a:ea typeface="Times New Roman"/>
                <a:cs typeface="Times New Roman"/>
              </a:rPr>
              <a:t> </a:t>
            </a:r>
            <a:r>
              <a:rPr lang="en-US" sz="3600" dirty="0" err="1">
                <a:latin typeface="Times New Roman"/>
                <a:ea typeface="Times New Roman"/>
                <a:cs typeface="Times New Roman"/>
              </a:rPr>
              <a:t>massagetlar</a:t>
            </a:r>
            <a:r>
              <a:rPr lang="en-US" sz="3600" dirty="0">
                <a:latin typeface="Times New Roman"/>
                <a:ea typeface="Times New Roman"/>
                <a:cs typeface="Times New Roman"/>
              </a:rPr>
              <a:t> </a:t>
            </a:r>
            <a:r>
              <a:rPr lang="en-US" sz="3600" dirty="0" err="1">
                <a:latin typeface="Times New Roman"/>
                <a:ea typeface="Times New Roman"/>
                <a:cs typeface="Times New Roman"/>
              </a:rPr>
              <a:t>ekmaydilar</a:t>
            </a:r>
            <a:r>
              <a:rPr lang="en-US" sz="3600" dirty="0">
                <a:latin typeface="Times New Roman"/>
                <a:ea typeface="Times New Roman"/>
                <a:cs typeface="Times New Roman"/>
              </a:rPr>
              <a:t>, </a:t>
            </a:r>
            <a:r>
              <a:rPr lang="en-US" sz="3600" b="1" dirty="0" err="1">
                <a:latin typeface="Times New Roman"/>
                <a:ea typeface="Times New Roman"/>
                <a:cs typeface="Times New Roman"/>
              </a:rPr>
              <a:t>chorvachilik</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baliqchilik</a:t>
            </a:r>
            <a:r>
              <a:rPr lang="en-US" sz="3600" b="1" dirty="0">
                <a:latin typeface="Times New Roman"/>
                <a:ea typeface="Times New Roman"/>
                <a:cs typeface="Times New Roman"/>
              </a:rPr>
              <a:t> </a:t>
            </a:r>
            <a:r>
              <a:rPr lang="en-US" sz="3600" dirty="0">
                <a:latin typeface="Times New Roman"/>
                <a:ea typeface="Times New Roman"/>
                <a:cs typeface="Times New Roman"/>
              </a:rPr>
              <a:t>(</a:t>
            </a:r>
            <a:r>
              <a:rPr lang="en-US" sz="3600" dirty="0" err="1">
                <a:latin typeface="Times New Roman"/>
                <a:ea typeface="Times New Roman"/>
                <a:cs typeface="Times New Roman"/>
              </a:rPr>
              <a:t>Araks</a:t>
            </a:r>
            <a:r>
              <a:rPr lang="en-US" sz="3600" dirty="0">
                <a:latin typeface="Times New Roman"/>
                <a:ea typeface="Times New Roman"/>
                <a:cs typeface="Times New Roman"/>
              </a:rPr>
              <a:t> </a:t>
            </a:r>
            <a:r>
              <a:rPr lang="en-US" sz="3600" dirty="0" err="1">
                <a:latin typeface="Times New Roman"/>
                <a:ea typeface="Times New Roman"/>
                <a:cs typeface="Times New Roman"/>
              </a:rPr>
              <a:t>daryosida</a:t>
            </a:r>
            <a:r>
              <a:rPr lang="en-US" sz="3600" dirty="0">
                <a:latin typeface="Times New Roman"/>
                <a:ea typeface="Times New Roman"/>
                <a:cs typeface="Times New Roman"/>
              </a:rPr>
              <a:t> </a:t>
            </a:r>
            <a:r>
              <a:rPr lang="en-US" sz="3600" dirty="0" err="1">
                <a:latin typeface="Times New Roman"/>
                <a:ea typeface="Times New Roman"/>
                <a:cs typeface="Times New Roman"/>
              </a:rPr>
              <a:t>baliq</a:t>
            </a:r>
            <a:r>
              <a:rPr lang="en-US" sz="3600" dirty="0">
                <a:latin typeface="Times New Roman"/>
                <a:ea typeface="Times New Roman"/>
                <a:cs typeface="Times New Roman"/>
              </a:rPr>
              <a:t> </a:t>
            </a:r>
            <a:r>
              <a:rPr lang="en-US" sz="3600" dirty="0" err="1">
                <a:latin typeface="Times New Roman"/>
                <a:ea typeface="Times New Roman"/>
                <a:cs typeface="Times New Roman"/>
              </a:rPr>
              <a:t>serob</a:t>
            </a:r>
            <a:r>
              <a:rPr lang="en-US" sz="3600" dirty="0">
                <a:latin typeface="Times New Roman"/>
                <a:ea typeface="Times New Roman"/>
                <a:cs typeface="Times New Roman"/>
              </a:rPr>
              <a:t>) </a:t>
            </a:r>
            <a:r>
              <a:rPr lang="en-US" sz="3600" dirty="0" err="1">
                <a:latin typeface="Times New Roman"/>
                <a:ea typeface="Times New Roman"/>
                <a:cs typeface="Times New Roman"/>
              </a:rPr>
              <a:t>bilan</a:t>
            </a:r>
            <a:r>
              <a:rPr lang="en-US" sz="3600" dirty="0">
                <a:latin typeface="Times New Roman"/>
                <a:ea typeface="Times New Roman"/>
                <a:cs typeface="Times New Roman"/>
              </a:rPr>
              <a:t> </a:t>
            </a:r>
            <a:r>
              <a:rPr lang="en-US" sz="3600" dirty="0" err="1">
                <a:latin typeface="Times New Roman"/>
                <a:ea typeface="Consolas"/>
                <a:cs typeface="Times New Roman"/>
              </a:rPr>
              <a:t>shug‘ullanadilar</a:t>
            </a:r>
            <a:r>
              <a:rPr lang="en-US" sz="3600" dirty="0">
                <a:latin typeface="Times New Roman"/>
                <a:ea typeface="Consolas"/>
                <a:cs typeface="Times New Roman"/>
              </a:rPr>
              <a:t> </a:t>
            </a:r>
            <a:r>
              <a:rPr lang="en-US" sz="3600" dirty="0" err="1">
                <a:latin typeface="Times New Roman"/>
                <a:ea typeface="Consolas"/>
                <a:cs typeface="Times New Roman"/>
              </a:rPr>
              <a:t>ha</a:t>
            </a:r>
            <a:r>
              <a:rPr lang="en-US" sz="3600" dirty="0" err="1">
                <a:latin typeface="Times New Roman"/>
                <a:ea typeface="Times New Roman"/>
                <a:cs typeface="Times New Roman"/>
              </a:rPr>
              <a:t>mda</a:t>
            </a:r>
            <a:r>
              <a:rPr lang="en-US" sz="3600" dirty="0">
                <a:latin typeface="Times New Roman"/>
                <a:ea typeface="Times New Roman"/>
                <a:cs typeface="Times New Roman"/>
              </a:rPr>
              <a:t> </a:t>
            </a:r>
            <a:r>
              <a:rPr lang="en-US" sz="3600" b="1" dirty="0" err="1">
                <a:latin typeface="Times New Roman"/>
                <a:ea typeface="Times New Roman"/>
                <a:cs typeface="Times New Roman"/>
              </a:rPr>
              <a:t>sut</a:t>
            </a:r>
            <a:r>
              <a:rPr lang="en-US" sz="3600" dirty="0">
                <a:latin typeface="Times New Roman"/>
                <a:ea typeface="Times New Roman"/>
                <a:cs typeface="Times New Roman"/>
              </a:rPr>
              <a:t> </a:t>
            </a:r>
            <a:r>
              <a:rPr lang="en-US" sz="3600" dirty="0" err="1">
                <a:latin typeface="Times New Roman"/>
                <a:ea typeface="Times New Roman"/>
                <a:cs typeface="Times New Roman"/>
              </a:rPr>
              <a:t>ichadilar</a:t>
            </a:r>
            <a:r>
              <a:rPr lang="en-US" sz="3600" dirty="0">
                <a:latin typeface="Times New Roman"/>
                <a:ea typeface="Times New Roman"/>
                <a:cs typeface="Times New Roman"/>
              </a:rPr>
              <a:t>. </a:t>
            </a:r>
            <a:r>
              <a:rPr lang="en-US" sz="3600" dirty="0" err="1">
                <a:latin typeface="Times New Roman"/>
                <a:ea typeface="Times New Roman"/>
                <a:cs typeface="Times New Roman"/>
              </a:rPr>
              <a:t>Massagetlar</a:t>
            </a:r>
            <a:r>
              <a:rPr lang="en-US" sz="3600" dirty="0">
                <a:latin typeface="Times New Roman"/>
                <a:ea typeface="Times New Roman"/>
                <a:cs typeface="Times New Roman"/>
              </a:rPr>
              <a:t> </a:t>
            </a:r>
            <a:r>
              <a:rPr lang="en-US" sz="3600" dirty="0" err="1">
                <a:latin typeface="Times New Roman"/>
                <a:ea typeface="Times New Roman"/>
                <a:cs typeface="Times New Roman"/>
              </a:rPr>
              <a:t>ichida</a:t>
            </a:r>
            <a:r>
              <a:rPr lang="en-US" sz="3600" dirty="0">
                <a:latin typeface="Times New Roman"/>
                <a:ea typeface="Times New Roman"/>
                <a:cs typeface="Times New Roman"/>
              </a:rPr>
              <a:t> </a:t>
            </a:r>
            <a:r>
              <a:rPr lang="en-US" sz="3600" dirty="0" err="1">
                <a:latin typeface="Times New Roman"/>
                <a:ea typeface="Times New Roman"/>
                <a:cs typeface="Times New Roman"/>
              </a:rPr>
              <a:t>ulug‘langan</a:t>
            </a:r>
            <a:r>
              <a:rPr lang="en-US" sz="3600" dirty="0">
                <a:latin typeface="Times New Roman"/>
                <a:ea typeface="Times New Roman"/>
                <a:cs typeface="Times New Roman"/>
              </a:rPr>
              <a:t> </a:t>
            </a:r>
            <a:r>
              <a:rPr lang="en-US" sz="3600" dirty="0" err="1">
                <a:latin typeface="Times New Roman"/>
                <a:ea typeface="Times New Roman"/>
                <a:cs typeface="Times New Roman"/>
              </a:rPr>
              <a:t>yagona</a:t>
            </a:r>
            <a:r>
              <a:rPr lang="en-US" sz="3600" dirty="0">
                <a:latin typeface="Times New Roman"/>
                <a:ea typeface="Times New Roman"/>
                <a:cs typeface="Times New Roman"/>
              </a:rPr>
              <a:t> </a:t>
            </a:r>
            <a:r>
              <a:rPr lang="en-US" sz="3600" dirty="0" err="1">
                <a:latin typeface="Times New Roman"/>
                <a:ea typeface="Times New Roman"/>
                <a:cs typeface="Times New Roman"/>
              </a:rPr>
              <a:t>xudo</a:t>
            </a:r>
            <a:r>
              <a:rPr lang="en-US" sz="3600" dirty="0">
                <a:latin typeface="Times New Roman"/>
                <a:ea typeface="Times New Roman"/>
                <a:cs typeface="Times New Roman"/>
              </a:rPr>
              <a:t> – </a:t>
            </a:r>
            <a:r>
              <a:rPr lang="en-US" sz="3600" dirty="0" err="1">
                <a:latin typeface="Times New Roman"/>
                <a:ea typeface="Times New Roman"/>
                <a:cs typeface="Times New Roman"/>
              </a:rPr>
              <a:t>bu</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Quyoshdir</a:t>
            </a:r>
            <a:r>
              <a:rPr lang="en-US" sz="3600" dirty="0">
                <a:latin typeface="Times New Roman"/>
                <a:ea typeface="Times New Roman"/>
                <a:cs typeface="Times New Roman"/>
              </a:rPr>
              <a:t>, </a:t>
            </a:r>
            <a:r>
              <a:rPr lang="en-US" sz="3600" dirty="0" err="1">
                <a:latin typeface="Times New Roman"/>
                <a:ea typeface="Times New Roman"/>
                <a:cs typeface="Times New Roman"/>
              </a:rPr>
              <a:t>Quyoshga</a:t>
            </a:r>
            <a:r>
              <a:rPr lang="en-US" sz="3600" dirty="0">
                <a:latin typeface="Times New Roman"/>
                <a:ea typeface="Times New Roman"/>
                <a:cs typeface="Times New Roman"/>
              </a:rPr>
              <a:t> </a:t>
            </a:r>
            <a:r>
              <a:rPr lang="en-US" sz="3600" dirty="0" err="1">
                <a:latin typeface="Times New Roman"/>
                <a:ea typeface="Times New Roman"/>
                <a:cs typeface="Times New Roman"/>
              </a:rPr>
              <a:t>ular</a:t>
            </a:r>
            <a:r>
              <a:rPr lang="en-US" sz="3600" dirty="0">
                <a:latin typeface="Times New Roman"/>
                <a:ea typeface="Times New Roman"/>
                <a:cs typeface="Times New Roman"/>
              </a:rPr>
              <a:t> </a:t>
            </a:r>
            <a:r>
              <a:rPr lang="en-US" sz="3600" b="1" dirty="0" err="1">
                <a:latin typeface="Times New Roman"/>
                <a:ea typeface="Times New Roman"/>
                <a:cs typeface="Times New Roman"/>
              </a:rPr>
              <a:t>otlarni</a:t>
            </a:r>
            <a:r>
              <a:rPr lang="en-US" sz="3600" dirty="0">
                <a:latin typeface="Times New Roman"/>
                <a:ea typeface="Times New Roman"/>
                <a:cs typeface="Times New Roman"/>
              </a:rPr>
              <a:t> </a:t>
            </a:r>
            <a:r>
              <a:rPr lang="en-US" sz="3600" dirty="0" err="1">
                <a:latin typeface="Times New Roman"/>
                <a:ea typeface="Times New Roman"/>
                <a:cs typeface="Times New Roman"/>
              </a:rPr>
              <a:t>qurbon</a:t>
            </a:r>
            <a:r>
              <a:rPr lang="en-US" sz="3600" dirty="0">
                <a:latin typeface="Times New Roman"/>
                <a:ea typeface="Times New Roman"/>
                <a:cs typeface="Times New Roman"/>
              </a:rPr>
              <a:t> </a:t>
            </a:r>
            <a:r>
              <a:rPr lang="en-US" sz="3600" dirty="0" err="1">
                <a:latin typeface="Times New Roman"/>
                <a:ea typeface="Times New Roman"/>
                <a:cs typeface="Times New Roman"/>
              </a:rPr>
              <a:t>qiladilar</a:t>
            </a:r>
            <a:r>
              <a:rPr lang="en-US" sz="3600" dirty="0">
                <a:latin typeface="Times New Roman"/>
                <a:ea typeface="Times New Roman"/>
                <a:cs typeface="Times New Roman"/>
              </a:rPr>
              <a:t>, </a:t>
            </a:r>
            <a:r>
              <a:rPr lang="en-US" sz="3600" dirty="0" err="1">
                <a:latin typeface="Times New Roman"/>
                <a:ea typeface="Times New Roman"/>
                <a:cs typeface="Times New Roman"/>
              </a:rPr>
              <a:t>chunki</a:t>
            </a:r>
            <a:r>
              <a:rPr lang="en-US" sz="3600" dirty="0">
                <a:latin typeface="Times New Roman"/>
                <a:ea typeface="Times New Roman"/>
                <a:cs typeface="Times New Roman"/>
              </a:rPr>
              <a:t> </a:t>
            </a:r>
            <a:r>
              <a:rPr lang="en-US" sz="3600" dirty="0" err="1">
                <a:latin typeface="Times New Roman"/>
                <a:ea typeface="Times New Roman"/>
                <a:cs typeface="Times New Roman"/>
              </a:rPr>
              <a:t>dunyodagi</a:t>
            </a:r>
            <a:r>
              <a:rPr lang="en-US" sz="3600" dirty="0">
                <a:latin typeface="Times New Roman"/>
                <a:ea typeface="Times New Roman"/>
                <a:cs typeface="Times New Roman"/>
              </a:rPr>
              <a:t> </a:t>
            </a:r>
            <a:r>
              <a:rPr lang="en-US" sz="3600" dirty="0" err="1">
                <a:latin typeface="Times New Roman"/>
                <a:ea typeface="Times New Roman"/>
                <a:cs typeface="Times New Roman"/>
              </a:rPr>
              <a:t>eng</a:t>
            </a:r>
            <a:r>
              <a:rPr lang="en-US" sz="3600" dirty="0">
                <a:latin typeface="Times New Roman"/>
                <a:ea typeface="Times New Roman"/>
                <a:cs typeface="Times New Roman"/>
              </a:rPr>
              <a:t> </a:t>
            </a:r>
            <a:r>
              <a:rPr lang="en-US" sz="3600" dirty="0" err="1">
                <a:latin typeface="Times New Roman"/>
                <a:ea typeface="Times New Roman"/>
                <a:cs typeface="Times New Roman"/>
              </a:rPr>
              <a:t>chaqqon</a:t>
            </a:r>
            <a:r>
              <a:rPr lang="en-US" sz="3600" dirty="0">
                <a:latin typeface="Times New Roman"/>
                <a:ea typeface="Times New Roman"/>
                <a:cs typeface="Times New Roman"/>
              </a:rPr>
              <a:t> </a:t>
            </a:r>
            <a:r>
              <a:rPr lang="en-US" sz="3600" dirty="0" err="1">
                <a:latin typeface="Times New Roman"/>
                <a:ea typeface="Times New Roman"/>
                <a:cs typeface="Times New Roman"/>
              </a:rPr>
              <a:t>xudoga</a:t>
            </a:r>
            <a:r>
              <a:rPr lang="en-US" sz="3600" dirty="0">
                <a:latin typeface="Times New Roman"/>
                <a:ea typeface="Times New Roman"/>
                <a:cs typeface="Times New Roman"/>
              </a:rPr>
              <a:t> </a:t>
            </a:r>
            <a:r>
              <a:rPr lang="en-US" sz="3600" b="1" i="1" dirty="0" err="1">
                <a:solidFill>
                  <a:srgbClr val="0000FF"/>
                </a:solidFill>
                <a:latin typeface="Times New Roman"/>
                <a:ea typeface="Times New Roman"/>
                <a:cs typeface="Times New Roman"/>
              </a:rPr>
              <a:t>tez</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chopar</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jonliqni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qurbon</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qilish</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lozim</a:t>
            </a:r>
            <a:r>
              <a:rPr lang="en-US" sz="3600" b="1" i="1" dirty="0">
                <a:solidFill>
                  <a:srgbClr val="0000FF"/>
                </a:solidFill>
                <a:latin typeface="Times New Roman"/>
                <a:ea typeface="Times New Roman"/>
                <a:cs typeface="Times New Roman"/>
              </a:rPr>
              <a:t> </a:t>
            </a:r>
            <a:r>
              <a:rPr lang="en-US" sz="3600" dirty="0">
                <a:latin typeface="Times New Roman"/>
                <a:ea typeface="Times New Roman"/>
                <a:cs typeface="Times New Roman"/>
              </a:rPr>
              <a:t>deb </a:t>
            </a:r>
            <a:r>
              <a:rPr lang="en-US" sz="3600" dirty="0" err="1">
                <a:latin typeface="Times New Roman"/>
                <a:ea typeface="Times New Roman"/>
                <a:cs typeface="Times New Roman"/>
              </a:rPr>
              <a:t>o‘ylaydilar</a:t>
            </a:r>
            <a:r>
              <a:rPr lang="en-US" sz="3600" dirty="0">
                <a:latin typeface="Times New Roman"/>
                <a:ea typeface="Times New Roman"/>
                <a:cs typeface="Times New Roman"/>
              </a:rPr>
              <a:t>”.	 </a:t>
            </a:r>
            <a:endParaRPr lang="ru-RU" sz="2800" dirty="0">
              <a:ea typeface="Calibri"/>
              <a:cs typeface="Times New Roman"/>
            </a:endParaRPr>
          </a:p>
        </p:txBody>
      </p:sp>
      <p:sp>
        <p:nvSpPr>
          <p:cNvPr id="2" name="Скругленный прямоугольник 1"/>
          <p:cNvSpPr/>
          <p:nvPr/>
        </p:nvSpPr>
        <p:spPr>
          <a:xfrm>
            <a:off x="1547664" y="0"/>
            <a:ext cx="6552728" cy="4766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err="1" smtClean="0"/>
              <a:t>Geradotning</a:t>
            </a:r>
            <a:r>
              <a:rPr lang="en-US" sz="2800" b="1" dirty="0" smtClean="0"/>
              <a:t> </a:t>
            </a:r>
            <a:r>
              <a:rPr lang="en-US" sz="2800" b="1" dirty="0" err="1" smtClean="0"/>
              <a:t>massagetlar</a:t>
            </a:r>
            <a:r>
              <a:rPr lang="en-US" sz="2800" b="1" dirty="0" smtClean="0"/>
              <a:t> </a:t>
            </a:r>
            <a:r>
              <a:rPr lang="en-US" sz="2800" b="1" dirty="0" err="1" smtClean="0"/>
              <a:t>haqidagi</a:t>
            </a:r>
            <a:r>
              <a:rPr lang="en-US" sz="2800" b="1" dirty="0" smtClean="0"/>
              <a:t> </a:t>
            </a:r>
            <a:r>
              <a:rPr lang="en-US" sz="2800" b="1" dirty="0" err="1" smtClean="0"/>
              <a:t>fikrlari</a:t>
            </a:r>
            <a:endParaRPr lang="ru-RU" sz="2800" b="1" dirty="0"/>
          </a:p>
        </p:txBody>
      </p:sp>
    </p:spTree>
    <p:extLst>
      <p:ext uri="{BB962C8B-B14F-4D97-AF65-F5344CB8AC3E}">
        <p14:creationId xmlns:p14="http://schemas.microsoft.com/office/powerpoint/2010/main" val="34328096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535570"/>
            <a:ext cx="9144000" cy="6353944"/>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buFont typeface="Wingdings" panose="05000000000000000000" pitchFamily="2" charset="2"/>
              <a:buChar char="v"/>
            </a:pPr>
            <a:r>
              <a:rPr lang="en-US" sz="2300" b="1" dirty="0" err="1">
                <a:solidFill>
                  <a:srgbClr val="0000FF"/>
                </a:solidFill>
                <a:latin typeface="Times New Roman"/>
                <a:ea typeface="Times New Roman"/>
              </a:rPr>
              <a:t>Tarix</a:t>
            </a:r>
            <a:r>
              <a:rPr lang="en-US" sz="2300" b="1" dirty="0">
                <a:solidFill>
                  <a:srgbClr val="0000FF"/>
                </a:solidFill>
                <a:latin typeface="Times New Roman"/>
                <a:ea typeface="Times New Roman"/>
              </a:rPr>
              <a:t>, III, 117. </a:t>
            </a:r>
            <a:r>
              <a:rPr lang="en-US" sz="2300" dirty="0">
                <a:latin typeface="Times New Roman"/>
                <a:ea typeface="Times New Roman"/>
              </a:rPr>
              <a:t>«</a:t>
            </a:r>
            <a:r>
              <a:rPr lang="en-US" sz="2300" dirty="0" err="1">
                <a:latin typeface="Times New Roman"/>
                <a:ea typeface="Times New Roman"/>
              </a:rPr>
              <a:t>Osiyoda</a:t>
            </a:r>
            <a:r>
              <a:rPr lang="en-US" sz="2300" dirty="0">
                <a:latin typeface="Times New Roman"/>
                <a:ea typeface="Times New Roman"/>
              </a:rPr>
              <a:t> </a:t>
            </a:r>
            <a:r>
              <a:rPr lang="en-US" sz="2300" dirty="0" err="1">
                <a:latin typeface="Times New Roman"/>
                <a:ea typeface="Times New Roman"/>
              </a:rPr>
              <a:t>bir</a:t>
            </a:r>
            <a:r>
              <a:rPr lang="en-US" sz="2300" dirty="0">
                <a:latin typeface="Times New Roman"/>
                <a:ea typeface="Times New Roman"/>
              </a:rPr>
              <a:t> </a:t>
            </a:r>
            <a:r>
              <a:rPr lang="en-US" sz="2300" dirty="0" err="1">
                <a:latin typeface="Times New Roman"/>
                <a:ea typeface="Times New Roman"/>
              </a:rPr>
              <a:t>vodiy</a:t>
            </a:r>
            <a:r>
              <a:rPr lang="en-US" sz="2300" dirty="0">
                <a:latin typeface="Times New Roman"/>
                <a:ea typeface="Times New Roman"/>
              </a:rPr>
              <a:t> bor. </a:t>
            </a:r>
            <a:r>
              <a:rPr lang="en-US" sz="2300" dirty="0" err="1">
                <a:latin typeface="Times New Roman"/>
                <a:ea typeface="Times New Roman"/>
              </a:rPr>
              <a:t>Uning</a:t>
            </a:r>
            <a:r>
              <a:rPr lang="en-US" sz="2300" dirty="0">
                <a:latin typeface="Times New Roman"/>
                <a:ea typeface="Times New Roman"/>
              </a:rPr>
              <a:t> </a:t>
            </a:r>
            <a:r>
              <a:rPr lang="en-US" sz="2300" dirty="0" err="1">
                <a:latin typeface="Times New Roman"/>
                <a:ea typeface="Times New Roman"/>
              </a:rPr>
              <a:t>hamma</a:t>
            </a:r>
            <a:r>
              <a:rPr lang="en-US" sz="2300" dirty="0">
                <a:latin typeface="Times New Roman"/>
                <a:ea typeface="Times New Roman"/>
              </a:rPr>
              <a:t> </a:t>
            </a:r>
            <a:r>
              <a:rPr lang="en-US" sz="2300" dirty="0" err="1">
                <a:latin typeface="Times New Roman"/>
                <a:ea typeface="Times New Roman"/>
              </a:rPr>
              <a:t>t</a:t>
            </a:r>
            <a:r>
              <a:rPr lang="en-US" sz="2300" dirty="0" err="1">
                <a:latin typeface="Times New Roman"/>
                <a:ea typeface="Consolas"/>
              </a:rPr>
              <a:t>omoni</a:t>
            </a:r>
            <a:r>
              <a:rPr lang="en-US" sz="2300" dirty="0">
                <a:latin typeface="Times New Roman"/>
                <a:ea typeface="Times New Roman"/>
              </a:rPr>
              <a:t> tog‘ </a:t>
            </a:r>
            <a:r>
              <a:rPr lang="en-US" sz="2300" dirty="0" err="1">
                <a:latin typeface="Times New Roman"/>
                <a:ea typeface="Times New Roman"/>
              </a:rPr>
              <a:t>bilan</a:t>
            </a:r>
            <a:r>
              <a:rPr lang="en-US" sz="2300" dirty="0">
                <a:latin typeface="Times New Roman"/>
                <a:ea typeface="Times New Roman"/>
              </a:rPr>
              <a:t> </a:t>
            </a:r>
            <a:r>
              <a:rPr lang="en-US" sz="2300" dirty="0" err="1">
                <a:latin typeface="Times New Roman"/>
                <a:ea typeface="Times New Roman"/>
              </a:rPr>
              <a:t>o‘ralgan</a:t>
            </a:r>
            <a:r>
              <a:rPr lang="en-US" sz="2300" dirty="0">
                <a:latin typeface="Times New Roman"/>
                <a:ea typeface="Times New Roman"/>
              </a:rPr>
              <a:t>, </a:t>
            </a:r>
            <a:r>
              <a:rPr lang="en-US" sz="2300" dirty="0" err="1">
                <a:latin typeface="Times New Roman"/>
                <a:ea typeface="Times New Roman"/>
              </a:rPr>
              <a:t>tog‘ni</a:t>
            </a:r>
            <a:r>
              <a:rPr lang="en-US" sz="2300" dirty="0">
                <a:latin typeface="Times New Roman"/>
                <a:ea typeface="Times New Roman"/>
              </a:rPr>
              <a:t> </a:t>
            </a:r>
            <a:r>
              <a:rPr lang="en-US" sz="2300" dirty="0" err="1">
                <a:latin typeface="Times New Roman"/>
                <a:ea typeface="Times New Roman"/>
              </a:rPr>
              <a:t>esa</a:t>
            </a:r>
            <a:r>
              <a:rPr lang="en-US" sz="2300" dirty="0">
                <a:latin typeface="Times New Roman"/>
                <a:ea typeface="Times New Roman"/>
              </a:rPr>
              <a:t> </a:t>
            </a:r>
            <a:r>
              <a:rPr lang="en-US" sz="2300" b="1" dirty="0" err="1">
                <a:latin typeface="Times New Roman"/>
                <a:ea typeface="Times New Roman"/>
              </a:rPr>
              <a:t>beshta</a:t>
            </a:r>
            <a:r>
              <a:rPr lang="en-US" sz="2300" b="1" dirty="0">
                <a:latin typeface="Times New Roman"/>
                <a:ea typeface="Times New Roman"/>
              </a:rPr>
              <a:t> </a:t>
            </a:r>
            <a:r>
              <a:rPr lang="en-US" sz="2300" b="1" dirty="0" err="1">
                <a:latin typeface="Times New Roman"/>
                <a:ea typeface="Times New Roman"/>
              </a:rPr>
              <a:t>dara</a:t>
            </a:r>
            <a:r>
              <a:rPr lang="en-US" sz="2300" dirty="0">
                <a:latin typeface="Times New Roman"/>
                <a:ea typeface="Times New Roman"/>
              </a:rPr>
              <a:t> </a:t>
            </a:r>
            <a:r>
              <a:rPr lang="en-US" sz="2300" dirty="0" err="1">
                <a:latin typeface="Times New Roman"/>
                <a:ea typeface="Times New Roman"/>
              </a:rPr>
              <a:t>kesib</a:t>
            </a:r>
            <a:r>
              <a:rPr lang="en-US" sz="2300" dirty="0">
                <a:latin typeface="Times New Roman"/>
                <a:ea typeface="Times New Roman"/>
              </a:rPr>
              <a:t>, </a:t>
            </a:r>
            <a:r>
              <a:rPr lang="en-US" sz="2300" dirty="0" err="1">
                <a:latin typeface="Times New Roman"/>
                <a:ea typeface="Consolas"/>
              </a:rPr>
              <a:t>o‘tadi</a:t>
            </a:r>
            <a:r>
              <a:rPr lang="en-US" sz="2300" dirty="0">
                <a:latin typeface="Times New Roman"/>
                <a:ea typeface="Consolas"/>
              </a:rPr>
              <a:t>.</a:t>
            </a:r>
            <a:r>
              <a:rPr lang="en-US" sz="2300" dirty="0">
                <a:latin typeface="Times New Roman"/>
                <a:ea typeface="Times New Roman"/>
              </a:rPr>
              <a:t> </a:t>
            </a:r>
            <a:r>
              <a:rPr lang="en-US" sz="2300" dirty="0" err="1">
                <a:latin typeface="Times New Roman"/>
                <a:ea typeface="Times New Roman"/>
              </a:rPr>
              <a:t>Bir</a:t>
            </a:r>
            <a:r>
              <a:rPr lang="en-US" sz="2300" dirty="0">
                <a:latin typeface="Times New Roman"/>
                <a:ea typeface="Times New Roman"/>
              </a:rPr>
              <a:t> </a:t>
            </a:r>
            <a:r>
              <a:rPr lang="en-US" sz="2300" dirty="0" err="1">
                <a:latin typeface="Times New Roman"/>
                <a:ea typeface="Times New Roman"/>
              </a:rPr>
              <a:t>vaqtlar</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Consolas"/>
              </a:rPr>
              <a:t> </a:t>
            </a:r>
            <a:r>
              <a:rPr lang="en-US" sz="2300" dirty="0" err="1">
                <a:latin typeface="Times New Roman"/>
                <a:ea typeface="Consolas"/>
              </a:rPr>
              <a:t>vodiy</a:t>
            </a:r>
            <a:r>
              <a:rPr lang="en-US" sz="2300" dirty="0">
                <a:latin typeface="Times New Roman"/>
                <a:ea typeface="Times New Roman"/>
              </a:rPr>
              <a:t> </a:t>
            </a:r>
            <a:r>
              <a:rPr lang="en-US" sz="2300" b="1" dirty="0" err="1">
                <a:solidFill>
                  <a:srgbClr val="0000FF"/>
                </a:solidFill>
                <a:latin typeface="Times New Roman"/>
                <a:ea typeface="Times New Roman"/>
              </a:rPr>
              <a:t>xorasmiylarga</a:t>
            </a:r>
            <a:r>
              <a:rPr lang="en-US" sz="2300" dirty="0">
                <a:latin typeface="Times New Roman"/>
                <a:ea typeface="Consolas"/>
              </a:rPr>
              <a:t> </a:t>
            </a:r>
            <a:r>
              <a:rPr lang="en-US" sz="2300" dirty="0" err="1">
                <a:latin typeface="Times New Roman"/>
                <a:ea typeface="Consolas"/>
              </a:rPr>
              <a:t>q</a:t>
            </a:r>
            <a:r>
              <a:rPr lang="en-US" sz="2300" dirty="0" err="1">
                <a:latin typeface="Times New Roman"/>
                <a:ea typeface="Times New Roman"/>
              </a:rPr>
              <a:t>arashli</a:t>
            </a:r>
            <a:r>
              <a:rPr lang="en-US" sz="2300" dirty="0">
                <a:latin typeface="Times New Roman"/>
                <a:ea typeface="Times New Roman"/>
              </a:rPr>
              <a:t> </a:t>
            </a:r>
            <a:r>
              <a:rPr lang="en-US" sz="2300" dirty="0" err="1">
                <a:latin typeface="Times New Roman"/>
                <a:ea typeface="Times New Roman"/>
              </a:rPr>
              <a:t>bo‘lib</a:t>
            </a:r>
            <a:r>
              <a:rPr lang="en-US" sz="2300" dirty="0">
                <a:latin typeface="Times New Roman"/>
                <a:ea typeface="Times New Roman"/>
              </a:rPr>
              <a:t>, </a:t>
            </a:r>
            <a:r>
              <a:rPr lang="en-US" sz="2300" b="1" i="1" dirty="0" err="1">
                <a:latin typeface="Times New Roman"/>
                <a:ea typeface="Times New Roman"/>
              </a:rPr>
              <a:t>xorasmiylar</a:t>
            </a:r>
            <a:r>
              <a:rPr lang="en-US" sz="2300" b="1" i="1" dirty="0">
                <a:latin typeface="Times New Roman"/>
                <a:ea typeface="Times New Roman"/>
              </a:rPr>
              <a:t>, </a:t>
            </a:r>
            <a:r>
              <a:rPr lang="en-US" sz="2300" b="1" i="1" dirty="0" err="1">
                <a:latin typeface="Times New Roman"/>
                <a:ea typeface="Times New Roman"/>
              </a:rPr>
              <a:t>parfiyaliklar</a:t>
            </a:r>
            <a:r>
              <a:rPr lang="en-US" sz="2300" b="1" i="1" dirty="0">
                <a:latin typeface="Times New Roman"/>
                <a:ea typeface="Times New Roman"/>
              </a:rPr>
              <a:t>, </a:t>
            </a:r>
            <a:r>
              <a:rPr lang="en-US" sz="2300" b="1" i="1" dirty="0" err="1">
                <a:latin typeface="Times New Roman"/>
                <a:ea typeface="Times New Roman"/>
              </a:rPr>
              <a:t>saranglar</a:t>
            </a:r>
            <a:r>
              <a:rPr lang="en-US" sz="2300" b="1" i="1" dirty="0">
                <a:latin typeface="Times New Roman"/>
                <a:ea typeface="Times New Roman"/>
              </a:rPr>
              <a:t> </a:t>
            </a:r>
            <a:r>
              <a:rPr lang="en-US" sz="2300" b="1" i="1" dirty="0" err="1">
                <a:latin typeface="Times New Roman"/>
                <a:ea typeface="Times New Roman"/>
              </a:rPr>
              <a:t>va</a:t>
            </a:r>
            <a:r>
              <a:rPr lang="en-US" sz="2300" b="1" i="1" dirty="0">
                <a:latin typeface="Times New Roman"/>
                <a:ea typeface="Times New Roman"/>
              </a:rPr>
              <a:t> </a:t>
            </a:r>
            <a:r>
              <a:rPr lang="en-US" sz="2300" b="1" i="1" dirty="0" err="1">
                <a:latin typeface="Times New Roman"/>
                <a:ea typeface="Times New Roman"/>
              </a:rPr>
              <a:t>tamaneylarning</a:t>
            </a:r>
            <a:r>
              <a:rPr lang="en-US" sz="2300" b="1" i="1" dirty="0">
                <a:latin typeface="Times New Roman"/>
                <a:ea typeface="Times New Roman"/>
              </a:rPr>
              <a:t> </a:t>
            </a:r>
            <a:r>
              <a:rPr lang="en-US" sz="2300" dirty="0" err="1">
                <a:latin typeface="Times New Roman"/>
                <a:ea typeface="Times New Roman"/>
              </a:rPr>
              <a:t>chegaradosh</a:t>
            </a:r>
            <a:r>
              <a:rPr lang="en-US" sz="2300" dirty="0">
                <a:latin typeface="Times New Roman"/>
                <a:ea typeface="Times New Roman"/>
              </a:rPr>
              <a:t> </a:t>
            </a:r>
            <a:r>
              <a:rPr lang="en-US" sz="2300" dirty="0" err="1">
                <a:latin typeface="Times New Roman"/>
                <a:ea typeface="Times New Roman"/>
              </a:rPr>
              <a:t>yerlarida</a:t>
            </a:r>
            <a:r>
              <a:rPr lang="en-US" sz="2300" dirty="0">
                <a:latin typeface="Times New Roman"/>
                <a:ea typeface="Times New Roman"/>
              </a:rPr>
              <a:t> </a:t>
            </a:r>
            <a:r>
              <a:rPr lang="en-US" sz="2300" dirty="0" err="1">
                <a:latin typeface="Times New Roman"/>
                <a:ea typeface="Times New Roman"/>
              </a:rPr>
              <a:t>joylashgan</a:t>
            </a:r>
            <a:r>
              <a:rPr lang="en-US" sz="2300" dirty="0">
                <a:latin typeface="Times New Roman"/>
                <a:ea typeface="Times New Roman"/>
              </a:rPr>
              <a:t>. </a:t>
            </a:r>
            <a:r>
              <a:rPr lang="en-US" sz="2300" dirty="0" err="1">
                <a:latin typeface="Times New Roman"/>
                <a:ea typeface="Times New Roman"/>
              </a:rPr>
              <a:t>Forslar­ning</a:t>
            </a:r>
            <a:r>
              <a:rPr lang="en-US" sz="2300" dirty="0">
                <a:latin typeface="Times New Roman"/>
                <a:ea typeface="Times New Roman"/>
              </a:rPr>
              <a:t> </a:t>
            </a:r>
            <a:r>
              <a:rPr lang="en-US" sz="2300" dirty="0" err="1">
                <a:latin typeface="Times New Roman"/>
                <a:ea typeface="Times New Roman"/>
              </a:rPr>
              <a:t>hukmronligi</a:t>
            </a:r>
            <a:r>
              <a:rPr lang="en-US" sz="2300" dirty="0">
                <a:latin typeface="Times New Roman"/>
                <a:ea typeface="Times New Roman"/>
              </a:rPr>
              <a:t> </a:t>
            </a:r>
            <a:r>
              <a:rPr lang="en-US" sz="2300" dirty="0" err="1">
                <a:latin typeface="Times New Roman"/>
                <a:ea typeface="Times New Roman"/>
              </a:rPr>
              <a:t>boshlangach</a:t>
            </a:r>
            <a:r>
              <a:rPr lang="en-US" sz="2300" dirty="0">
                <a:latin typeface="Times New Roman"/>
                <a:ea typeface="Times New Roman"/>
              </a:rPr>
              <a:t>, </a:t>
            </a:r>
            <a:r>
              <a:rPr lang="en-US" sz="2300" dirty="0" err="1">
                <a:latin typeface="Times New Roman"/>
                <a:ea typeface="Times New Roman"/>
              </a:rPr>
              <a:t>vodiy</a:t>
            </a:r>
            <a:r>
              <a:rPr lang="en-US" sz="2300" dirty="0">
                <a:latin typeface="Times New Roman"/>
                <a:ea typeface="Times New Roman"/>
              </a:rPr>
              <a:t> </a:t>
            </a:r>
            <a:r>
              <a:rPr lang="en-US" sz="2300" b="1" dirty="0" err="1">
                <a:latin typeface="Times New Roman"/>
                <a:ea typeface="Times New Roman"/>
              </a:rPr>
              <a:t>fors</a:t>
            </a:r>
            <a:r>
              <a:rPr lang="en-US" sz="2300" b="1" dirty="0">
                <a:latin typeface="Times New Roman"/>
                <a:ea typeface="Times New Roman"/>
              </a:rPr>
              <a:t> </a:t>
            </a:r>
            <a:r>
              <a:rPr lang="en-US" sz="2300" b="1" dirty="0" err="1">
                <a:latin typeface="Times New Roman"/>
                <a:ea typeface="Times New Roman"/>
              </a:rPr>
              <a:t>podshosi</a:t>
            </a:r>
            <a:r>
              <a:rPr lang="en-US" sz="2300" b="1" dirty="0">
                <a:latin typeface="Times New Roman"/>
                <a:ea typeface="Consolas"/>
              </a:rPr>
              <a:t> </a:t>
            </a:r>
            <a:r>
              <a:rPr lang="en-US" sz="2300" b="1" dirty="0" err="1">
                <a:latin typeface="Times New Roman"/>
                <a:ea typeface="Consolas"/>
              </a:rPr>
              <a:t>hukm</a:t>
            </a:r>
            <a:r>
              <a:rPr lang="en-US" sz="2300" b="1" dirty="0" err="1">
                <a:latin typeface="Times New Roman"/>
                <a:ea typeface="Times New Roman"/>
              </a:rPr>
              <a:t>ronligiga</a:t>
            </a:r>
            <a:r>
              <a:rPr lang="en-US" sz="2300" b="1" dirty="0">
                <a:latin typeface="Times New Roman"/>
                <a:ea typeface="Times New Roman"/>
              </a:rPr>
              <a:t> </a:t>
            </a:r>
            <a:r>
              <a:rPr lang="en-US" sz="2300" dirty="0" err="1">
                <a:latin typeface="Times New Roman"/>
                <a:ea typeface="Times New Roman"/>
              </a:rPr>
              <a:t>o‘tgan</a:t>
            </a:r>
            <a:r>
              <a:rPr lang="en-US" sz="2300" dirty="0">
                <a:latin typeface="Times New Roman"/>
                <a:ea typeface="Times New Roman"/>
              </a:rPr>
              <a:t>. </a:t>
            </a:r>
            <a:r>
              <a:rPr lang="en-US" sz="2300" dirty="0" err="1">
                <a:latin typeface="Times New Roman"/>
                <a:ea typeface="Times New Roman"/>
              </a:rPr>
              <a:t>Vodiyni</a:t>
            </a:r>
            <a:r>
              <a:rPr lang="en-US" sz="2300" dirty="0">
                <a:latin typeface="Times New Roman"/>
                <a:ea typeface="Consolas"/>
              </a:rPr>
              <a:t> </a:t>
            </a:r>
            <a:r>
              <a:rPr lang="en-US" sz="2300" dirty="0" err="1">
                <a:latin typeface="Times New Roman"/>
                <a:ea typeface="Consolas"/>
              </a:rPr>
              <a:t>o‘r</a:t>
            </a:r>
            <a:r>
              <a:rPr lang="en-US" sz="2300" dirty="0" err="1">
                <a:latin typeface="Times New Roman"/>
                <a:ea typeface="Times New Roman"/>
              </a:rPr>
              <a:t>ab</a:t>
            </a:r>
            <a:r>
              <a:rPr lang="en-US" sz="2300" dirty="0">
                <a:latin typeface="Times New Roman"/>
                <a:ea typeface="Times New Roman"/>
              </a:rPr>
              <a:t> </a:t>
            </a:r>
            <a:r>
              <a:rPr lang="en-US" sz="2300" dirty="0" err="1">
                <a:latin typeface="Times New Roman"/>
                <a:ea typeface="Times New Roman"/>
              </a:rPr>
              <a:t>olgan</a:t>
            </a:r>
            <a:r>
              <a:rPr lang="en-US" sz="2300" dirty="0">
                <a:latin typeface="Times New Roman"/>
                <a:ea typeface="Times New Roman"/>
              </a:rPr>
              <a:t> </a:t>
            </a:r>
            <a:r>
              <a:rPr lang="en-US" sz="2300" dirty="0" err="1">
                <a:latin typeface="Times New Roman"/>
                <a:ea typeface="Times New Roman"/>
              </a:rPr>
              <a:t>tog‘dan</a:t>
            </a:r>
            <a:r>
              <a:rPr lang="en-US" sz="2300" dirty="0">
                <a:latin typeface="Times New Roman"/>
                <a:ea typeface="Times New Roman"/>
              </a:rPr>
              <a:t> </a:t>
            </a:r>
            <a:r>
              <a:rPr lang="en-US" sz="2300" b="1" dirty="0" err="1">
                <a:solidFill>
                  <a:srgbClr val="0000FF"/>
                </a:solidFill>
                <a:latin typeface="Times New Roman"/>
                <a:ea typeface="Times New Roman"/>
              </a:rPr>
              <a:t>Akes</a:t>
            </a:r>
            <a:r>
              <a:rPr lang="en-US" sz="2300" dirty="0">
                <a:latin typeface="Times New Roman"/>
                <a:ea typeface="Times New Roman"/>
              </a:rPr>
              <a:t> </a:t>
            </a:r>
            <a:r>
              <a:rPr lang="en-US" sz="2300" dirty="0" err="1">
                <a:latin typeface="Times New Roman"/>
                <a:ea typeface="Times New Roman"/>
              </a:rPr>
              <a:t>nomli</a:t>
            </a:r>
            <a:r>
              <a:rPr lang="en-US" sz="2300" dirty="0">
                <a:latin typeface="Times New Roman"/>
                <a:ea typeface="Times New Roman"/>
              </a:rPr>
              <a:t> </a:t>
            </a:r>
            <a:r>
              <a:rPr lang="en-US" sz="2300" dirty="0" err="1">
                <a:latin typeface="Times New Roman"/>
                <a:ea typeface="Consolas"/>
              </a:rPr>
              <a:t>yirik</a:t>
            </a:r>
            <a:r>
              <a:rPr lang="en-US" sz="2300" dirty="0">
                <a:latin typeface="Times New Roman"/>
                <a:ea typeface="Times New Roman"/>
              </a:rPr>
              <a:t> </a:t>
            </a:r>
            <a:r>
              <a:rPr lang="en-US" sz="2300" dirty="0" err="1">
                <a:latin typeface="Times New Roman"/>
                <a:ea typeface="Times New Roman"/>
              </a:rPr>
              <a:t>daryo</a:t>
            </a:r>
            <a:r>
              <a:rPr lang="en-US" sz="2300" dirty="0">
                <a:latin typeface="Times New Roman"/>
                <a:ea typeface="Times New Roman"/>
              </a:rPr>
              <a:t> </a:t>
            </a:r>
            <a:r>
              <a:rPr lang="en-US" sz="2300" dirty="0" err="1">
                <a:latin typeface="Times New Roman"/>
                <a:ea typeface="Times New Roman"/>
              </a:rPr>
              <a:t>boshlanadi</a:t>
            </a:r>
            <a:r>
              <a:rPr lang="en-US" sz="2300" dirty="0">
                <a:latin typeface="Times New Roman"/>
                <a:ea typeface="Times New Roman"/>
              </a:rPr>
              <a:t>. </a:t>
            </a:r>
            <a:r>
              <a:rPr lang="en-US" sz="2300" b="1" dirty="0" err="1">
                <a:solidFill>
                  <a:srgbClr val="0000FF"/>
                </a:solidFill>
                <a:latin typeface="Times New Roman"/>
                <a:ea typeface="Times New Roman"/>
              </a:rPr>
              <a:t>Beshta</a:t>
            </a:r>
            <a:r>
              <a:rPr lang="en-US" sz="2300" b="1" dirty="0">
                <a:solidFill>
                  <a:srgbClr val="0000FF"/>
                </a:solidFill>
                <a:latin typeface="Times New Roman"/>
                <a:ea typeface="Times New Roman"/>
              </a:rPr>
              <a:t> </a:t>
            </a:r>
            <a:r>
              <a:rPr lang="en-US" sz="2300" b="1" dirty="0" err="1">
                <a:solidFill>
                  <a:srgbClr val="0000FF"/>
                </a:solidFill>
                <a:latin typeface="Times New Roman"/>
                <a:ea typeface="Times New Roman"/>
              </a:rPr>
              <a:t>o‘zanlarga</a:t>
            </a:r>
            <a:r>
              <a:rPr lang="en-US" sz="2300" b="1" dirty="0">
                <a:solidFill>
                  <a:srgbClr val="0000FF"/>
                </a:solidFill>
                <a:latin typeface="Times New Roman"/>
                <a:ea typeface="Times New Roman"/>
              </a:rPr>
              <a:t> </a:t>
            </a:r>
            <a:r>
              <a:rPr lang="en-US" sz="2300" dirty="0" err="1">
                <a:latin typeface="Times New Roman"/>
                <a:ea typeface="Times New Roman"/>
              </a:rPr>
              <a:t>bo‘lingan</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Times New Roman"/>
              </a:rPr>
              <a:t> </a:t>
            </a:r>
            <a:r>
              <a:rPr lang="en-US" sz="2300" dirty="0" err="1">
                <a:latin typeface="Times New Roman"/>
                <a:ea typeface="Times New Roman"/>
              </a:rPr>
              <a:t>daryo</a:t>
            </a:r>
            <a:r>
              <a:rPr lang="en-US" sz="2300" dirty="0">
                <a:latin typeface="Times New Roman"/>
                <a:ea typeface="Times New Roman"/>
              </a:rPr>
              <a:t> </a:t>
            </a:r>
            <a:r>
              <a:rPr lang="en-US" sz="2300" dirty="0" err="1">
                <a:latin typeface="Times New Roman"/>
                <a:ea typeface="Times New Roman"/>
              </a:rPr>
              <a:t>sanab</a:t>
            </a:r>
            <a:r>
              <a:rPr lang="en-US" sz="2300" dirty="0">
                <a:latin typeface="Times New Roman"/>
                <a:ea typeface="Times New Roman"/>
              </a:rPr>
              <a:t> </a:t>
            </a:r>
            <a:r>
              <a:rPr lang="en-US" sz="2300" dirty="0" err="1">
                <a:latin typeface="Times New Roman"/>
                <a:ea typeface="Times New Roman"/>
              </a:rPr>
              <a:t>o‘tilgan</a:t>
            </a:r>
            <a:r>
              <a:rPr lang="en-US" sz="2300" dirty="0">
                <a:latin typeface="Times New Roman"/>
                <a:ea typeface="Times New Roman"/>
              </a:rPr>
              <a:t> </a:t>
            </a:r>
            <a:r>
              <a:rPr lang="en-US" sz="2300" b="1" dirty="0" err="1">
                <a:latin typeface="Times New Roman"/>
                <a:ea typeface="Times New Roman"/>
              </a:rPr>
              <a:t>xalqlarning</a:t>
            </a:r>
            <a:r>
              <a:rPr lang="en-US" sz="2300" b="1" dirty="0">
                <a:latin typeface="Times New Roman"/>
                <a:ea typeface="Times New Roman"/>
              </a:rPr>
              <a:t> </a:t>
            </a:r>
            <a:r>
              <a:rPr lang="en-US" sz="2300" b="1" dirty="0" err="1">
                <a:latin typeface="Times New Roman"/>
                <a:ea typeface="Times New Roman"/>
              </a:rPr>
              <a:t>yerlarini</a:t>
            </a:r>
            <a:r>
              <a:rPr lang="en-US" sz="2300" b="1" dirty="0">
                <a:latin typeface="Times New Roman"/>
                <a:ea typeface="Times New Roman"/>
              </a:rPr>
              <a:t> </a:t>
            </a:r>
            <a:r>
              <a:rPr lang="en-US" sz="2300" b="1" dirty="0" err="1">
                <a:latin typeface="Times New Roman"/>
                <a:ea typeface="Times New Roman"/>
              </a:rPr>
              <a:t>daralar</a:t>
            </a:r>
            <a:r>
              <a:rPr lang="en-US" sz="2300" b="1" dirty="0">
                <a:latin typeface="Times New Roman"/>
                <a:ea typeface="Times New Roman"/>
              </a:rPr>
              <a:t> </a:t>
            </a:r>
            <a:r>
              <a:rPr lang="en-US" sz="2300" b="1" dirty="0" err="1">
                <a:latin typeface="Times New Roman"/>
                <a:ea typeface="Times New Roman"/>
              </a:rPr>
              <a:t>orq</a:t>
            </a:r>
            <a:r>
              <a:rPr lang="en-US" sz="2300" b="1" dirty="0" err="1">
                <a:latin typeface="Times New Roman"/>
                <a:ea typeface="Consolas"/>
              </a:rPr>
              <a:t>ali</a:t>
            </a:r>
            <a:r>
              <a:rPr lang="en-US" sz="2300" b="1" dirty="0">
                <a:latin typeface="Times New Roman"/>
                <a:ea typeface="Consolas"/>
              </a:rPr>
              <a:t> </a:t>
            </a:r>
            <a:r>
              <a:rPr lang="en-US" sz="2300" b="1" dirty="0" err="1">
                <a:latin typeface="Times New Roman"/>
                <a:ea typeface="Consolas"/>
              </a:rPr>
              <a:t>suv</a:t>
            </a:r>
            <a:r>
              <a:rPr lang="en-US" sz="2300" b="1" dirty="0">
                <a:latin typeface="Times New Roman"/>
                <a:ea typeface="Times New Roman"/>
              </a:rPr>
              <a:t> </a:t>
            </a:r>
            <a:r>
              <a:rPr lang="en-US" sz="2300" b="1" dirty="0" err="1">
                <a:latin typeface="Times New Roman"/>
                <a:ea typeface="Times New Roman"/>
              </a:rPr>
              <a:t>bilan</a:t>
            </a:r>
            <a:r>
              <a:rPr lang="en-US" sz="2300" b="1" dirty="0">
                <a:latin typeface="Times New Roman"/>
                <a:ea typeface="Times New Roman"/>
              </a:rPr>
              <a:t> </a:t>
            </a:r>
            <a:r>
              <a:rPr lang="en-US" sz="2300" b="1" dirty="0" err="1">
                <a:latin typeface="Times New Roman"/>
                <a:ea typeface="Times New Roman"/>
              </a:rPr>
              <a:t>ta’minlagan</a:t>
            </a:r>
            <a:r>
              <a:rPr lang="en-US" sz="2300" dirty="0">
                <a:latin typeface="Times New Roman"/>
                <a:ea typeface="Times New Roman"/>
              </a:rPr>
              <a:t>. Ammo </a:t>
            </a:r>
            <a:r>
              <a:rPr lang="en-US" sz="2300" dirty="0" err="1">
                <a:latin typeface="Times New Roman"/>
                <a:ea typeface="Times New Roman"/>
              </a:rPr>
              <a:t>forslarning</a:t>
            </a:r>
            <a:r>
              <a:rPr lang="en-US" sz="2300" dirty="0">
                <a:latin typeface="Times New Roman"/>
                <a:ea typeface="Times New Roman"/>
              </a:rPr>
              <a:t> </a:t>
            </a:r>
            <a:r>
              <a:rPr lang="en-US" sz="2300" dirty="0" err="1">
                <a:latin typeface="Times New Roman"/>
                <a:ea typeface="Times New Roman"/>
              </a:rPr>
              <a:t>hukm­</a:t>
            </a:r>
            <a:r>
              <a:rPr lang="en-US" sz="2300" dirty="0" err="1">
                <a:latin typeface="Times New Roman"/>
                <a:ea typeface="Consolas"/>
              </a:rPr>
              <a:t>ronligi</a:t>
            </a:r>
            <a:r>
              <a:rPr lang="en-US" sz="2300" dirty="0">
                <a:latin typeface="Times New Roman"/>
                <a:ea typeface="Times New Roman"/>
              </a:rPr>
              <a:t> </a:t>
            </a:r>
            <a:r>
              <a:rPr lang="en-US" sz="2300" dirty="0" err="1">
                <a:latin typeface="Times New Roman"/>
                <a:ea typeface="Times New Roman"/>
              </a:rPr>
              <a:t>davrida</a:t>
            </a:r>
            <a:r>
              <a:rPr lang="en-US" sz="2300" dirty="0">
                <a:latin typeface="Times New Roman"/>
                <a:ea typeface="Times New Roman"/>
              </a:rPr>
              <a:t> </a:t>
            </a:r>
            <a:r>
              <a:rPr lang="en-US" sz="2300" dirty="0" err="1">
                <a:latin typeface="Times New Roman"/>
                <a:ea typeface="Times New Roman"/>
              </a:rPr>
              <a:t>ushbu</a:t>
            </a:r>
            <a:r>
              <a:rPr lang="en-US" sz="2300" dirty="0">
                <a:latin typeface="Times New Roman"/>
                <a:ea typeface="Times New Roman"/>
              </a:rPr>
              <a:t> </a:t>
            </a:r>
            <a:r>
              <a:rPr lang="en-US" sz="2300" dirty="0" err="1">
                <a:latin typeface="Times New Roman"/>
                <a:ea typeface="Times New Roman"/>
              </a:rPr>
              <a:t>xalqlar</a:t>
            </a:r>
            <a:r>
              <a:rPr lang="en-US" sz="2300" dirty="0">
                <a:latin typeface="Times New Roman"/>
                <a:ea typeface="Times New Roman"/>
              </a:rPr>
              <a:t> </a:t>
            </a:r>
            <a:r>
              <a:rPr lang="en-US" sz="2300" dirty="0" err="1">
                <a:latin typeface="Times New Roman"/>
                <a:ea typeface="Times New Roman"/>
              </a:rPr>
              <a:t>quyidagi</a:t>
            </a:r>
            <a:r>
              <a:rPr lang="en-US" sz="2300" dirty="0">
                <a:latin typeface="Times New Roman"/>
                <a:ea typeface="Consolas"/>
              </a:rPr>
              <a:t> </a:t>
            </a:r>
            <a:r>
              <a:rPr lang="en-US" sz="2300" dirty="0" err="1">
                <a:latin typeface="Times New Roman"/>
                <a:ea typeface="Consolas"/>
              </a:rPr>
              <a:t>xolatni</a:t>
            </a:r>
            <a:r>
              <a:rPr lang="en-US" sz="2300" dirty="0">
                <a:latin typeface="Times New Roman"/>
                <a:ea typeface="Times New Roman"/>
              </a:rPr>
              <a:t> </a:t>
            </a:r>
            <a:r>
              <a:rPr lang="en-US" sz="2300" dirty="0" err="1">
                <a:latin typeface="Times New Roman"/>
                <a:ea typeface="Times New Roman"/>
              </a:rPr>
              <a:t>bosh</a:t>
            </a:r>
            <a:r>
              <a:rPr lang="en-US" sz="2300" dirty="0" err="1">
                <a:latin typeface="Times New Roman"/>
                <a:ea typeface="Consolas"/>
              </a:rPr>
              <a:t>dan</a:t>
            </a:r>
            <a:r>
              <a:rPr lang="en-US" sz="2300" dirty="0">
                <a:latin typeface="Times New Roman"/>
                <a:ea typeface="Consolas"/>
              </a:rPr>
              <a:t> </a:t>
            </a:r>
            <a:r>
              <a:rPr lang="en-US" sz="2300" dirty="0" err="1">
                <a:latin typeface="Times New Roman"/>
                <a:ea typeface="Consolas"/>
              </a:rPr>
              <a:t>kechirdilar</a:t>
            </a:r>
            <a:r>
              <a:rPr lang="en-US" sz="2300" dirty="0">
                <a:latin typeface="Times New Roman"/>
                <a:ea typeface="Consolas"/>
              </a:rPr>
              <a:t>:</a:t>
            </a:r>
            <a:r>
              <a:rPr lang="en-US" sz="2300" dirty="0">
                <a:latin typeface="Times New Roman"/>
                <a:ea typeface="Times New Roman"/>
              </a:rPr>
              <a:t> </a:t>
            </a:r>
            <a:r>
              <a:rPr lang="en-US" sz="2300" b="1" dirty="0" err="1">
                <a:latin typeface="Times New Roman"/>
                <a:ea typeface="Times New Roman"/>
              </a:rPr>
              <a:t>Podsho</a:t>
            </a:r>
            <a:r>
              <a:rPr lang="en-US" sz="2300" b="1" dirty="0">
                <a:latin typeface="Times New Roman"/>
                <a:ea typeface="Times New Roman"/>
              </a:rPr>
              <a:t> </a:t>
            </a:r>
            <a:r>
              <a:rPr lang="en-US" sz="2300" b="1" dirty="0" err="1">
                <a:latin typeface="Times New Roman"/>
                <a:ea typeface="Times New Roman"/>
              </a:rPr>
              <a:t>daralarni</a:t>
            </a:r>
            <a:r>
              <a:rPr lang="en-US" sz="2300" b="1" dirty="0">
                <a:latin typeface="Times New Roman"/>
                <a:ea typeface="Times New Roman"/>
              </a:rPr>
              <a:t> </a:t>
            </a:r>
            <a:r>
              <a:rPr lang="en-US" sz="2300" b="1" dirty="0" err="1">
                <a:latin typeface="Times New Roman"/>
                <a:ea typeface="Times New Roman"/>
              </a:rPr>
              <a:t>to‘sib</a:t>
            </a:r>
            <a:r>
              <a:rPr lang="en-US" sz="2300" b="1" dirty="0">
                <a:latin typeface="Times New Roman"/>
                <a:ea typeface="Times New Roman"/>
              </a:rPr>
              <a:t> </a:t>
            </a:r>
            <a:r>
              <a:rPr lang="en-US" sz="2300" b="1" dirty="0" err="1">
                <a:latin typeface="Times New Roman"/>
                <a:ea typeface="Times New Roman"/>
              </a:rPr>
              <a:t>suv</a:t>
            </a:r>
            <a:r>
              <a:rPr lang="en-US" sz="2300" b="1" dirty="0">
                <a:latin typeface="Times New Roman"/>
                <a:ea typeface="Times New Roman"/>
              </a:rPr>
              <a:t> </a:t>
            </a:r>
            <a:r>
              <a:rPr lang="en-US" sz="2300" b="1" dirty="0" err="1">
                <a:latin typeface="Times New Roman"/>
                <a:ea typeface="Times New Roman"/>
              </a:rPr>
              <a:t>yo‘llarida</a:t>
            </a:r>
            <a:r>
              <a:rPr lang="en-US" sz="2300" b="1" dirty="0">
                <a:latin typeface="Times New Roman"/>
                <a:ea typeface="Times New Roman"/>
              </a:rPr>
              <a:t> </a:t>
            </a:r>
            <a:r>
              <a:rPr lang="en-US" sz="2300" b="1" dirty="0" err="1">
                <a:latin typeface="Times New Roman"/>
                <a:ea typeface="Consolas"/>
              </a:rPr>
              <a:t>to‘g‘on</a:t>
            </a:r>
            <a:r>
              <a:rPr lang="en-US" sz="2300" b="1" dirty="0">
                <a:latin typeface="Times New Roman"/>
                <a:ea typeface="Times New Roman"/>
              </a:rPr>
              <a:t> </a:t>
            </a:r>
            <a:r>
              <a:rPr lang="en-US" sz="2300" b="1" dirty="0" err="1">
                <a:latin typeface="Times New Roman"/>
                <a:ea typeface="Times New Roman"/>
              </a:rPr>
              <a:t>darvozalari</a:t>
            </a:r>
            <a:r>
              <a:rPr lang="en-US" sz="2300" b="1" dirty="0">
                <a:latin typeface="Times New Roman"/>
                <a:ea typeface="Times New Roman"/>
              </a:rPr>
              <a:t> </a:t>
            </a:r>
            <a:r>
              <a:rPr lang="en-US" sz="2300" b="1" dirty="0" err="1">
                <a:latin typeface="Times New Roman"/>
                <a:ea typeface="Times New Roman"/>
              </a:rPr>
              <a:t>qurishga</a:t>
            </a:r>
            <a:r>
              <a:rPr lang="en-US" sz="2300" b="1" dirty="0">
                <a:latin typeface="Times New Roman"/>
                <a:ea typeface="Times New Roman"/>
              </a:rPr>
              <a:t> </a:t>
            </a:r>
            <a:r>
              <a:rPr lang="en-US" sz="2300" b="1" dirty="0" err="1">
                <a:latin typeface="Times New Roman"/>
                <a:ea typeface="Times New Roman"/>
              </a:rPr>
              <a:t>buyruq</a:t>
            </a:r>
            <a:r>
              <a:rPr lang="en-US" sz="2300" b="1" dirty="0">
                <a:latin typeface="Times New Roman"/>
                <a:ea typeface="Times New Roman"/>
              </a:rPr>
              <a:t> </a:t>
            </a:r>
            <a:r>
              <a:rPr lang="en-US" sz="2300" b="1" dirty="0" err="1">
                <a:latin typeface="Times New Roman"/>
                <a:ea typeface="Times New Roman"/>
              </a:rPr>
              <a:t>bergan</a:t>
            </a:r>
            <a:r>
              <a:rPr lang="en-US" sz="2300" b="1" dirty="0">
                <a:latin typeface="Times New Roman"/>
                <a:ea typeface="Times New Roman"/>
              </a:rPr>
              <a:t>.</a:t>
            </a:r>
            <a:r>
              <a:rPr lang="en-US" sz="2300" dirty="0">
                <a:latin typeface="Times New Roman"/>
                <a:ea typeface="Times New Roman"/>
              </a:rPr>
              <a:t> </a:t>
            </a:r>
            <a:r>
              <a:rPr lang="en-US" sz="2300" dirty="0" err="1">
                <a:latin typeface="Times New Roman"/>
                <a:ea typeface="Times New Roman"/>
              </a:rPr>
              <a:t>Daralardan</a:t>
            </a:r>
            <a:r>
              <a:rPr lang="en-US" sz="2300" dirty="0">
                <a:latin typeface="Times New Roman"/>
                <a:ea typeface="Times New Roman"/>
              </a:rPr>
              <a:t> </a:t>
            </a:r>
            <a:r>
              <a:rPr lang="en-US" sz="2300" dirty="0" err="1">
                <a:latin typeface="Times New Roman"/>
                <a:ea typeface="Consolas"/>
              </a:rPr>
              <a:t>chiqayotgan</a:t>
            </a:r>
            <a:r>
              <a:rPr lang="en-US" sz="2300" dirty="0">
                <a:latin typeface="Times New Roman"/>
                <a:ea typeface="Consolas"/>
              </a:rPr>
              <a:t> </a:t>
            </a:r>
            <a:r>
              <a:rPr lang="en-US" sz="2300" dirty="0" err="1">
                <a:latin typeface="Times New Roman"/>
                <a:ea typeface="Consolas"/>
              </a:rPr>
              <a:t>suv</a:t>
            </a:r>
            <a:r>
              <a:rPr lang="en-US" sz="2300" dirty="0">
                <a:latin typeface="Times New Roman"/>
                <a:ea typeface="Times New Roman"/>
              </a:rPr>
              <a:t> </a:t>
            </a:r>
            <a:r>
              <a:rPr lang="en-US" sz="2300" dirty="0" err="1">
                <a:latin typeface="Times New Roman"/>
                <a:ea typeface="Times New Roman"/>
              </a:rPr>
              <a:t>oqimining</a:t>
            </a:r>
            <a:r>
              <a:rPr lang="en-US" sz="2300" dirty="0">
                <a:latin typeface="Times New Roman"/>
                <a:ea typeface="Consolas"/>
              </a:rPr>
              <a:t> </a:t>
            </a:r>
            <a:r>
              <a:rPr lang="en-US" sz="2300" dirty="0" err="1">
                <a:latin typeface="Times New Roman"/>
                <a:ea typeface="Consolas"/>
              </a:rPr>
              <a:t>yo‘li</a:t>
            </a:r>
            <a:r>
              <a:rPr lang="en-US" sz="2300" dirty="0">
                <a:latin typeface="Times New Roman"/>
                <a:ea typeface="Times New Roman"/>
              </a:rPr>
              <a:t> </a:t>
            </a:r>
            <a:r>
              <a:rPr lang="en-US" sz="2300" dirty="0" err="1">
                <a:latin typeface="Times New Roman"/>
                <a:ea typeface="Times New Roman"/>
              </a:rPr>
              <a:t>berkitilgani</a:t>
            </a:r>
            <a:r>
              <a:rPr lang="en-US" sz="2300" dirty="0">
                <a:latin typeface="Times New Roman"/>
                <a:ea typeface="Consolas"/>
              </a:rPr>
              <a:t> </a:t>
            </a:r>
            <a:r>
              <a:rPr lang="en-US" sz="2300" dirty="0" err="1">
                <a:latin typeface="Times New Roman"/>
                <a:ea typeface="Consolas"/>
              </a:rPr>
              <a:t>uchun</a:t>
            </a:r>
            <a:r>
              <a:rPr lang="en-US" sz="2300" dirty="0">
                <a:latin typeface="Times New Roman"/>
                <a:ea typeface="Times New Roman"/>
              </a:rPr>
              <a:t> tog‘ </a:t>
            </a:r>
            <a:r>
              <a:rPr lang="en-US" sz="2300" dirty="0" err="1">
                <a:latin typeface="Times New Roman"/>
                <a:ea typeface="Consolas"/>
              </a:rPr>
              <a:t>bilan</a:t>
            </a:r>
            <a:r>
              <a:rPr lang="en-US" sz="2300" dirty="0">
                <a:latin typeface="Times New Roman"/>
                <a:ea typeface="Consolas"/>
              </a:rPr>
              <a:t> </a:t>
            </a:r>
            <a:r>
              <a:rPr lang="en-US" sz="2300" dirty="0" err="1">
                <a:latin typeface="Times New Roman"/>
                <a:ea typeface="Consolas"/>
              </a:rPr>
              <a:t>o‘ralgan</a:t>
            </a:r>
            <a:r>
              <a:rPr lang="en-US" sz="2300" dirty="0">
                <a:latin typeface="Times New Roman"/>
                <a:ea typeface="Consolas"/>
              </a:rPr>
              <a:t> </a:t>
            </a:r>
            <a:r>
              <a:rPr lang="en-US" sz="2300" dirty="0" err="1">
                <a:latin typeface="Times New Roman"/>
                <a:ea typeface="Consolas"/>
              </a:rPr>
              <a:t>vodiy</a:t>
            </a:r>
            <a:r>
              <a:rPr lang="en-US" sz="2300" dirty="0">
                <a:latin typeface="Times New Roman"/>
                <a:ea typeface="Consolas"/>
              </a:rPr>
              <a:t> </a:t>
            </a:r>
            <a:r>
              <a:rPr lang="en-US" sz="2300" dirty="0" err="1">
                <a:latin typeface="Times New Roman"/>
                <a:ea typeface="Consolas"/>
              </a:rPr>
              <a:t>o‘rnida</a:t>
            </a:r>
            <a:r>
              <a:rPr lang="en-US" sz="2300" dirty="0">
                <a:latin typeface="Times New Roman"/>
                <a:ea typeface="Times New Roman"/>
              </a:rPr>
              <a:t> </a:t>
            </a:r>
            <a:r>
              <a:rPr lang="en-US" sz="2300" b="1" dirty="0" err="1" smtClean="0">
                <a:solidFill>
                  <a:srgbClr val="0000FF"/>
                </a:solidFill>
                <a:latin typeface="Times New Roman"/>
                <a:ea typeface="Times New Roman"/>
              </a:rPr>
              <a:t>ko‘l</a:t>
            </a:r>
            <a:r>
              <a:rPr lang="en-US" sz="2300" b="1" dirty="0" smtClean="0">
                <a:solidFill>
                  <a:srgbClr val="0000FF"/>
                </a:solidFill>
                <a:latin typeface="Times New Roman"/>
                <a:ea typeface="Times New Roman"/>
              </a:rPr>
              <a:t> </a:t>
            </a:r>
            <a:r>
              <a:rPr lang="en-US" sz="2300" dirty="0" err="1">
                <a:latin typeface="Times New Roman"/>
                <a:ea typeface="Times New Roman"/>
              </a:rPr>
              <a:t>paydo</a:t>
            </a:r>
            <a:r>
              <a:rPr lang="en-US" sz="2300" dirty="0">
                <a:latin typeface="Times New Roman"/>
                <a:ea typeface="Times New Roman"/>
              </a:rPr>
              <a:t> </a:t>
            </a:r>
            <a:r>
              <a:rPr lang="en-US" sz="2300" dirty="0" err="1">
                <a:latin typeface="Times New Roman"/>
                <a:ea typeface="Times New Roman"/>
              </a:rPr>
              <a:t>bo‘lgan</a:t>
            </a:r>
            <a:r>
              <a:rPr lang="en-US" sz="2300" dirty="0">
                <a:latin typeface="Times New Roman"/>
                <a:ea typeface="Consolas"/>
              </a:rPr>
              <a:t>.</a:t>
            </a:r>
            <a:r>
              <a:rPr lang="en-US" sz="2300" dirty="0">
                <a:latin typeface="Times New Roman"/>
                <a:ea typeface="Times New Roman"/>
              </a:rPr>
              <a:t> </a:t>
            </a:r>
            <a:r>
              <a:rPr lang="en-US" sz="2300" dirty="0" err="1">
                <a:latin typeface="Times New Roman"/>
                <a:ea typeface="Times New Roman"/>
              </a:rPr>
              <a:t>Ilgari</a:t>
            </a:r>
            <a:r>
              <a:rPr lang="en-US" sz="2300" dirty="0">
                <a:latin typeface="Times New Roman"/>
                <a:ea typeface="Times New Roman"/>
              </a:rPr>
              <a:t> </a:t>
            </a:r>
            <a:r>
              <a:rPr lang="en-US" sz="2300" dirty="0" err="1">
                <a:latin typeface="Times New Roman"/>
                <a:ea typeface="Times New Roman"/>
              </a:rPr>
              <a:t>shu</a:t>
            </a:r>
            <a:r>
              <a:rPr lang="en-US" sz="2300" dirty="0">
                <a:latin typeface="Times New Roman"/>
                <a:ea typeface="Times New Roman"/>
              </a:rPr>
              <a:t> </a:t>
            </a:r>
            <a:r>
              <a:rPr lang="en-US" sz="2300" dirty="0" err="1">
                <a:latin typeface="Times New Roman"/>
                <a:ea typeface="Consolas"/>
              </a:rPr>
              <a:t>suvdan</a:t>
            </a:r>
            <a:r>
              <a:rPr lang="en-US" sz="2300" dirty="0">
                <a:latin typeface="Times New Roman"/>
                <a:ea typeface="Times New Roman"/>
              </a:rPr>
              <a:t> </a:t>
            </a:r>
            <a:r>
              <a:rPr lang="en-US" sz="2300" dirty="0" err="1">
                <a:latin typeface="Times New Roman"/>
                <a:ea typeface="Times New Roman"/>
              </a:rPr>
              <a:t>foydalanib</a:t>
            </a:r>
            <a:r>
              <a:rPr lang="en-US" sz="2300" dirty="0">
                <a:latin typeface="Times New Roman"/>
                <a:ea typeface="Consolas"/>
              </a:rPr>
              <a:t> </a:t>
            </a:r>
            <a:r>
              <a:rPr lang="en-US" sz="2300" dirty="0" err="1">
                <a:latin typeface="Times New Roman"/>
                <a:ea typeface="Consolas"/>
              </a:rPr>
              <a:t>kelgan</a:t>
            </a:r>
            <a:r>
              <a:rPr lang="en-US" sz="2300" dirty="0">
                <a:latin typeface="Times New Roman"/>
                <a:ea typeface="Times New Roman"/>
              </a:rPr>
              <a:t> </a:t>
            </a:r>
            <a:r>
              <a:rPr lang="en-US" sz="2300" dirty="0" err="1">
                <a:latin typeface="Times New Roman"/>
                <a:ea typeface="Times New Roman"/>
              </a:rPr>
              <a:t>qabilalar</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Times New Roman"/>
              </a:rPr>
              <a:t> </a:t>
            </a:r>
            <a:r>
              <a:rPr lang="en-US" sz="2300" dirty="0" err="1">
                <a:latin typeface="Times New Roman"/>
                <a:ea typeface="Times New Roman"/>
              </a:rPr>
              <a:t>imkoniyatdan</a:t>
            </a:r>
            <a:r>
              <a:rPr lang="en-US" sz="2300" dirty="0">
                <a:latin typeface="Times New Roman"/>
                <a:ea typeface="Times New Roman"/>
              </a:rPr>
              <a:t> </a:t>
            </a:r>
            <a:r>
              <a:rPr lang="en-US" sz="2300" dirty="0" err="1">
                <a:latin typeface="Times New Roman"/>
                <a:ea typeface="Times New Roman"/>
              </a:rPr>
              <a:t>mahrum</a:t>
            </a:r>
            <a:r>
              <a:rPr lang="en-US" sz="2300" dirty="0">
                <a:latin typeface="Times New Roman"/>
                <a:ea typeface="Times New Roman"/>
              </a:rPr>
              <a:t> </a:t>
            </a:r>
            <a:r>
              <a:rPr lang="en-US" sz="2300" dirty="0" err="1">
                <a:latin typeface="Times New Roman"/>
                <a:ea typeface="Times New Roman"/>
              </a:rPr>
              <a:t>bo‘lib</a:t>
            </a:r>
            <a:r>
              <a:rPr lang="en-US" sz="2300" dirty="0">
                <a:latin typeface="Times New Roman"/>
                <a:ea typeface="Times New Roman"/>
              </a:rPr>
              <a:t>, </a:t>
            </a:r>
            <a:r>
              <a:rPr lang="en-US" sz="2300" dirty="0" err="1">
                <a:latin typeface="Times New Roman"/>
                <a:ea typeface="Times New Roman"/>
              </a:rPr>
              <a:t>dahshatli</a:t>
            </a:r>
            <a:r>
              <a:rPr lang="en-US" sz="2300" dirty="0">
                <a:latin typeface="Times New Roman"/>
                <a:ea typeface="Times New Roman"/>
              </a:rPr>
              <a:t> </a:t>
            </a:r>
            <a:r>
              <a:rPr lang="en-US" sz="2300" dirty="0" err="1">
                <a:latin typeface="Times New Roman"/>
                <a:ea typeface="Times New Roman"/>
              </a:rPr>
              <a:t>holatga</a:t>
            </a:r>
            <a:r>
              <a:rPr lang="en-US" sz="2300" dirty="0">
                <a:latin typeface="Times New Roman"/>
                <a:ea typeface="Times New Roman"/>
              </a:rPr>
              <a:t> </a:t>
            </a:r>
            <a:r>
              <a:rPr lang="en-US" sz="2300" dirty="0" err="1">
                <a:latin typeface="Times New Roman"/>
                <a:ea typeface="Times New Roman"/>
              </a:rPr>
              <a:t>tushganlar</a:t>
            </a:r>
            <a:r>
              <a:rPr lang="en-US" sz="2300" dirty="0">
                <a:latin typeface="Times New Roman"/>
                <a:ea typeface="Times New Roman"/>
              </a:rPr>
              <a:t>... </a:t>
            </a:r>
            <a:r>
              <a:rPr lang="en-US" sz="2300" b="1" i="1" dirty="0" err="1">
                <a:latin typeface="Times New Roman"/>
                <a:ea typeface="Times New Roman"/>
              </a:rPr>
              <a:t>podsho</a:t>
            </a:r>
            <a:r>
              <a:rPr lang="en-US" sz="2300" b="1" i="1" dirty="0">
                <a:latin typeface="Times New Roman"/>
                <a:ea typeface="Consolas"/>
              </a:rPr>
              <a:t> </a:t>
            </a:r>
            <a:r>
              <a:rPr lang="en-US" sz="2300" b="1" i="1" dirty="0" err="1">
                <a:latin typeface="Times New Roman"/>
                <a:ea typeface="Consolas"/>
              </a:rPr>
              <a:t>to‘g‘on</a:t>
            </a:r>
            <a:r>
              <a:rPr lang="en-US" sz="2300" b="1" i="1" dirty="0">
                <a:latin typeface="Times New Roman"/>
                <a:ea typeface="Consolas"/>
              </a:rPr>
              <a:t> </a:t>
            </a:r>
            <a:r>
              <a:rPr lang="en-US" sz="2300" b="1" i="1" dirty="0" err="1">
                <a:latin typeface="Times New Roman"/>
                <a:ea typeface="Consolas"/>
              </a:rPr>
              <a:t>darvozalarini</a:t>
            </a:r>
            <a:r>
              <a:rPr lang="en-US" sz="2300" b="1" i="1" dirty="0">
                <a:latin typeface="Times New Roman"/>
                <a:ea typeface="Times New Roman"/>
              </a:rPr>
              <a:t> </a:t>
            </a:r>
            <a:r>
              <a:rPr lang="en-US" sz="2300" b="1" i="1" dirty="0" err="1">
                <a:latin typeface="Times New Roman"/>
                <a:ea typeface="Times New Roman"/>
              </a:rPr>
              <a:t>ochish</a:t>
            </a:r>
            <a:r>
              <a:rPr lang="en-US" sz="2300" b="1" i="1" dirty="0">
                <a:latin typeface="Times New Roman"/>
                <a:ea typeface="Times New Roman"/>
              </a:rPr>
              <a:t> </a:t>
            </a:r>
            <a:r>
              <a:rPr lang="en-US" sz="2300" b="1" i="1" dirty="0" err="1">
                <a:latin typeface="Times New Roman"/>
                <a:ea typeface="Times New Roman"/>
              </a:rPr>
              <a:t>uchun</a:t>
            </a:r>
            <a:r>
              <a:rPr lang="en-US" sz="2300" b="1" i="1" dirty="0">
                <a:latin typeface="Times New Roman"/>
                <a:ea typeface="Times New Roman"/>
              </a:rPr>
              <a:t> </a:t>
            </a:r>
            <a:r>
              <a:rPr lang="en-US" sz="2300" b="1" i="1" dirty="0" err="1">
                <a:latin typeface="Times New Roman"/>
                <a:ea typeface="Times New Roman"/>
              </a:rPr>
              <a:t>katta</a:t>
            </a:r>
            <a:r>
              <a:rPr lang="en-US" sz="2300" b="1" i="1" dirty="0">
                <a:latin typeface="Times New Roman"/>
                <a:ea typeface="Times New Roman"/>
              </a:rPr>
              <a:t> </a:t>
            </a:r>
            <a:r>
              <a:rPr lang="en-US" sz="2300" b="1" i="1" dirty="0" err="1">
                <a:latin typeface="Times New Roman"/>
                <a:ea typeface="Times New Roman"/>
              </a:rPr>
              <a:t>pul</a:t>
            </a:r>
            <a:r>
              <a:rPr lang="en-US" sz="2300" b="1" i="1" dirty="0">
                <a:latin typeface="Times New Roman"/>
                <a:ea typeface="Times New Roman"/>
              </a:rPr>
              <a:t> (</a:t>
            </a:r>
            <a:r>
              <a:rPr lang="en-US" sz="2300" b="1" i="1" dirty="0" err="1">
                <a:latin typeface="Times New Roman"/>
                <a:ea typeface="Times New Roman"/>
              </a:rPr>
              <a:t>soliqlardan</a:t>
            </a:r>
            <a:r>
              <a:rPr lang="en-US" sz="2300" b="1" i="1" dirty="0">
                <a:latin typeface="Times New Roman"/>
                <a:ea typeface="Times New Roman"/>
              </a:rPr>
              <a:t> </a:t>
            </a:r>
            <a:r>
              <a:rPr lang="en-US" sz="2300" b="1" i="1" dirty="0" err="1">
                <a:latin typeface="Times New Roman"/>
                <a:ea typeface="Times New Roman"/>
              </a:rPr>
              <a:t>tashqari</a:t>
            </a:r>
            <a:r>
              <a:rPr lang="en-US" sz="2300" b="1" i="1" dirty="0">
                <a:latin typeface="Times New Roman"/>
                <a:ea typeface="Times New Roman"/>
              </a:rPr>
              <a:t>) </a:t>
            </a:r>
            <a:r>
              <a:rPr lang="en-US" sz="2300" b="1" i="1" dirty="0" err="1">
                <a:latin typeface="Times New Roman"/>
                <a:ea typeface="Times New Roman"/>
              </a:rPr>
              <a:t>talab</a:t>
            </a:r>
            <a:r>
              <a:rPr lang="en-US" sz="2300" b="1" i="1" dirty="0">
                <a:latin typeface="Times New Roman"/>
                <a:ea typeface="Times New Roman"/>
              </a:rPr>
              <a:t> </a:t>
            </a:r>
            <a:r>
              <a:rPr lang="en-US" sz="2300" b="1" i="1" dirty="0" err="1">
                <a:latin typeface="Times New Roman"/>
                <a:ea typeface="Times New Roman"/>
              </a:rPr>
              <a:t>qi</a:t>
            </a:r>
            <a:r>
              <a:rPr lang="en-US" sz="2300" b="1" i="1" dirty="0" err="1">
                <a:latin typeface="Times New Roman"/>
                <a:ea typeface="Consolas"/>
              </a:rPr>
              <a:t>lgan</a:t>
            </a:r>
            <a:r>
              <a:rPr lang="en-US" sz="2300" b="1" i="1" dirty="0">
                <a:latin typeface="Times New Roman"/>
                <a:ea typeface="Consolas"/>
              </a:rPr>
              <a:t>».</a:t>
            </a:r>
            <a:endParaRPr lang="ru-RU" sz="2300" b="1" i="1" dirty="0">
              <a:ea typeface="Calibri"/>
              <a:cs typeface="Times New Roman"/>
            </a:endParaRPr>
          </a:p>
        </p:txBody>
      </p:sp>
      <p:sp>
        <p:nvSpPr>
          <p:cNvPr id="2" name="Скругленный прямоугольник 1"/>
          <p:cNvSpPr/>
          <p:nvPr/>
        </p:nvSpPr>
        <p:spPr>
          <a:xfrm>
            <a:off x="1547664" y="0"/>
            <a:ext cx="6552728" cy="4766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err="1" smtClean="0"/>
              <a:t>Akes</a:t>
            </a:r>
            <a:r>
              <a:rPr lang="en-US" sz="2800" b="1" dirty="0" smtClean="0"/>
              <a:t> </a:t>
            </a:r>
            <a:r>
              <a:rPr lang="en-US" sz="2800" b="1" dirty="0" err="1" smtClean="0"/>
              <a:t>daryosida</a:t>
            </a:r>
            <a:r>
              <a:rPr lang="en-US" sz="2800" b="1" dirty="0" smtClean="0"/>
              <a:t> </a:t>
            </a:r>
            <a:r>
              <a:rPr lang="en-US" sz="2800" b="1" dirty="0" err="1" smtClean="0"/>
              <a:t>qurilgan</a:t>
            </a:r>
            <a:r>
              <a:rPr lang="en-US" sz="2800" b="1" dirty="0" smtClean="0"/>
              <a:t> </a:t>
            </a:r>
            <a:r>
              <a:rPr lang="en-US" sz="2800" b="1" dirty="0" err="1" smtClean="0"/>
              <a:t>to’g’on</a:t>
            </a:r>
            <a:r>
              <a:rPr lang="en-US" sz="2800" b="1" dirty="0" smtClean="0"/>
              <a:t> </a:t>
            </a:r>
            <a:r>
              <a:rPr lang="en-US" sz="2800" b="1" dirty="0" err="1" smtClean="0"/>
              <a:t>haqida</a:t>
            </a:r>
            <a:endParaRPr lang="ru-RU" sz="2800" b="1" dirty="0"/>
          </a:p>
        </p:txBody>
      </p:sp>
    </p:spTree>
    <p:extLst>
      <p:ext uri="{BB962C8B-B14F-4D97-AF65-F5344CB8AC3E}">
        <p14:creationId xmlns:p14="http://schemas.microsoft.com/office/powerpoint/2010/main" val="9705670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535570"/>
            <a:ext cx="9144000" cy="6353944"/>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buFont typeface="Wingdings" panose="05000000000000000000" pitchFamily="2" charset="2"/>
              <a:buChar char="v"/>
            </a:pPr>
            <a:r>
              <a:rPr lang="en-US" sz="2300" b="1" dirty="0" err="1">
                <a:solidFill>
                  <a:srgbClr val="0000FF"/>
                </a:solidFill>
                <a:latin typeface="Times New Roman"/>
                <a:ea typeface="Times New Roman"/>
              </a:rPr>
              <a:t>Tarix</a:t>
            </a:r>
            <a:r>
              <a:rPr lang="en-US" sz="2300" b="1" dirty="0">
                <a:solidFill>
                  <a:srgbClr val="0000FF"/>
                </a:solidFill>
                <a:latin typeface="Times New Roman"/>
                <a:ea typeface="Times New Roman"/>
              </a:rPr>
              <a:t>, III, 117. </a:t>
            </a:r>
            <a:r>
              <a:rPr lang="en-US" sz="2300" dirty="0">
                <a:latin typeface="Times New Roman"/>
                <a:ea typeface="Times New Roman"/>
              </a:rPr>
              <a:t>«</a:t>
            </a:r>
            <a:r>
              <a:rPr lang="en-US" sz="2300" dirty="0" err="1">
                <a:latin typeface="Times New Roman"/>
                <a:ea typeface="Times New Roman"/>
              </a:rPr>
              <a:t>Osiyoda</a:t>
            </a:r>
            <a:r>
              <a:rPr lang="en-US" sz="2300" dirty="0">
                <a:latin typeface="Times New Roman"/>
                <a:ea typeface="Times New Roman"/>
              </a:rPr>
              <a:t> </a:t>
            </a:r>
            <a:r>
              <a:rPr lang="en-US" sz="2300" dirty="0" err="1">
                <a:latin typeface="Times New Roman"/>
                <a:ea typeface="Times New Roman"/>
              </a:rPr>
              <a:t>bir</a:t>
            </a:r>
            <a:r>
              <a:rPr lang="en-US" sz="2300" dirty="0">
                <a:latin typeface="Times New Roman"/>
                <a:ea typeface="Times New Roman"/>
              </a:rPr>
              <a:t> </a:t>
            </a:r>
            <a:r>
              <a:rPr lang="en-US" sz="2300" dirty="0" err="1">
                <a:latin typeface="Times New Roman"/>
                <a:ea typeface="Times New Roman"/>
              </a:rPr>
              <a:t>vodiy</a:t>
            </a:r>
            <a:r>
              <a:rPr lang="en-US" sz="2300" dirty="0">
                <a:latin typeface="Times New Roman"/>
                <a:ea typeface="Times New Roman"/>
              </a:rPr>
              <a:t> bor. </a:t>
            </a:r>
            <a:r>
              <a:rPr lang="en-US" sz="2300" dirty="0" err="1">
                <a:latin typeface="Times New Roman"/>
                <a:ea typeface="Times New Roman"/>
              </a:rPr>
              <a:t>Uning</a:t>
            </a:r>
            <a:r>
              <a:rPr lang="en-US" sz="2300" dirty="0">
                <a:latin typeface="Times New Roman"/>
                <a:ea typeface="Times New Roman"/>
              </a:rPr>
              <a:t> </a:t>
            </a:r>
            <a:r>
              <a:rPr lang="en-US" sz="2300" dirty="0" err="1">
                <a:latin typeface="Times New Roman"/>
                <a:ea typeface="Times New Roman"/>
              </a:rPr>
              <a:t>hamma</a:t>
            </a:r>
            <a:r>
              <a:rPr lang="en-US" sz="2300" dirty="0">
                <a:latin typeface="Times New Roman"/>
                <a:ea typeface="Times New Roman"/>
              </a:rPr>
              <a:t> </a:t>
            </a:r>
            <a:r>
              <a:rPr lang="en-US" sz="2300" dirty="0" err="1">
                <a:latin typeface="Times New Roman"/>
                <a:ea typeface="Times New Roman"/>
              </a:rPr>
              <a:t>t</a:t>
            </a:r>
            <a:r>
              <a:rPr lang="en-US" sz="2300" dirty="0" err="1">
                <a:latin typeface="Times New Roman"/>
                <a:ea typeface="Consolas"/>
              </a:rPr>
              <a:t>omoni</a:t>
            </a:r>
            <a:r>
              <a:rPr lang="en-US" sz="2300" dirty="0">
                <a:latin typeface="Times New Roman"/>
                <a:ea typeface="Times New Roman"/>
              </a:rPr>
              <a:t> tog‘ </a:t>
            </a:r>
            <a:r>
              <a:rPr lang="en-US" sz="2300" dirty="0" err="1">
                <a:latin typeface="Times New Roman"/>
                <a:ea typeface="Times New Roman"/>
              </a:rPr>
              <a:t>bilan</a:t>
            </a:r>
            <a:r>
              <a:rPr lang="en-US" sz="2300" dirty="0">
                <a:latin typeface="Times New Roman"/>
                <a:ea typeface="Times New Roman"/>
              </a:rPr>
              <a:t> </a:t>
            </a:r>
            <a:r>
              <a:rPr lang="en-US" sz="2300" dirty="0" err="1">
                <a:latin typeface="Times New Roman"/>
                <a:ea typeface="Times New Roman"/>
              </a:rPr>
              <a:t>o‘ralgan</a:t>
            </a:r>
            <a:r>
              <a:rPr lang="en-US" sz="2300" dirty="0">
                <a:latin typeface="Times New Roman"/>
                <a:ea typeface="Times New Roman"/>
              </a:rPr>
              <a:t>, </a:t>
            </a:r>
            <a:r>
              <a:rPr lang="en-US" sz="2300" dirty="0" err="1">
                <a:latin typeface="Times New Roman"/>
                <a:ea typeface="Times New Roman"/>
              </a:rPr>
              <a:t>tog‘ni</a:t>
            </a:r>
            <a:r>
              <a:rPr lang="en-US" sz="2300" dirty="0">
                <a:latin typeface="Times New Roman"/>
                <a:ea typeface="Times New Roman"/>
              </a:rPr>
              <a:t> </a:t>
            </a:r>
            <a:r>
              <a:rPr lang="en-US" sz="2300" dirty="0" err="1">
                <a:latin typeface="Times New Roman"/>
                <a:ea typeface="Times New Roman"/>
              </a:rPr>
              <a:t>esa</a:t>
            </a:r>
            <a:r>
              <a:rPr lang="en-US" sz="2300" dirty="0">
                <a:latin typeface="Times New Roman"/>
                <a:ea typeface="Times New Roman"/>
              </a:rPr>
              <a:t> </a:t>
            </a:r>
            <a:r>
              <a:rPr lang="en-US" sz="2300" b="1" dirty="0" err="1">
                <a:latin typeface="Times New Roman"/>
                <a:ea typeface="Times New Roman"/>
              </a:rPr>
              <a:t>beshta</a:t>
            </a:r>
            <a:r>
              <a:rPr lang="en-US" sz="2300" b="1" dirty="0">
                <a:latin typeface="Times New Roman"/>
                <a:ea typeface="Times New Roman"/>
              </a:rPr>
              <a:t> </a:t>
            </a:r>
            <a:r>
              <a:rPr lang="en-US" sz="2300" b="1" dirty="0" err="1">
                <a:latin typeface="Times New Roman"/>
                <a:ea typeface="Times New Roman"/>
              </a:rPr>
              <a:t>dara</a:t>
            </a:r>
            <a:r>
              <a:rPr lang="en-US" sz="2300" dirty="0">
                <a:latin typeface="Times New Roman"/>
                <a:ea typeface="Times New Roman"/>
              </a:rPr>
              <a:t> </a:t>
            </a:r>
            <a:r>
              <a:rPr lang="en-US" sz="2300" dirty="0" err="1">
                <a:latin typeface="Times New Roman"/>
                <a:ea typeface="Times New Roman"/>
              </a:rPr>
              <a:t>kesib</a:t>
            </a:r>
            <a:r>
              <a:rPr lang="en-US" sz="2300" dirty="0">
                <a:latin typeface="Times New Roman"/>
                <a:ea typeface="Times New Roman"/>
              </a:rPr>
              <a:t>, </a:t>
            </a:r>
            <a:r>
              <a:rPr lang="en-US" sz="2300" dirty="0" err="1">
                <a:latin typeface="Times New Roman"/>
                <a:ea typeface="Consolas"/>
              </a:rPr>
              <a:t>o‘tadi</a:t>
            </a:r>
            <a:r>
              <a:rPr lang="en-US" sz="2300" dirty="0">
                <a:latin typeface="Times New Roman"/>
                <a:ea typeface="Consolas"/>
              </a:rPr>
              <a:t>.</a:t>
            </a:r>
            <a:r>
              <a:rPr lang="en-US" sz="2300" dirty="0">
                <a:latin typeface="Times New Roman"/>
                <a:ea typeface="Times New Roman"/>
              </a:rPr>
              <a:t> </a:t>
            </a:r>
            <a:r>
              <a:rPr lang="en-US" sz="2300" dirty="0" err="1">
                <a:latin typeface="Times New Roman"/>
                <a:ea typeface="Times New Roman"/>
              </a:rPr>
              <a:t>Bir</a:t>
            </a:r>
            <a:r>
              <a:rPr lang="en-US" sz="2300" dirty="0">
                <a:latin typeface="Times New Roman"/>
                <a:ea typeface="Times New Roman"/>
              </a:rPr>
              <a:t> </a:t>
            </a:r>
            <a:r>
              <a:rPr lang="en-US" sz="2300" dirty="0" err="1">
                <a:latin typeface="Times New Roman"/>
                <a:ea typeface="Times New Roman"/>
              </a:rPr>
              <a:t>vaqtlar</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Consolas"/>
              </a:rPr>
              <a:t> </a:t>
            </a:r>
            <a:r>
              <a:rPr lang="en-US" sz="2300" dirty="0" err="1">
                <a:latin typeface="Times New Roman"/>
                <a:ea typeface="Consolas"/>
              </a:rPr>
              <a:t>vodiy</a:t>
            </a:r>
            <a:r>
              <a:rPr lang="en-US" sz="2300" dirty="0">
                <a:latin typeface="Times New Roman"/>
                <a:ea typeface="Times New Roman"/>
              </a:rPr>
              <a:t> </a:t>
            </a:r>
            <a:r>
              <a:rPr lang="en-US" sz="2300" b="1" dirty="0" err="1">
                <a:solidFill>
                  <a:srgbClr val="0000FF"/>
                </a:solidFill>
                <a:latin typeface="Times New Roman"/>
                <a:ea typeface="Times New Roman"/>
              </a:rPr>
              <a:t>xorasmiylarga</a:t>
            </a:r>
            <a:r>
              <a:rPr lang="en-US" sz="2300" dirty="0">
                <a:latin typeface="Times New Roman"/>
                <a:ea typeface="Consolas"/>
              </a:rPr>
              <a:t> </a:t>
            </a:r>
            <a:r>
              <a:rPr lang="en-US" sz="2300" dirty="0" err="1">
                <a:latin typeface="Times New Roman"/>
                <a:ea typeface="Consolas"/>
              </a:rPr>
              <a:t>q</a:t>
            </a:r>
            <a:r>
              <a:rPr lang="en-US" sz="2300" dirty="0" err="1">
                <a:latin typeface="Times New Roman"/>
                <a:ea typeface="Times New Roman"/>
              </a:rPr>
              <a:t>arashli</a:t>
            </a:r>
            <a:r>
              <a:rPr lang="en-US" sz="2300" dirty="0">
                <a:latin typeface="Times New Roman"/>
                <a:ea typeface="Times New Roman"/>
              </a:rPr>
              <a:t> </a:t>
            </a:r>
            <a:r>
              <a:rPr lang="en-US" sz="2300" dirty="0" err="1">
                <a:latin typeface="Times New Roman"/>
                <a:ea typeface="Times New Roman"/>
              </a:rPr>
              <a:t>bo‘lib</a:t>
            </a:r>
            <a:r>
              <a:rPr lang="en-US" sz="2300" dirty="0">
                <a:latin typeface="Times New Roman"/>
                <a:ea typeface="Times New Roman"/>
              </a:rPr>
              <a:t>, </a:t>
            </a:r>
            <a:r>
              <a:rPr lang="en-US" sz="2300" b="1" i="1" dirty="0" err="1">
                <a:latin typeface="Times New Roman"/>
                <a:ea typeface="Times New Roman"/>
              </a:rPr>
              <a:t>xorasmiylar</a:t>
            </a:r>
            <a:r>
              <a:rPr lang="en-US" sz="2300" b="1" i="1" dirty="0">
                <a:latin typeface="Times New Roman"/>
                <a:ea typeface="Times New Roman"/>
              </a:rPr>
              <a:t>, </a:t>
            </a:r>
            <a:r>
              <a:rPr lang="en-US" sz="2300" b="1" i="1" dirty="0" err="1">
                <a:latin typeface="Times New Roman"/>
                <a:ea typeface="Times New Roman"/>
              </a:rPr>
              <a:t>parfiyaliklar</a:t>
            </a:r>
            <a:r>
              <a:rPr lang="en-US" sz="2300" b="1" i="1" dirty="0">
                <a:latin typeface="Times New Roman"/>
                <a:ea typeface="Times New Roman"/>
              </a:rPr>
              <a:t>, </a:t>
            </a:r>
            <a:r>
              <a:rPr lang="en-US" sz="2300" b="1" i="1" dirty="0" err="1">
                <a:latin typeface="Times New Roman"/>
                <a:ea typeface="Times New Roman"/>
              </a:rPr>
              <a:t>saranglar</a:t>
            </a:r>
            <a:r>
              <a:rPr lang="en-US" sz="2300" b="1" i="1" dirty="0">
                <a:latin typeface="Times New Roman"/>
                <a:ea typeface="Times New Roman"/>
              </a:rPr>
              <a:t> </a:t>
            </a:r>
            <a:r>
              <a:rPr lang="en-US" sz="2300" b="1" i="1" dirty="0" err="1">
                <a:latin typeface="Times New Roman"/>
                <a:ea typeface="Times New Roman"/>
              </a:rPr>
              <a:t>va</a:t>
            </a:r>
            <a:r>
              <a:rPr lang="en-US" sz="2300" b="1" i="1" dirty="0">
                <a:latin typeface="Times New Roman"/>
                <a:ea typeface="Times New Roman"/>
              </a:rPr>
              <a:t> </a:t>
            </a:r>
            <a:r>
              <a:rPr lang="en-US" sz="2300" b="1" i="1" dirty="0" err="1">
                <a:latin typeface="Times New Roman"/>
                <a:ea typeface="Times New Roman"/>
              </a:rPr>
              <a:t>tamaneylarning</a:t>
            </a:r>
            <a:r>
              <a:rPr lang="en-US" sz="2300" b="1" i="1" dirty="0">
                <a:latin typeface="Times New Roman"/>
                <a:ea typeface="Times New Roman"/>
              </a:rPr>
              <a:t> </a:t>
            </a:r>
            <a:r>
              <a:rPr lang="en-US" sz="2300" dirty="0" err="1">
                <a:latin typeface="Times New Roman"/>
                <a:ea typeface="Times New Roman"/>
              </a:rPr>
              <a:t>chegaradosh</a:t>
            </a:r>
            <a:r>
              <a:rPr lang="en-US" sz="2300" dirty="0">
                <a:latin typeface="Times New Roman"/>
                <a:ea typeface="Times New Roman"/>
              </a:rPr>
              <a:t> </a:t>
            </a:r>
            <a:r>
              <a:rPr lang="en-US" sz="2300" dirty="0" err="1">
                <a:latin typeface="Times New Roman"/>
                <a:ea typeface="Times New Roman"/>
              </a:rPr>
              <a:t>yerlarida</a:t>
            </a:r>
            <a:r>
              <a:rPr lang="en-US" sz="2300" dirty="0">
                <a:latin typeface="Times New Roman"/>
                <a:ea typeface="Times New Roman"/>
              </a:rPr>
              <a:t> </a:t>
            </a:r>
            <a:r>
              <a:rPr lang="en-US" sz="2300" dirty="0" err="1">
                <a:latin typeface="Times New Roman"/>
                <a:ea typeface="Times New Roman"/>
              </a:rPr>
              <a:t>joylashgan</a:t>
            </a:r>
            <a:r>
              <a:rPr lang="en-US" sz="2300" dirty="0">
                <a:latin typeface="Times New Roman"/>
                <a:ea typeface="Times New Roman"/>
              </a:rPr>
              <a:t>. </a:t>
            </a:r>
            <a:r>
              <a:rPr lang="en-US" sz="2300" dirty="0" err="1">
                <a:latin typeface="Times New Roman"/>
                <a:ea typeface="Times New Roman"/>
              </a:rPr>
              <a:t>Forslar­ning</a:t>
            </a:r>
            <a:r>
              <a:rPr lang="en-US" sz="2300" dirty="0">
                <a:latin typeface="Times New Roman"/>
                <a:ea typeface="Times New Roman"/>
              </a:rPr>
              <a:t> </a:t>
            </a:r>
            <a:r>
              <a:rPr lang="en-US" sz="2300" dirty="0" err="1">
                <a:latin typeface="Times New Roman"/>
                <a:ea typeface="Times New Roman"/>
              </a:rPr>
              <a:t>hukmronligi</a:t>
            </a:r>
            <a:r>
              <a:rPr lang="en-US" sz="2300" dirty="0">
                <a:latin typeface="Times New Roman"/>
                <a:ea typeface="Times New Roman"/>
              </a:rPr>
              <a:t> </a:t>
            </a:r>
            <a:r>
              <a:rPr lang="en-US" sz="2300" dirty="0" err="1">
                <a:latin typeface="Times New Roman"/>
                <a:ea typeface="Times New Roman"/>
              </a:rPr>
              <a:t>boshlangach</a:t>
            </a:r>
            <a:r>
              <a:rPr lang="en-US" sz="2300" dirty="0">
                <a:latin typeface="Times New Roman"/>
                <a:ea typeface="Times New Roman"/>
              </a:rPr>
              <a:t>, </a:t>
            </a:r>
            <a:r>
              <a:rPr lang="en-US" sz="2300" dirty="0" err="1">
                <a:latin typeface="Times New Roman"/>
                <a:ea typeface="Times New Roman"/>
              </a:rPr>
              <a:t>vodiy</a:t>
            </a:r>
            <a:r>
              <a:rPr lang="en-US" sz="2300" dirty="0">
                <a:latin typeface="Times New Roman"/>
                <a:ea typeface="Times New Roman"/>
              </a:rPr>
              <a:t> </a:t>
            </a:r>
            <a:r>
              <a:rPr lang="en-US" sz="2300" b="1" dirty="0" err="1">
                <a:latin typeface="Times New Roman"/>
                <a:ea typeface="Times New Roman"/>
              </a:rPr>
              <a:t>fors</a:t>
            </a:r>
            <a:r>
              <a:rPr lang="en-US" sz="2300" b="1" dirty="0">
                <a:latin typeface="Times New Roman"/>
                <a:ea typeface="Times New Roman"/>
              </a:rPr>
              <a:t> </a:t>
            </a:r>
            <a:r>
              <a:rPr lang="en-US" sz="2300" b="1" dirty="0" err="1">
                <a:latin typeface="Times New Roman"/>
                <a:ea typeface="Times New Roman"/>
              </a:rPr>
              <a:t>podshosi</a:t>
            </a:r>
            <a:r>
              <a:rPr lang="en-US" sz="2300" b="1" dirty="0">
                <a:latin typeface="Times New Roman"/>
                <a:ea typeface="Consolas"/>
              </a:rPr>
              <a:t> </a:t>
            </a:r>
            <a:r>
              <a:rPr lang="en-US" sz="2300" b="1" dirty="0" err="1">
                <a:latin typeface="Times New Roman"/>
                <a:ea typeface="Consolas"/>
              </a:rPr>
              <a:t>hukm</a:t>
            </a:r>
            <a:r>
              <a:rPr lang="en-US" sz="2300" b="1" dirty="0" err="1">
                <a:latin typeface="Times New Roman"/>
                <a:ea typeface="Times New Roman"/>
              </a:rPr>
              <a:t>ronligiga</a:t>
            </a:r>
            <a:r>
              <a:rPr lang="en-US" sz="2300" b="1" dirty="0">
                <a:latin typeface="Times New Roman"/>
                <a:ea typeface="Times New Roman"/>
              </a:rPr>
              <a:t> </a:t>
            </a:r>
            <a:r>
              <a:rPr lang="en-US" sz="2300" dirty="0" err="1">
                <a:latin typeface="Times New Roman"/>
                <a:ea typeface="Times New Roman"/>
              </a:rPr>
              <a:t>o‘tgan</a:t>
            </a:r>
            <a:r>
              <a:rPr lang="en-US" sz="2300" dirty="0">
                <a:latin typeface="Times New Roman"/>
                <a:ea typeface="Times New Roman"/>
              </a:rPr>
              <a:t>. </a:t>
            </a:r>
            <a:r>
              <a:rPr lang="en-US" sz="2300" dirty="0" err="1">
                <a:latin typeface="Times New Roman"/>
                <a:ea typeface="Times New Roman"/>
              </a:rPr>
              <a:t>Vodiyni</a:t>
            </a:r>
            <a:r>
              <a:rPr lang="en-US" sz="2300" dirty="0">
                <a:latin typeface="Times New Roman"/>
                <a:ea typeface="Consolas"/>
              </a:rPr>
              <a:t> </a:t>
            </a:r>
            <a:r>
              <a:rPr lang="en-US" sz="2300" dirty="0" err="1">
                <a:latin typeface="Times New Roman"/>
                <a:ea typeface="Consolas"/>
              </a:rPr>
              <a:t>o‘r</a:t>
            </a:r>
            <a:r>
              <a:rPr lang="en-US" sz="2300" dirty="0" err="1">
                <a:latin typeface="Times New Roman"/>
                <a:ea typeface="Times New Roman"/>
              </a:rPr>
              <a:t>ab</a:t>
            </a:r>
            <a:r>
              <a:rPr lang="en-US" sz="2300" dirty="0">
                <a:latin typeface="Times New Roman"/>
                <a:ea typeface="Times New Roman"/>
              </a:rPr>
              <a:t> </a:t>
            </a:r>
            <a:r>
              <a:rPr lang="en-US" sz="2300" dirty="0" err="1">
                <a:latin typeface="Times New Roman"/>
                <a:ea typeface="Times New Roman"/>
              </a:rPr>
              <a:t>olgan</a:t>
            </a:r>
            <a:r>
              <a:rPr lang="en-US" sz="2300" dirty="0">
                <a:latin typeface="Times New Roman"/>
                <a:ea typeface="Times New Roman"/>
              </a:rPr>
              <a:t> </a:t>
            </a:r>
            <a:r>
              <a:rPr lang="en-US" sz="2300" dirty="0" err="1">
                <a:latin typeface="Times New Roman"/>
                <a:ea typeface="Times New Roman"/>
              </a:rPr>
              <a:t>tog‘dan</a:t>
            </a:r>
            <a:r>
              <a:rPr lang="en-US" sz="2300" dirty="0">
                <a:latin typeface="Times New Roman"/>
                <a:ea typeface="Times New Roman"/>
              </a:rPr>
              <a:t> </a:t>
            </a:r>
            <a:r>
              <a:rPr lang="en-US" sz="2300" b="1" dirty="0" err="1">
                <a:solidFill>
                  <a:srgbClr val="0000FF"/>
                </a:solidFill>
                <a:latin typeface="Times New Roman"/>
                <a:ea typeface="Times New Roman"/>
              </a:rPr>
              <a:t>Akes</a:t>
            </a:r>
            <a:r>
              <a:rPr lang="en-US" sz="2300" dirty="0">
                <a:latin typeface="Times New Roman"/>
                <a:ea typeface="Times New Roman"/>
              </a:rPr>
              <a:t> </a:t>
            </a:r>
            <a:r>
              <a:rPr lang="en-US" sz="2300" dirty="0" err="1">
                <a:latin typeface="Times New Roman"/>
                <a:ea typeface="Times New Roman"/>
              </a:rPr>
              <a:t>nomli</a:t>
            </a:r>
            <a:r>
              <a:rPr lang="en-US" sz="2300" dirty="0">
                <a:latin typeface="Times New Roman"/>
                <a:ea typeface="Times New Roman"/>
              </a:rPr>
              <a:t> </a:t>
            </a:r>
            <a:r>
              <a:rPr lang="en-US" sz="2300" dirty="0" err="1">
                <a:latin typeface="Times New Roman"/>
                <a:ea typeface="Consolas"/>
              </a:rPr>
              <a:t>yirik</a:t>
            </a:r>
            <a:r>
              <a:rPr lang="en-US" sz="2300" dirty="0">
                <a:latin typeface="Times New Roman"/>
                <a:ea typeface="Times New Roman"/>
              </a:rPr>
              <a:t> </a:t>
            </a:r>
            <a:r>
              <a:rPr lang="en-US" sz="2300" dirty="0" err="1">
                <a:latin typeface="Times New Roman"/>
                <a:ea typeface="Times New Roman"/>
              </a:rPr>
              <a:t>daryo</a:t>
            </a:r>
            <a:r>
              <a:rPr lang="en-US" sz="2300" dirty="0">
                <a:latin typeface="Times New Roman"/>
                <a:ea typeface="Times New Roman"/>
              </a:rPr>
              <a:t> </a:t>
            </a:r>
            <a:r>
              <a:rPr lang="en-US" sz="2300" dirty="0" err="1">
                <a:latin typeface="Times New Roman"/>
                <a:ea typeface="Times New Roman"/>
              </a:rPr>
              <a:t>boshlanadi</a:t>
            </a:r>
            <a:r>
              <a:rPr lang="en-US" sz="2300" dirty="0">
                <a:latin typeface="Times New Roman"/>
                <a:ea typeface="Times New Roman"/>
              </a:rPr>
              <a:t>. </a:t>
            </a:r>
            <a:r>
              <a:rPr lang="en-US" sz="2300" b="1" dirty="0" err="1">
                <a:solidFill>
                  <a:srgbClr val="0000FF"/>
                </a:solidFill>
                <a:latin typeface="Times New Roman"/>
                <a:ea typeface="Times New Roman"/>
              </a:rPr>
              <a:t>Beshta</a:t>
            </a:r>
            <a:r>
              <a:rPr lang="en-US" sz="2300" b="1" dirty="0">
                <a:solidFill>
                  <a:srgbClr val="0000FF"/>
                </a:solidFill>
                <a:latin typeface="Times New Roman"/>
                <a:ea typeface="Times New Roman"/>
              </a:rPr>
              <a:t> </a:t>
            </a:r>
            <a:r>
              <a:rPr lang="en-US" sz="2300" b="1" dirty="0" err="1">
                <a:solidFill>
                  <a:srgbClr val="0000FF"/>
                </a:solidFill>
                <a:latin typeface="Times New Roman"/>
                <a:ea typeface="Times New Roman"/>
              </a:rPr>
              <a:t>o‘zanlarga</a:t>
            </a:r>
            <a:r>
              <a:rPr lang="en-US" sz="2300" b="1" dirty="0">
                <a:solidFill>
                  <a:srgbClr val="0000FF"/>
                </a:solidFill>
                <a:latin typeface="Times New Roman"/>
                <a:ea typeface="Times New Roman"/>
              </a:rPr>
              <a:t> </a:t>
            </a:r>
            <a:r>
              <a:rPr lang="en-US" sz="2300" dirty="0" err="1">
                <a:latin typeface="Times New Roman"/>
                <a:ea typeface="Times New Roman"/>
              </a:rPr>
              <a:t>bo‘lingan</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Times New Roman"/>
              </a:rPr>
              <a:t> </a:t>
            </a:r>
            <a:r>
              <a:rPr lang="en-US" sz="2300" dirty="0" err="1">
                <a:latin typeface="Times New Roman"/>
                <a:ea typeface="Times New Roman"/>
              </a:rPr>
              <a:t>daryo</a:t>
            </a:r>
            <a:r>
              <a:rPr lang="en-US" sz="2300" dirty="0">
                <a:latin typeface="Times New Roman"/>
                <a:ea typeface="Times New Roman"/>
              </a:rPr>
              <a:t> </a:t>
            </a:r>
            <a:r>
              <a:rPr lang="en-US" sz="2300" dirty="0" err="1">
                <a:latin typeface="Times New Roman"/>
                <a:ea typeface="Times New Roman"/>
              </a:rPr>
              <a:t>sanab</a:t>
            </a:r>
            <a:r>
              <a:rPr lang="en-US" sz="2300" dirty="0">
                <a:latin typeface="Times New Roman"/>
                <a:ea typeface="Times New Roman"/>
              </a:rPr>
              <a:t> </a:t>
            </a:r>
            <a:r>
              <a:rPr lang="en-US" sz="2300" dirty="0" err="1">
                <a:latin typeface="Times New Roman"/>
                <a:ea typeface="Times New Roman"/>
              </a:rPr>
              <a:t>o‘tilgan</a:t>
            </a:r>
            <a:r>
              <a:rPr lang="en-US" sz="2300" dirty="0">
                <a:latin typeface="Times New Roman"/>
                <a:ea typeface="Times New Roman"/>
              </a:rPr>
              <a:t> </a:t>
            </a:r>
            <a:r>
              <a:rPr lang="en-US" sz="2300" b="1" dirty="0" err="1">
                <a:latin typeface="Times New Roman"/>
                <a:ea typeface="Times New Roman"/>
              </a:rPr>
              <a:t>xalqlarning</a:t>
            </a:r>
            <a:r>
              <a:rPr lang="en-US" sz="2300" b="1" dirty="0">
                <a:latin typeface="Times New Roman"/>
                <a:ea typeface="Times New Roman"/>
              </a:rPr>
              <a:t> </a:t>
            </a:r>
            <a:r>
              <a:rPr lang="en-US" sz="2300" b="1" dirty="0" err="1">
                <a:latin typeface="Times New Roman"/>
                <a:ea typeface="Times New Roman"/>
              </a:rPr>
              <a:t>yerlarini</a:t>
            </a:r>
            <a:r>
              <a:rPr lang="en-US" sz="2300" b="1" dirty="0">
                <a:latin typeface="Times New Roman"/>
                <a:ea typeface="Times New Roman"/>
              </a:rPr>
              <a:t> </a:t>
            </a:r>
            <a:r>
              <a:rPr lang="en-US" sz="2300" b="1" dirty="0" err="1">
                <a:latin typeface="Times New Roman"/>
                <a:ea typeface="Times New Roman"/>
              </a:rPr>
              <a:t>daralar</a:t>
            </a:r>
            <a:r>
              <a:rPr lang="en-US" sz="2300" b="1" dirty="0">
                <a:latin typeface="Times New Roman"/>
                <a:ea typeface="Times New Roman"/>
              </a:rPr>
              <a:t> </a:t>
            </a:r>
            <a:r>
              <a:rPr lang="en-US" sz="2300" b="1" dirty="0" err="1">
                <a:latin typeface="Times New Roman"/>
                <a:ea typeface="Times New Roman"/>
              </a:rPr>
              <a:t>orq</a:t>
            </a:r>
            <a:r>
              <a:rPr lang="en-US" sz="2300" b="1" dirty="0" err="1">
                <a:latin typeface="Times New Roman"/>
                <a:ea typeface="Consolas"/>
              </a:rPr>
              <a:t>ali</a:t>
            </a:r>
            <a:r>
              <a:rPr lang="en-US" sz="2300" b="1" dirty="0">
                <a:latin typeface="Times New Roman"/>
                <a:ea typeface="Consolas"/>
              </a:rPr>
              <a:t> </a:t>
            </a:r>
            <a:r>
              <a:rPr lang="en-US" sz="2300" b="1" dirty="0" err="1">
                <a:latin typeface="Times New Roman"/>
                <a:ea typeface="Consolas"/>
              </a:rPr>
              <a:t>suv</a:t>
            </a:r>
            <a:r>
              <a:rPr lang="en-US" sz="2300" b="1" dirty="0">
                <a:latin typeface="Times New Roman"/>
                <a:ea typeface="Times New Roman"/>
              </a:rPr>
              <a:t> </a:t>
            </a:r>
            <a:r>
              <a:rPr lang="en-US" sz="2300" b="1" dirty="0" err="1">
                <a:latin typeface="Times New Roman"/>
                <a:ea typeface="Times New Roman"/>
              </a:rPr>
              <a:t>bilan</a:t>
            </a:r>
            <a:r>
              <a:rPr lang="en-US" sz="2300" b="1" dirty="0">
                <a:latin typeface="Times New Roman"/>
                <a:ea typeface="Times New Roman"/>
              </a:rPr>
              <a:t> </a:t>
            </a:r>
            <a:r>
              <a:rPr lang="en-US" sz="2300" b="1" dirty="0" err="1">
                <a:latin typeface="Times New Roman"/>
                <a:ea typeface="Times New Roman"/>
              </a:rPr>
              <a:t>ta’minlagan</a:t>
            </a:r>
            <a:r>
              <a:rPr lang="en-US" sz="2300" dirty="0">
                <a:latin typeface="Times New Roman"/>
                <a:ea typeface="Times New Roman"/>
              </a:rPr>
              <a:t>. Ammo </a:t>
            </a:r>
            <a:r>
              <a:rPr lang="en-US" sz="2300" dirty="0" err="1">
                <a:latin typeface="Times New Roman"/>
                <a:ea typeface="Times New Roman"/>
              </a:rPr>
              <a:t>forslarning</a:t>
            </a:r>
            <a:r>
              <a:rPr lang="en-US" sz="2300" dirty="0">
                <a:latin typeface="Times New Roman"/>
                <a:ea typeface="Times New Roman"/>
              </a:rPr>
              <a:t> </a:t>
            </a:r>
            <a:r>
              <a:rPr lang="en-US" sz="2300" dirty="0" err="1">
                <a:latin typeface="Times New Roman"/>
                <a:ea typeface="Times New Roman"/>
              </a:rPr>
              <a:t>hukm­</a:t>
            </a:r>
            <a:r>
              <a:rPr lang="en-US" sz="2300" dirty="0" err="1">
                <a:latin typeface="Times New Roman"/>
                <a:ea typeface="Consolas"/>
              </a:rPr>
              <a:t>ronligi</a:t>
            </a:r>
            <a:r>
              <a:rPr lang="en-US" sz="2300" dirty="0">
                <a:latin typeface="Times New Roman"/>
                <a:ea typeface="Times New Roman"/>
              </a:rPr>
              <a:t> </a:t>
            </a:r>
            <a:r>
              <a:rPr lang="en-US" sz="2300" dirty="0" err="1">
                <a:latin typeface="Times New Roman"/>
                <a:ea typeface="Times New Roman"/>
              </a:rPr>
              <a:t>davrida</a:t>
            </a:r>
            <a:r>
              <a:rPr lang="en-US" sz="2300" dirty="0">
                <a:latin typeface="Times New Roman"/>
                <a:ea typeface="Times New Roman"/>
              </a:rPr>
              <a:t> </a:t>
            </a:r>
            <a:r>
              <a:rPr lang="en-US" sz="2300" dirty="0" err="1">
                <a:latin typeface="Times New Roman"/>
                <a:ea typeface="Times New Roman"/>
              </a:rPr>
              <a:t>ushbu</a:t>
            </a:r>
            <a:r>
              <a:rPr lang="en-US" sz="2300" dirty="0">
                <a:latin typeface="Times New Roman"/>
                <a:ea typeface="Times New Roman"/>
              </a:rPr>
              <a:t> </a:t>
            </a:r>
            <a:r>
              <a:rPr lang="en-US" sz="2300" dirty="0" err="1">
                <a:latin typeface="Times New Roman"/>
                <a:ea typeface="Times New Roman"/>
              </a:rPr>
              <a:t>xalqlar</a:t>
            </a:r>
            <a:r>
              <a:rPr lang="en-US" sz="2300" dirty="0">
                <a:latin typeface="Times New Roman"/>
                <a:ea typeface="Times New Roman"/>
              </a:rPr>
              <a:t> </a:t>
            </a:r>
            <a:r>
              <a:rPr lang="en-US" sz="2300" dirty="0" err="1">
                <a:latin typeface="Times New Roman"/>
                <a:ea typeface="Times New Roman"/>
              </a:rPr>
              <a:t>quyidagi</a:t>
            </a:r>
            <a:r>
              <a:rPr lang="en-US" sz="2300" dirty="0">
                <a:latin typeface="Times New Roman"/>
                <a:ea typeface="Consolas"/>
              </a:rPr>
              <a:t> </a:t>
            </a:r>
            <a:r>
              <a:rPr lang="en-US" sz="2300" dirty="0" err="1">
                <a:latin typeface="Times New Roman"/>
                <a:ea typeface="Consolas"/>
              </a:rPr>
              <a:t>xolatni</a:t>
            </a:r>
            <a:r>
              <a:rPr lang="en-US" sz="2300" dirty="0">
                <a:latin typeface="Times New Roman"/>
                <a:ea typeface="Times New Roman"/>
              </a:rPr>
              <a:t> </a:t>
            </a:r>
            <a:r>
              <a:rPr lang="en-US" sz="2300" dirty="0" err="1">
                <a:latin typeface="Times New Roman"/>
                <a:ea typeface="Times New Roman"/>
              </a:rPr>
              <a:t>bosh</a:t>
            </a:r>
            <a:r>
              <a:rPr lang="en-US" sz="2300" dirty="0" err="1">
                <a:latin typeface="Times New Roman"/>
                <a:ea typeface="Consolas"/>
              </a:rPr>
              <a:t>dan</a:t>
            </a:r>
            <a:r>
              <a:rPr lang="en-US" sz="2300" dirty="0">
                <a:latin typeface="Times New Roman"/>
                <a:ea typeface="Consolas"/>
              </a:rPr>
              <a:t> </a:t>
            </a:r>
            <a:r>
              <a:rPr lang="en-US" sz="2300" dirty="0" err="1">
                <a:latin typeface="Times New Roman"/>
                <a:ea typeface="Consolas"/>
              </a:rPr>
              <a:t>kechirdilar</a:t>
            </a:r>
            <a:r>
              <a:rPr lang="en-US" sz="2300" dirty="0">
                <a:latin typeface="Times New Roman"/>
                <a:ea typeface="Consolas"/>
              </a:rPr>
              <a:t>:</a:t>
            </a:r>
            <a:r>
              <a:rPr lang="en-US" sz="2300" dirty="0">
                <a:latin typeface="Times New Roman"/>
                <a:ea typeface="Times New Roman"/>
              </a:rPr>
              <a:t> </a:t>
            </a:r>
            <a:r>
              <a:rPr lang="en-US" sz="2300" b="1" dirty="0" err="1">
                <a:latin typeface="Times New Roman"/>
                <a:ea typeface="Times New Roman"/>
              </a:rPr>
              <a:t>Podsho</a:t>
            </a:r>
            <a:r>
              <a:rPr lang="en-US" sz="2300" b="1" dirty="0">
                <a:latin typeface="Times New Roman"/>
                <a:ea typeface="Times New Roman"/>
              </a:rPr>
              <a:t> </a:t>
            </a:r>
            <a:r>
              <a:rPr lang="en-US" sz="2300" b="1" dirty="0" err="1">
                <a:latin typeface="Times New Roman"/>
                <a:ea typeface="Times New Roman"/>
              </a:rPr>
              <a:t>daralarni</a:t>
            </a:r>
            <a:r>
              <a:rPr lang="en-US" sz="2300" b="1" dirty="0">
                <a:latin typeface="Times New Roman"/>
                <a:ea typeface="Times New Roman"/>
              </a:rPr>
              <a:t> </a:t>
            </a:r>
            <a:r>
              <a:rPr lang="en-US" sz="2300" b="1" dirty="0" err="1">
                <a:latin typeface="Times New Roman"/>
                <a:ea typeface="Times New Roman"/>
              </a:rPr>
              <a:t>to‘sib</a:t>
            </a:r>
            <a:r>
              <a:rPr lang="en-US" sz="2300" b="1" dirty="0">
                <a:latin typeface="Times New Roman"/>
                <a:ea typeface="Times New Roman"/>
              </a:rPr>
              <a:t> </a:t>
            </a:r>
            <a:r>
              <a:rPr lang="en-US" sz="2300" b="1" dirty="0" err="1">
                <a:latin typeface="Times New Roman"/>
                <a:ea typeface="Times New Roman"/>
              </a:rPr>
              <a:t>suv</a:t>
            </a:r>
            <a:r>
              <a:rPr lang="en-US" sz="2300" b="1" dirty="0">
                <a:latin typeface="Times New Roman"/>
                <a:ea typeface="Times New Roman"/>
              </a:rPr>
              <a:t> </a:t>
            </a:r>
            <a:r>
              <a:rPr lang="en-US" sz="2300" b="1" dirty="0" err="1">
                <a:latin typeface="Times New Roman"/>
                <a:ea typeface="Times New Roman"/>
              </a:rPr>
              <a:t>yo‘llarida</a:t>
            </a:r>
            <a:r>
              <a:rPr lang="en-US" sz="2300" b="1" dirty="0">
                <a:latin typeface="Times New Roman"/>
                <a:ea typeface="Times New Roman"/>
              </a:rPr>
              <a:t> </a:t>
            </a:r>
            <a:r>
              <a:rPr lang="en-US" sz="2300" b="1" dirty="0" err="1">
                <a:latin typeface="Times New Roman"/>
                <a:ea typeface="Consolas"/>
              </a:rPr>
              <a:t>to‘g‘on</a:t>
            </a:r>
            <a:r>
              <a:rPr lang="en-US" sz="2300" b="1" dirty="0">
                <a:latin typeface="Times New Roman"/>
                <a:ea typeface="Times New Roman"/>
              </a:rPr>
              <a:t> </a:t>
            </a:r>
            <a:r>
              <a:rPr lang="en-US" sz="2300" b="1" dirty="0" err="1">
                <a:latin typeface="Times New Roman"/>
                <a:ea typeface="Times New Roman"/>
              </a:rPr>
              <a:t>darvozalari</a:t>
            </a:r>
            <a:r>
              <a:rPr lang="en-US" sz="2300" b="1" dirty="0">
                <a:latin typeface="Times New Roman"/>
                <a:ea typeface="Times New Roman"/>
              </a:rPr>
              <a:t> </a:t>
            </a:r>
            <a:r>
              <a:rPr lang="en-US" sz="2300" b="1" dirty="0" err="1">
                <a:latin typeface="Times New Roman"/>
                <a:ea typeface="Times New Roman"/>
              </a:rPr>
              <a:t>qurishga</a:t>
            </a:r>
            <a:r>
              <a:rPr lang="en-US" sz="2300" b="1" dirty="0">
                <a:latin typeface="Times New Roman"/>
                <a:ea typeface="Times New Roman"/>
              </a:rPr>
              <a:t> </a:t>
            </a:r>
            <a:r>
              <a:rPr lang="en-US" sz="2300" b="1" dirty="0" err="1">
                <a:latin typeface="Times New Roman"/>
                <a:ea typeface="Times New Roman"/>
              </a:rPr>
              <a:t>buyruq</a:t>
            </a:r>
            <a:r>
              <a:rPr lang="en-US" sz="2300" b="1" dirty="0">
                <a:latin typeface="Times New Roman"/>
                <a:ea typeface="Times New Roman"/>
              </a:rPr>
              <a:t> </a:t>
            </a:r>
            <a:r>
              <a:rPr lang="en-US" sz="2300" b="1" dirty="0" err="1">
                <a:latin typeface="Times New Roman"/>
                <a:ea typeface="Times New Roman"/>
              </a:rPr>
              <a:t>bergan</a:t>
            </a:r>
            <a:r>
              <a:rPr lang="en-US" sz="2300" b="1" dirty="0">
                <a:latin typeface="Times New Roman"/>
                <a:ea typeface="Times New Roman"/>
              </a:rPr>
              <a:t>.</a:t>
            </a:r>
            <a:r>
              <a:rPr lang="en-US" sz="2300" dirty="0">
                <a:latin typeface="Times New Roman"/>
                <a:ea typeface="Times New Roman"/>
              </a:rPr>
              <a:t> </a:t>
            </a:r>
            <a:r>
              <a:rPr lang="en-US" sz="2300" dirty="0" err="1">
                <a:latin typeface="Times New Roman"/>
                <a:ea typeface="Times New Roman"/>
              </a:rPr>
              <a:t>Daralardan</a:t>
            </a:r>
            <a:r>
              <a:rPr lang="en-US" sz="2300" dirty="0">
                <a:latin typeface="Times New Roman"/>
                <a:ea typeface="Times New Roman"/>
              </a:rPr>
              <a:t> </a:t>
            </a:r>
            <a:r>
              <a:rPr lang="en-US" sz="2300" dirty="0" err="1">
                <a:latin typeface="Times New Roman"/>
                <a:ea typeface="Consolas"/>
              </a:rPr>
              <a:t>chiqayotgan</a:t>
            </a:r>
            <a:r>
              <a:rPr lang="en-US" sz="2300" dirty="0">
                <a:latin typeface="Times New Roman"/>
                <a:ea typeface="Consolas"/>
              </a:rPr>
              <a:t> </a:t>
            </a:r>
            <a:r>
              <a:rPr lang="en-US" sz="2300" dirty="0" err="1">
                <a:latin typeface="Times New Roman"/>
                <a:ea typeface="Consolas"/>
              </a:rPr>
              <a:t>suv</a:t>
            </a:r>
            <a:r>
              <a:rPr lang="en-US" sz="2300" dirty="0">
                <a:latin typeface="Times New Roman"/>
                <a:ea typeface="Times New Roman"/>
              </a:rPr>
              <a:t> </a:t>
            </a:r>
            <a:r>
              <a:rPr lang="en-US" sz="2300" dirty="0" err="1">
                <a:latin typeface="Times New Roman"/>
                <a:ea typeface="Times New Roman"/>
              </a:rPr>
              <a:t>oqimining</a:t>
            </a:r>
            <a:r>
              <a:rPr lang="en-US" sz="2300" dirty="0">
                <a:latin typeface="Times New Roman"/>
                <a:ea typeface="Consolas"/>
              </a:rPr>
              <a:t> </a:t>
            </a:r>
            <a:r>
              <a:rPr lang="en-US" sz="2300" dirty="0" err="1">
                <a:latin typeface="Times New Roman"/>
                <a:ea typeface="Consolas"/>
              </a:rPr>
              <a:t>yo‘li</a:t>
            </a:r>
            <a:r>
              <a:rPr lang="en-US" sz="2300" dirty="0">
                <a:latin typeface="Times New Roman"/>
                <a:ea typeface="Times New Roman"/>
              </a:rPr>
              <a:t> </a:t>
            </a:r>
            <a:r>
              <a:rPr lang="en-US" sz="2300" dirty="0" err="1">
                <a:latin typeface="Times New Roman"/>
                <a:ea typeface="Times New Roman"/>
              </a:rPr>
              <a:t>berkitilgani</a:t>
            </a:r>
            <a:r>
              <a:rPr lang="en-US" sz="2300" dirty="0">
                <a:latin typeface="Times New Roman"/>
                <a:ea typeface="Consolas"/>
              </a:rPr>
              <a:t> </a:t>
            </a:r>
            <a:r>
              <a:rPr lang="en-US" sz="2300" dirty="0" err="1">
                <a:latin typeface="Times New Roman"/>
                <a:ea typeface="Consolas"/>
              </a:rPr>
              <a:t>uchun</a:t>
            </a:r>
            <a:r>
              <a:rPr lang="en-US" sz="2300" dirty="0">
                <a:latin typeface="Times New Roman"/>
                <a:ea typeface="Times New Roman"/>
              </a:rPr>
              <a:t> tog‘ </a:t>
            </a:r>
            <a:r>
              <a:rPr lang="en-US" sz="2300" dirty="0" err="1">
                <a:latin typeface="Times New Roman"/>
                <a:ea typeface="Consolas"/>
              </a:rPr>
              <a:t>bilan</a:t>
            </a:r>
            <a:r>
              <a:rPr lang="en-US" sz="2300" dirty="0">
                <a:latin typeface="Times New Roman"/>
                <a:ea typeface="Consolas"/>
              </a:rPr>
              <a:t> </a:t>
            </a:r>
            <a:r>
              <a:rPr lang="en-US" sz="2300" dirty="0" err="1">
                <a:latin typeface="Times New Roman"/>
                <a:ea typeface="Consolas"/>
              </a:rPr>
              <a:t>o‘ralgan</a:t>
            </a:r>
            <a:r>
              <a:rPr lang="en-US" sz="2300" dirty="0">
                <a:latin typeface="Times New Roman"/>
                <a:ea typeface="Consolas"/>
              </a:rPr>
              <a:t> </a:t>
            </a:r>
            <a:r>
              <a:rPr lang="en-US" sz="2300" dirty="0" err="1">
                <a:latin typeface="Times New Roman"/>
                <a:ea typeface="Consolas"/>
              </a:rPr>
              <a:t>vodiy</a:t>
            </a:r>
            <a:r>
              <a:rPr lang="en-US" sz="2300" dirty="0">
                <a:latin typeface="Times New Roman"/>
                <a:ea typeface="Consolas"/>
              </a:rPr>
              <a:t> </a:t>
            </a:r>
            <a:r>
              <a:rPr lang="en-US" sz="2300" dirty="0" err="1">
                <a:latin typeface="Times New Roman"/>
                <a:ea typeface="Consolas"/>
              </a:rPr>
              <a:t>o‘rnida</a:t>
            </a:r>
            <a:r>
              <a:rPr lang="en-US" sz="2300" dirty="0">
                <a:latin typeface="Times New Roman"/>
                <a:ea typeface="Times New Roman"/>
              </a:rPr>
              <a:t> </a:t>
            </a:r>
            <a:r>
              <a:rPr lang="en-US" sz="2300" b="1" dirty="0" err="1" smtClean="0">
                <a:solidFill>
                  <a:srgbClr val="0000FF"/>
                </a:solidFill>
                <a:latin typeface="Times New Roman"/>
                <a:ea typeface="Times New Roman"/>
              </a:rPr>
              <a:t>ko‘l</a:t>
            </a:r>
            <a:r>
              <a:rPr lang="en-US" sz="2300" b="1" dirty="0" smtClean="0">
                <a:solidFill>
                  <a:srgbClr val="0000FF"/>
                </a:solidFill>
                <a:latin typeface="Times New Roman"/>
                <a:ea typeface="Times New Roman"/>
              </a:rPr>
              <a:t> </a:t>
            </a:r>
            <a:r>
              <a:rPr lang="en-US" sz="2300" dirty="0" err="1">
                <a:latin typeface="Times New Roman"/>
                <a:ea typeface="Times New Roman"/>
              </a:rPr>
              <a:t>paydo</a:t>
            </a:r>
            <a:r>
              <a:rPr lang="en-US" sz="2300" dirty="0">
                <a:latin typeface="Times New Roman"/>
                <a:ea typeface="Times New Roman"/>
              </a:rPr>
              <a:t> </a:t>
            </a:r>
            <a:r>
              <a:rPr lang="en-US" sz="2300" dirty="0" err="1">
                <a:latin typeface="Times New Roman"/>
                <a:ea typeface="Times New Roman"/>
              </a:rPr>
              <a:t>bo‘lgan</a:t>
            </a:r>
            <a:r>
              <a:rPr lang="en-US" sz="2300" dirty="0">
                <a:latin typeface="Times New Roman"/>
                <a:ea typeface="Consolas"/>
              </a:rPr>
              <a:t>.</a:t>
            </a:r>
            <a:r>
              <a:rPr lang="en-US" sz="2300" dirty="0">
                <a:latin typeface="Times New Roman"/>
                <a:ea typeface="Times New Roman"/>
              </a:rPr>
              <a:t> </a:t>
            </a:r>
            <a:r>
              <a:rPr lang="en-US" sz="2300" dirty="0" err="1">
                <a:latin typeface="Times New Roman"/>
                <a:ea typeface="Times New Roman"/>
              </a:rPr>
              <a:t>Ilgari</a:t>
            </a:r>
            <a:r>
              <a:rPr lang="en-US" sz="2300" dirty="0">
                <a:latin typeface="Times New Roman"/>
                <a:ea typeface="Times New Roman"/>
              </a:rPr>
              <a:t> </a:t>
            </a:r>
            <a:r>
              <a:rPr lang="en-US" sz="2300" dirty="0" err="1">
                <a:latin typeface="Times New Roman"/>
                <a:ea typeface="Times New Roman"/>
              </a:rPr>
              <a:t>shu</a:t>
            </a:r>
            <a:r>
              <a:rPr lang="en-US" sz="2300" dirty="0">
                <a:latin typeface="Times New Roman"/>
                <a:ea typeface="Times New Roman"/>
              </a:rPr>
              <a:t> </a:t>
            </a:r>
            <a:r>
              <a:rPr lang="en-US" sz="2300" dirty="0" err="1">
                <a:latin typeface="Times New Roman"/>
                <a:ea typeface="Consolas"/>
              </a:rPr>
              <a:t>suvdan</a:t>
            </a:r>
            <a:r>
              <a:rPr lang="en-US" sz="2300" dirty="0">
                <a:latin typeface="Times New Roman"/>
                <a:ea typeface="Times New Roman"/>
              </a:rPr>
              <a:t> </a:t>
            </a:r>
            <a:r>
              <a:rPr lang="en-US" sz="2300" dirty="0" err="1">
                <a:latin typeface="Times New Roman"/>
                <a:ea typeface="Times New Roman"/>
              </a:rPr>
              <a:t>foydalanib</a:t>
            </a:r>
            <a:r>
              <a:rPr lang="en-US" sz="2300" dirty="0">
                <a:latin typeface="Times New Roman"/>
                <a:ea typeface="Consolas"/>
              </a:rPr>
              <a:t> </a:t>
            </a:r>
            <a:r>
              <a:rPr lang="en-US" sz="2300" dirty="0" err="1">
                <a:latin typeface="Times New Roman"/>
                <a:ea typeface="Consolas"/>
              </a:rPr>
              <a:t>kelgan</a:t>
            </a:r>
            <a:r>
              <a:rPr lang="en-US" sz="2300" dirty="0">
                <a:latin typeface="Times New Roman"/>
                <a:ea typeface="Times New Roman"/>
              </a:rPr>
              <a:t> </a:t>
            </a:r>
            <a:r>
              <a:rPr lang="en-US" sz="2300" dirty="0" err="1">
                <a:latin typeface="Times New Roman"/>
                <a:ea typeface="Times New Roman"/>
              </a:rPr>
              <a:t>qabilalar</a:t>
            </a:r>
            <a:r>
              <a:rPr lang="en-US" sz="2300" dirty="0">
                <a:latin typeface="Times New Roman"/>
                <a:ea typeface="Times New Roman"/>
              </a:rPr>
              <a:t> </a:t>
            </a:r>
            <a:r>
              <a:rPr lang="en-US" sz="2300" dirty="0" err="1">
                <a:latin typeface="Times New Roman"/>
                <a:ea typeface="Times New Roman"/>
              </a:rPr>
              <a:t>bu</a:t>
            </a:r>
            <a:r>
              <a:rPr lang="en-US" sz="2300" dirty="0">
                <a:latin typeface="Times New Roman"/>
                <a:ea typeface="Times New Roman"/>
              </a:rPr>
              <a:t> </a:t>
            </a:r>
            <a:r>
              <a:rPr lang="en-US" sz="2300" dirty="0" err="1">
                <a:latin typeface="Times New Roman"/>
                <a:ea typeface="Times New Roman"/>
              </a:rPr>
              <a:t>imkoniyatdan</a:t>
            </a:r>
            <a:r>
              <a:rPr lang="en-US" sz="2300" dirty="0">
                <a:latin typeface="Times New Roman"/>
                <a:ea typeface="Times New Roman"/>
              </a:rPr>
              <a:t> </a:t>
            </a:r>
            <a:r>
              <a:rPr lang="en-US" sz="2300" dirty="0" err="1">
                <a:latin typeface="Times New Roman"/>
                <a:ea typeface="Times New Roman"/>
              </a:rPr>
              <a:t>mahrum</a:t>
            </a:r>
            <a:r>
              <a:rPr lang="en-US" sz="2300" dirty="0">
                <a:latin typeface="Times New Roman"/>
                <a:ea typeface="Times New Roman"/>
              </a:rPr>
              <a:t> </a:t>
            </a:r>
            <a:r>
              <a:rPr lang="en-US" sz="2300" dirty="0" err="1">
                <a:latin typeface="Times New Roman"/>
                <a:ea typeface="Times New Roman"/>
              </a:rPr>
              <a:t>bo‘lib</a:t>
            </a:r>
            <a:r>
              <a:rPr lang="en-US" sz="2300" dirty="0">
                <a:latin typeface="Times New Roman"/>
                <a:ea typeface="Times New Roman"/>
              </a:rPr>
              <a:t>, </a:t>
            </a:r>
            <a:r>
              <a:rPr lang="en-US" sz="2300" dirty="0" err="1">
                <a:latin typeface="Times New Roman"/>
                <a:ea typeface="Times New Roman"/>
              </a:rPr>
              <a:t>dahshatli</a:t>
            </a:r>
            <a:r>
              <a:rPr lang="en-US" sz="2300" dirty="0">
                <a:latin typeface="Times New Roman"/>
                <a:ea typeface="Times New Roman"/>
              </a:rPr>
              <a:t> </a:t>
            </a:r>
            <a:r>
              <a:rPr lang="en-US" sz="2300" dirty="0" err="1">
                <a:latin typeface="Times New Roman"/>
                <a:ea typeface="Times New Roman"/>
              </a:rPr>
              <a:t>holatga</a:t>
            </a:r>
            <a:r>
              <a:rPr lang="en-US" sz="2300" dirty="0">
                <a:latin typeface="Times New Roman"/>
                <a:ea typeface="Times New Roman"/>
              </a:rPr>
              <a:t> </a:t>
            </a:r>
            <a:r>
              <a:rPr lang="en-US" sz="2300" dirty="0" err="1">
                <a:latin typeface="Times New Roman"/>
                <a:ea typeface="Times New Roman"/>
              </a:rPr>
              <a:t>tushganlar</a:t>
            </a:r>
            <a:r>
              <a:rPr lang="en-US" sz="2300" dirty="0">
                <a:latin typeface="Times New Roman"/>
                <a:ea typeface="Times New Roman"/>
              </a:rPr>
              <a:t>... </a:t>
            </a:r>
            <a:r>
              <a:rPr lang="en-US" sz="2300" b="1" i="1" dirty="0" err="1">
                <a:latin typeface="Times New Roman"/>
                <a:ea typeface="Times New Roman"/>
              </a:rPr>
              <a:t>podsho</a:t>
            </a:r>
            <a:r>
              <a:rPr lang="en-US" sz="2300" b="1" i="1" dirty="0">
                <a:latin typeface="Times New Roman"/>
                <a:ea typeface="Consolas"/>
              </a:rPr>
              <a:t> </a:t>
            </a:r>
            <a:r>
              <a:rPr lang="en-US" sz="2300" b="1" i="1" dirty="0" err="1">
                <a:latin typeface="Times New Roman"/>
                <a:ea typeface="Consolas"/>
              </a:rPr>
              <a:t>to‘g‘on</a:t>
            </a:r>
            <a:r>
              <a:rPr lang="en-US" sz="2300" b="1" i="1" dirty="0">
                <a:latin typeface="Times New Roman"/>
                <a:ea typeface="Consolas"/>
              </a:rPr>
              <a:t> </a:t>
            </a:r>
            <a:r>
              <a:rPr lang="en-US" sz="2300" b="1" i="1" dirty="0" err="1">
                <a:latin typeface="Times New Roman"/>
                <a:ea typeface="Consolas"/>
              </a:rPr>
              <a:t>darvozalarini</a:t>
            </a:r>
            <a:r>
              <a:rPr lang="en-US" sz="2300" b="1" i="1" dirty="0">
                <a:latin typeface="Times New Roman"/>
                <a:ea typeface="Times New Roman"/>
              </a:rPr>
              <a:t> </a:t>
            </a:r>
            <a:r>
              <a:rPr lang="en-US" sz="2300" b="1" i="1" dirty="0" err="1">
                <a:latin typeface="Times New Roman"/>
                <a:ea typeface="Times New Roman"/>
              </a:rPr>
              <a:t>ochish</a:t>
            </a:r>
            <a:r>
              <a:rPr lang="en-US" sz="2300" b="1" i="1" dirty="0">
                <a:latin typeface="Times New Roman"/>
                <a:ea typeface="Times New Roman"/>
              </a:rPr>
              <a:t> </a:t>
            </a:r>
            <a:r>
              <a:rPr lang="en-US" sz="2300" b="1" i="1" dirty="0" err="1">
                <a:latin typeface="Times New Roman"/>
                <a:ea typeface="Times New Roman"/>
              </a:rPr>
              <a:t>uchun</a:t>
            </a:r>
            <a:r>
              <a:rPr lang="en-US" sz="2300" b="1" i="1" dirty="0">
                <a:latin typeface="Times New Roman"/>
                <a:ea typeface="Times New Roman"/>
              </a:rPr>
              <a:t> </a:t>
            </a:r>
            <a:r>
              <a:rPr lang="en-US" sz="2300" b="1" i="1" dirty="0" err="1">
                <a:latin typeface="Times New Roman"/>
                <a:ea typeface="Times New Roman"/>
              </a:rPr>
              <a:t>katta</a:t>
            </a:r>
            <a:r>
              <a:rPr lang="en-US" sz="2300" b="1" i="1" dirty="0">
                <a:latin typeface="Times New Roman"/>
                <a:ea typeface="Times New Roman"/>
              </a:rPr>
              <a:t> </a:t>
            </a:r>
            <a:r>
              <a:rPr lang="en-US" sz="2300" b="1" i="1" dirty="0" err="1">
                <a:latin typeface="Times New Roman"/>
                <a:ea typeface="Times New Roman"/>
              </a:rPr>
              <a:t>pul</a:t>
            </a:r>
            <a:r>
              <a:rPr lang="en-US" sz="2300" b="1" i="1" dirty="0">
                <a:latin typeface="Times New Roman"/>
                <a:ea typeface="Times New Roman"/>
              </a:rPr>
              <a:t> (</a:t>
            </a:r>
            <a:r>
              <a:rPr lang="en-US" sz="2300" b="1" i="1" dirty="0" err="1">
                <a:latin typeface="Times New Roman"/>
                <a:ea typeface="Times New Roman"/>
              </a:rPr>
              <a:t>soliqlardan</a:t>
            </a:r>
            <a:r>
              <a:rPr lang="en-US" sz="2300" b="1" i="1" dirty="0">
                <a:latin typeface="Times New Roman"/>
                <a:ea typeface="Times New Roman"/>
              </a:rPr>
              <a:t> </a:t>
            </a:r>
            <a:r>
              <a:rPr lang="en-US" sz="2300" b="1" i="1" dirty="0" err="1">
                <a:latin typeface="Times New Roman"/>
                <a:ea typeface="Times New Roman"/>
              </a:rPr>
              <a:t>tashqari</a:t>
            </a:r>
            <a:r>
              <a:rPr lang="en-US" sz="2300" b="1" i="1" dirty="0">
                <a:latin typeface="Times New Roman"/>
                <a:ea typeface="Times New Roman"/>
              </a:rPr>
              <a:t>) </a:t>
            </a:r>
            <a:r>
              <a:rPr lang="en-US" sz="2300" b="1" i="1" dirty="0" err="1">
                <a:latin typeface="Times New Roman"/>
                <a:ea typeface="Times New Roman"/>
              </a:rPr>
              <a:t>talab</a:t>
            </a:r>
            <a:r>
              <a:rPr lang="en-US" sz="2300" b="1" i="1" dirty="0">
                <a:latin typeface="Times New Roman"/>
                <a:ea typeface="Times New Roman"/>
              </a:rPr>
              <a:t> </a:t>
            </a:r>
            <a:r>
              <a:rPr lang="en-US" sz="2300" b="1" i="1" dirty="0" err="1">
                <a:latin typeface="Times New Roman"/>
                <a:ea typeface="Times New Roman"/>
              </a:rPr>
              <a:t>qi</a:t>
            </a:r>
            <a:r>
              <a:rPr lang="en-US" sz="2300" b="1" i="1" dirty="0" err="1">
                <a:latin typeface="Times New Roman"/>
                <a:ea typeface="Consolas"/>
              </a:rPr>
              <a:t>lgan</a:t>
            </a:r>
            <a:r>
              <a:rPr lang="en-US" sz="2300" b="1" i="1" dirty="0">
                <a:latin typeface="Times New Roman"/>
                <a:ea typeface="Consolas"/>
              </a:rPr>
              <a:t>».</a:t>
            </a:r>
            <a:endParaRPr lang="ru-RU" sz="2300" b="1" i="1" dirty="0">
              <a:ea typeface="Calibri"/>
              <a:cs typeface="Times New Roman"/>
            </a:endParaRPr>
          </a:p>
        </p:txBody>
      </p:sp>
      <p:sp>
        <p:nvSpPr>
          <p:cNvPr id="2" name="Скругленный прямоугольник 1"/>
          <p:cNvSpPr/>
          <p:nvPr/>
        </p:nvSpPr>
        <p:spPr>
          <a:xfrm>
            <a:off x="1547664" y="0"/>
            <a:ext cx="6552728" cy="4766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err="1" smtClean="0"/>
              <a:t>Akes</a:t>
            </a:r>
            <a:r>
              <a:rPr lang="en-US" sz="2800" b="1" dirty="0" smtClean="0"/>
              <a:t> </a:t>
            </a:r>
            <a:r>
              <a:rPr lang="en-US" sz="2800" b="1" dirty="0" err="1" smtClean="0"/>
              <a:t>daryosida</a:t>
            </a:r>
            <a:r>
              <a:rPr lang="en-US" sz="2800" b="1" dirty="0" smtClean="0"/>
              <a:t> </a:t>
            </a:r>
            <a:r>
              <a:rPr lang="en-US" sz="2800" b="1" dirty="0" err="1" smtClean="0"/>
              <a:t>qurilgan</a:t>
            </a:r>
            <a:r>
              <a:rPr lang="en-US" sz="2800" b="1" dirty="0" smtClean="0"/>
              <a:t> </a:t>
            </a:r>
            <a:r>
              <a:rPr lang="en-US" sz="2800" b="1" dirty="0" err="1" smtClean="0"/>
              <a:t>to’g’on</a:t>
            </a:r>
            <a:r>
              <a:rPr lang="en-US" sz="2800" b="1" dirty="0" smtClean="0"/>
              <a:t> </a:t>
            </a:r>
            <a:r>
              <a:rPr lang="en-US" sz="2800" b="1" dirty="0" err="1" smtClean="0"/>
              <a:t>haqida</a:t>
            </a:r>
            <a:endParaRPr lang="ru-RU" sz="2800" b="1" dirty="0"/>
          </a:p>
        </p:txBody>
      </p:sp>
    </p:spTree>
    <p:extLst>
      <p:ext uri="{BB962C8B-B14F-4D97-AF65-F5344CB8AC3E}">
        <p14:creationId xmlns:p14="http://schemas.microsoft.com/office/powerpoint/2010/main" val="5689884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1052736"/>
            <a:ext cx="9144000" cy="5836778"/>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buFont typeface="Wingdings" panose="05000000000000000000" pitchFamily="2" charset="2"/>
              <a:buChar char="v"/>
            </a:pPr>
            <a:r>
              <a:rPr lang="en-US" sz="2800" dirty="0" err="1">
                <a:latin typeface="Times New Roman"/>
                <a:ea typeface="Times New Roman"/>
              </a:rPr>
              <a:t>Gerodotning</a:t>
            </a:r>
            <a:r>
              <a:rPr lang="en-US" sz="2800" dirty="0">
                <a:latin typeface="Times New Roman"/>
                <a:ea typeface="Times New Roman"/>
              </a:rPr>
              <a:t> «</a:t>
            </a:r>
            <a:r>
              <a:rPr lang="en-US" sz="2800" dirty="0" err="1">
                <a:latin typeface="Times New Roman"/>
                <a:ea typeface="Times New Roman"/>
              </a:rPr>
              <a:t>Tarix</a:t>
            </a:r>
            <a:r>
              <a:rPr lang="en-US" sz="2800" dirty="0">
                <a:latin typeface="Times New Roman"/>
                <a:ea typeface="Times New Roman"/>
              </a:rPr>
              <a:t>» </a:t>
            </a:r>
            <a:r>
              <a:rPr lang="en-US" sz="2800" dirty="0" err="1">
                <a:latin typeface="Times New Roman"/>
                <a:ea typeface="Times New Roman"/>
              </a:rPr>
              <a:t>asarida</a:t>
            </a:r>
            <a:r>
              <a:rPr lang="en-US" sz="2800" dirty="0">
                <a:latin typeface="Times New Roman"/>
                <a:ea typeface="Times New Roman"/>
              </a:rPr>
              <a:t> </a:t>
            </a:r>
            <a:r>
              <a:rPr lang="en-US" sz="2800" dirty="0" err="1">
                <a:latin typeface="Times New Roman"/>
                <a:ea typeface="Times New Roman"/>
              </a:rPr>
              <a:t>O‘rta</a:t>
            </a:r>
            <a:r>
              <a:rPr lang="en-US" sz="2800" dirty="0">
                <a:latin typeface="Times New Roman"/>
                <a:ea typeface="Times New Roman"/>
              </a:rPr>
              <a:t> </a:t>
            </a:r>
            <a:r>
              <a:rPr lang="en-US" sz="2800" dirty="0" err="1">
                <a:latin typeface="Times New Roman"/>
                <a:ea typeface="Times New Roman"/>
              </a:rPr>
              <a:t>Osiyo</a:t>
            </a:r>
            <a:r>
              <a:rPr lang="en-US" sz="2800" dirty="0">
                <a:latin typeface="Times New Roman"/>
                <a:ea typeface="Times New Roman"/>
              </a:rPr>
              <a:t> </a:t>
            </a:r>
            <a:r>
              <a:rPr lang="en-US" sz="2800" dirty="0" err="1">
                <a:latin typeface="Times New Roman"/>
                <a:ea typeface="Times New Roman"/>
              </a:rPr>
              <a:t>hududi</a:t>
            </a:r>
            <a:r>
              <a:rPr lang="en-US" sz="2800" dirty="0">
                <a:latin typeface="Times New Roman"/>
                <a:ea typeface="Times New Roman"/>
              </a:rPr>
              <a:t> </a:t>
            </a:r>
            <a:r>
              <a:rPr lang="en-US" sz="2800" dirty="0" err="1">
                <a:latin typeface="Times New Roman"/>
                <a:ea typeface="Times New Roman"/>
              </a:rPr>
              <a:t>bilan</a:t>
            </a:r>
            <a:r>
              <a:rPr lang="en-US" sz="2800" dirty="0">
                <a:latin typeface="Times New Roman"/>
                <a:ea typeface="Times New Roman"/>
              </a:rPr>
              <a:t> </a:t>
            </a:r>
            <a:r>
              <a:rPr lang="en-US" sz="2800" dirty="0" err="1">
                <a:latin typeface="Times New Roman"/>
                <a:ea typeface="Times New Roman"/>
              </a:rPr>
              <a:t>bog‘langan</a:t>
            </a:r>
            <a:r>
              <a:rPr lang="en-US" sz="2800" dirty="0">
                <a:latin typeface="Times New Roman"/>
                <a:ea typeface="Times New Roman"/>
              </a:rPr>
              <a:t> </a:t>
            </a:r>
            <a:r>
              <a:rPr lang="en-US" sz="2800" dirty="0" err="1">
                <a:latin typeface="Times New Roman"/>
                <a:ea typeface="Times New Roman"/>
              </a:rPr>
              <a:t>geografik</a:t>
            </a:r>
            <a:r>
              <a:rPr lang="en-US" sz="2800" dirty="0">
                <a:latin typeface="Times New Roman"/>
                <a:ea typeface="Times New Roman"/>
              </a:rPr>
              <a:t> </a:t>
            </a:r>
            <a:r>
              <a:rPr lang="en-US" sz="2800" dirty="0" err="1">
                <a:latin typeface="Times New Roman"/>
                <a:ea typeface="Times New Roman"/>
              </a:rPr>
              <a:t>tushunchalar</a:t>
            </a:r>
            <a:r>
              <a:rPr lang="en-US" sz="2800" dirty="0">
                <a:latin typeface="Times New Roman"/>
                <a:ea typeface="Times New Roman"/>
              </a:rPr>
              <a:t> </a:t>
            </a:r>
            <a:r>
              <a:rPr lang="en-US" sz="2800" dirty="0" err="1">
                <a:latin typeface="Times New Roman"/>
                <a:ea typeface="Times New Roman"/>
              </a:rPr>
              <a:t>kam</a:t>
            </a:r>
            <a:r>
              <a:rPr lang="en-US" sz="2800" dirty="0">
                <a:latin typeface="Times New Roman"/>
                <a:ea typeface="Times New Roman"/>
              </a:rPr>
              <a:t> </a:t>
            </a:r>
            <a:r>
              <a:rPr lang="en-US" sz="2800" dirty="0" err="1">
                <a:latin typeface="Times New Roman"/>
                <a:ea typeface="Times New Roman"/>
              </a:rPr>
              <a:t>uchraydi</a:t>
            </a:r>
            <a:r>
              <a:rPr lang="en-US" sz="2800" dirty="0">
                <a:latin typeface="Times New Roman"/>
                <a:ea typeface="Times New Roman"/>
              </a:rPr>
              <a:t>. </a:t>
            </a:r>
            <a:r>
              <a:rPr lang="en-US" sz="2800" dirty="0" err="1">
                <a:latin typeface="Times New Roman"/>
                <a:ea typeface="Times New Roman"/>
              </a:rPr>
              <a:t>Shular</a:t>
            </a:r>
            <a:r>
              <a:rPr lang="en-US" sz="2800" dirty="0">
                <a:latin typeface="Times New Roman"/>
                <a:ea typeface="Times New Roman"/>
              </a:rPr>
              <a:t> </a:t>
            </a:r>
            <a:r>
              <a:rPr lang="en-US" sz="2800" dirty="0" err="1">
                <a:latin typeface="Times New Roman"/>
                <a:ea typeface="Times New Roman"/>
              </a:rPr>
              <a:t>jumlasidan</a:t>
            </a:r>
            <a:r>
              <a:rPr lang="en-US" sz="2800" dirty="0">
                <a:latin typeface="Times New Roman"/>
                <a:ea typeface="Times New Roman"/>
              </a:rPr>
              <a:t>, </a:t>
            </a:r>
            <a:r>
              <a:rPr lang="en-US" sz="2800" b="1" dirty="0" err="1">
                <a:latin typeface="Times New Roman"/>
                <a:ea typeface="Times New Roman"/>
              </a:rPr>
              <a:t>daryolarning</a:t>
            </a:r>
            <a:r>
              <a:rPr lang="en-US" sz="2800" b="1" dirty="0">
                <a:latin typeface="Times New Roman"/>
                <a:ea typeface="Times New Roman"/>
              </a:rPr>
              <a:t> </a:t>
            </a:r>
            <a:r>
              <a:rPr lang="en-US" sz="2800" b="1" dirty="0" err="1" smtClean="0">
                <a:latin typeface="Times New Roman"/>
                <a:ea typeface="Times New Roman"/>
              </a:rPr>
              <a:t>nomlari</a:t>
            </a:r>
            <a:r>
              <a:rPr lang="en-US" sz="2800" b="1" dirty="0" smtClean="0">
                <a:latin typeface="Times New Roman"/>
                <a:ea typeface="Times New Roman"/>
              </a:rPr>
              <a:t> </a:t>
            </a:r>
            <a:r>
              <a:rPr lang="en-US" sz="2800" dirty="0" smtClean="0">
                <a:latin typeface="Times New Roman"/>
                <a:ea typeface="Times New Roman"/>
              </a:rPr>
              <a:t>– </a:t>
            </a:r>
            <a:r>
              <a:rPr lang="en-US" sz="2800" b="1" i="1" dirty="0" err="1" smtClean="0">
                <a:solidFill>
                  <a:srgbClr val="0000FF"/>
                </a:solidFill>
                <a:latin typeface="Times New Roman"/>
                <a:ea typeface="Times New Roman"/>
              </a:rPr>
              <a:t>Araks</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Akes</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va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Kaspiy</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dengizidir</a:t>
            </a:r>
            <a:r>
              <a:rPr lang="en-US" sz="2800" dirty="0">
                <a:latin typeface="Times New Roman"/>
                <a:ea typeface="Times New Roman"/>
              </a:rPr>
              <a:t>. </a:t>
            </a:r>
            <a:r>
              <a:rPr lang="en-US" sz="2800" dirty="0" err="1">
                <a:latin typeface="Times New Roman"/>
                <a:ea typeface="Times New Roman"/>
              </a:rPr>
              <a:t>Gerodot</a:t>
            </a:r>
            <a:r>
              <a:rPr lang="en-US" sz="2800" dirty="0">
                <a:latin typeface="Times New Roman"/>
                <a:ea typeface="Times New Roman"/>
              </a:rPr>
              <a:t> </a:t>
            </a:r>
            <a:r>
              <a:rPr lang="en-US" sz="2800" dirty="0" err="1">
                <a:latin typeface="Times New Roman"/>
                <a:ea typeface="Times New Roman"/>
              </a:rPr>
              <a:t>Baqtriya</a:t>
            </a:r>
            <a:r>
              <a:rPr lang="en-US" sz="2800" dirty="0">
                <a:latin typeface="Times New Roman"/>
                <a:ea typeface="Times New Roman"/>
              </a:rPr>
              <a:t> </a:t>
            </a:r>
            <a:r>
              <a:rPr lang="en-US" sz="2800" dirty="0" err="1">
                <a:latin typeface="Times New Roman"/>
                <a:ea typeface="Times New Roman"/>
              </a:rPr>
              <a:t>markazi</a:t>
            </a:r>
            <a:r>
              <a:rPr lang="en-US" sz="2800" dirty="0">
                <a:latin typeface="Times New Roman"/>
                <a:ea typeface="Times New Roman"/>
              </a:rPr>
              <a:t> </a:t>
            </a:r>
            <a:r>
              <a:rPr lang="en-US" sz="2800" b="1" dirty="0" err="1">
                <a:solidFill>
                  <a:srgbClr val="0000FF"/>
                </a:solidFill>
                <a:latin typeface="Times New Roman"/>
                <a:ea typeface="Times New Roman"/>
              </a:rPr>
              <a:t>Baqtra</a:t>
            </a:r>
            <a:r>
              <a:rPr lang="en-US" sz="2800" dirty="0">
                <a:solidFill>
                  <a:srgbClr val="0000FF"/>
                </a:solidFill>
                <a:latin typeface="Times New Roman"/>
                <a:ea typeface="Times New Roman"/>
              </a:rPr>
              <a:t> </a:t>
            </a:r>
            <a:r>
              <a:rPr lang="en-US" sz="2800" b="1" dirty="0" err="1">
                <a:solidFill>
                  <a:srgbClr val="0000FF"/>
                </a:solidFill>
                <a:latin typeface="Times New Roman"/>
                <a:ea typeface="Times New Roman"/>
              </a:rPr>
              <a:t>shahrini</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shu</a:t>
            </a:r>
            <a:r>
              <a:rPr lang="en-US" sz="2800" dirty="0">
                <a:latin typeface="Times New Roman"/>
                <a:ea typeface="Times New Roman"/>
              </a:rPr>
              <a:t> </a:t>
            </a:r>
            <a:r>
              <a:rPr lang="en-US" sz="2800" dirty="0" err="1">
                <a:latin typeface="Times New Roman"/>
                <a:ea typeface="Times New Roman"/>
              </a:rPr>
              <a:t>viloyatlardagi</a:t>
            </a:r>
            <a:r>
              <a:rPr lang="en-US" sz="2800" dirty="0">
                <a:latin typeface="Times New Roman"/>
                <a:ea typeface="Times New Roman"/>
              </a:rPr>
              <a:t> </a:t>
            </a:r>
            <a:r>
              <a:rPr lang="en-US" sz="2800" b="1" dirty="0" err="1">
                <a:latin typeface="Times New Roman"/>
                <a:ea typeface="Times New Roman"/>
              </a:rPr>
              <a:t>Barka</a:t>
            </a:r>
            <a:r>
              <a:rPr lang="en-US" sz="2800" dirty="0">
                <a:latin typeface="Times New Roman"/>
                <a:ea typeface="Times New Roman"/>
              </a:rPr>
              <a:t> </a:t>
            </a:r>
            <a:r>
              <a:rPr lang="en-US" sz="2800" dirty="0" err="1">
                <a:latin typeface="Times New Roman"/>
                <a:ea typeface="Times New Roman"/>
              </a:rPr>
              <a:t>nomli</a:t>
            </a:r>
            <a:r>
              <a:rPr lang="en-US" sz="2800" dirty="0">
                <a:latin typeface="Times New Roman"/>
                <a:ea typeface="Times New Roman"/>
              </a:rPr>
              <a:t> </a:t>
            </a:r>
            <a:r>
              <a:rPr lang="en-US" sz="2800" dirty="0" err="1">
                <a:latin typeface="Times New Roman"/>
                <a:ea typeface="Times New Roman"/>
              </a:rPr>
              <a:t>qishloqni</a:t>
            </a:r>
            <a:r>
              <a:rPr lang="en-US" sz="2800" dirty="0">
                <a:latin typeface="Times New Roman"/>
                <a:ea typeface="Times New Roman"/>
              </a:rPr>
              <a:t> </a:t>
            </a:r>
            <a:r>
              <a:rPr lang="en-US" sz="2800" b="1" dirty="0" err="1">
                <a:latin typeface="Times New Roman"/>
                <a:ea typeface="Times New Roman"/>
              </a:rPr>
              <a:t>ikki</a:t>
            </a:r>
            <a:r>
              <a:rPr lang="en-US" sz="2800" b="1" dirty="0">
                <a:latin typeface="Times New Roman"/>
                <a:ea typeface="Times New Roman"/>
              </a:rPr>
              <a:t> </a:t>
            </a:r>
            <a:r>
              <a:rPr lang="en-US" sz="2800" b="1" dirty="0" err="1">
                <a:latin typeface="Times New Roman"/>
                <a:ea typeface="Times New Roman"/>
              </a:rPr>
              <a:t>marta</a:t>
            </a:r>
            <a:r>
              <a:rPr lang="en-US" sz="2800" b="1" dirty="0">
                <a:latin typeface="Times New Roman"/>
                <a:ea typeface="Times New Roman"/>
              </a:rPr>
              <a:t> </a:t>
            </a:r>
            <a:r>
              <a:rPr lang="en-US" sz="2800" dirty="0" err="1">
                <a:latin typeface="Times New Roman"/>
                <a:ea typeface="Times New Roman"/>
              </a:rPr>
              <a:t>tilga</a:t>
            </a:r>
            <a:r>
              <a:rPr lang="en-US" sz="2800" dirty="0">
                <a:latin typeface="Times New Roman"/>
                <a:ea typeface="Times New Roman"/>
              </a:rPr>
              <a:t> </a:t>
            </a:r>
            <a:r>
              <a:rPr lang="en-US" sz="2800" dirty="0" err="1">
                <a:latin typeface="Times New Roman"/>
                <a:ea typeface="Times New Roman"/>
              </a:rPr>
              <a:t>olgan</a:t>
            </a:r>
            <a:r>
              <a:rPr lang="en-US" sz="2800" dirty="0">
                <a:latin typeface="Times New Roman"/>
                <a:ea typeface="Times New Roman"/>
              </a:rPr>
              <a:t> (</a:t>
            </a:r>
            <a:r>
              <a:rPr lang="en-US" sz="2800" b="1" dirty="0" err="1">
                <a:latin typeface="Times New Roman"/>
                <a:ea typeface="Times New Roman"/>
              </a:rPr>
              <a:t>Gerodot</a:t>
            </a:r>
            <a:r>
              <a:rPr lang="en-US" sz="2800" b="1" dirty="0">
                <a:latin typeface="Times New Roman"/>
                <a:ea typeface="Times New Roman"/>
              </a:rPr>
              <a:t>, IV, 204; VI, 9; IX, 113</a:t>
            </a:r>
            <a:r>
              <a:rPr lang="en-US" sz="2800" dirty="0">
                <a:latin typeface="Times New Roman"/>
                <a:ea typeface="Times New Roman"/>
              </a:rPr>
              <a:t>). </a:t>
            </a:r>
            <a:r>
              <a:rPr lang="en-US" sz="2800" dirty="0" err="1">
                <a:latin typeface="Times New Roman"/>
                <a:ea typeface="Times New Roman"/>
              </a:rPr>
              <a:t>Boshqa</a:t>
            </a:r>
            <a:r>
              <a:rPr lang="en-US" sz="2800" dirty="0">
                <a:latin typeface="Times New Roman"/>
                <a:ea typeface="Times New Roman"/>
              </a:rPr>
              <a:t> </a:t>
            </a:r>
            <a:r>
              <a:rPr lang="en-US" sz="2800" dirty="0" err="1">
                <a:latin typeface="Times New Roman"/>
                <a:ea typeface="Times New Roman"/>
              </a:rPr>
              <a:t>daryolar</a:t>
            </a:r>
            <a:r>
              <a:rPr lang="en-US" sz="2800" dirty="0">
                <a:latin typeface="Times New Roman"/>
                <a:ea typeface="Times New Roman"/>
              </a:rPr>
              <a:t>, </a:t>
            </a:r>
            <a:r>
              <a:rPr lang="en-US" sz="2800" dirty="0" err="1">
                <a:latin typeface="Times New Roman"/>
                <a:ea typeface="Times New Roman"/>
              </a:rPr>
              <a:t>tog‘lar</a:t>
            </a:r>
            <a:r>
              <a:rPr lang="en-US" sz="2800" dirty="0">
                <a:latin typeface="Times New Roman"/>
                <a:ea typeface="Times New Roman"/>
              </a:rPr>
              <a:t>, </a:t>
            </a:r>
            <a:r>
              <a:rPr lang="en-US" sz="2800" dirty="0" err="1">
                <a:latin typeface="Times New Roman"/>
                <a:ea typeface="Times New Roman"/>
              </a:rPr>
              <a:t>qo‘llar</a:t>
            </a:r>
            <a:r>
              <a:rPr lang="en-US" sz="2800" dirty="0">
                <a:latin typeface="Times New Roman"/>
                <a:ea typeface="Times New Roman"/>
              </a:rPr>
              <a:t> </a:t>
            </a:r>
            <a:r>
              <a:rPr lang="en-US" sz="2800" dirty="0" err="1">
                <a:latin typeface="Times New Roman"/>
                <a:ea typeface="Times New Roman"/>
              </a:rPr>
              <a:t>yoki</a:t>
            </a:r>
            <a:r>
              <a:rPr lang="en-US" sz="2800" dirty="0">
                <a:latin typeface="Times New Roman"/>
                <a:ea typeface="Times New Roman"/>
              </a:rPr>
              <a:t> </a:t>
            </a:r>
            <a:r>
              <a:rPr lang="en-US" sz="2800" dirty="0" err="1">
                <a:latin typeface="Times New Roman"/>
                <a:ea typeface="Times New Roman"/>
              </a:rPr>
              <a:t>shaharlar</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joylar</a:t>
            </a:r>
            <a:r>
              <a:rPr lang="en-US" sz="2800" dirty="0">
                <a:latin typeface="Times New Roman"/>
                <a:ea typeface="Times New Roman"/>
              </a:rPr>
              <a:t> </a:t>
            </a:r>
            <a:r>
              <a:rPr lang="en-US" sz="2800" dirty="0" err="1">
                <a:latin typeface="Times New Roman"/>
                <a:ea typeface="Times New Roman"/>
              </a:rPr>
              <a:t>haqida</a:t>
            </a:r>
            <a:r>
              <a:rPr lang="en-US" sz="2800" dirty="0">
                <a:latin typeface="Times New Roman"/>
                <a:ea typeface="Times New Roman"/>
              </a:rPr>
              <a:t> </a:t>
            </a:r>
            <a:r>
              <a:rPr lang="en-US" sz="2800" dirty="0" err="1">
                <a:latin typeface="Times New Roman"/>
                <a:ea typeface="Times New Roman"/>
              </a:rPr>
              <a:t>tarixchi</a:t>
            </a:r>
            <a:r>
              <a:rPr lang="en-US" sz="2800" dirty="0">
                <a:latin typeface="Times New Roman"/>
                <a:ea typeface="Times New Roman"/>
              </a:rPr>
              <a:t> </a:t>
            </a:r>
            <a:r>
              <a:rPr lang="en-US" sz="2800" dirty="0" err="1">
                <a:latin typeface="Times New Roman"/>
                <a:ea typeface="Times New Roman"/>
              </a:rPr>
              <a:t>xabar</a:t>
            </a:r>
            <a:r>
              <a:rPr lang="en-US" sz="2800" dirty="0">
                <a:latin typeface="Times New Roman"/>
                <a:ea typeface="Times New Roman"/>
              </a:rPr>
              <a:t> </a:t>
            </a:r>
            <a:r>
              <a:rPr lang="en-US" sz="2800" dirty="0" err="1">
                <a:latin typeface="Times New Roman"/>
                <a:ea typeface="Times New Roman"/>
              </a:rPr>
              <a:t>qilmagan</a:t>
            </a:r>
            <a:r>
              <a:rPr lang="en-US" sz="2800" dirty="0">
                <a:latin typeface="Times New Roman"/>
                <a:ea typeface="Times New Roman"/>
              </a:rPr>
              <a:t>. </a:t>
            </a:r>
            <a:r>
              <a:rPr lang="en-US" sz="2800" dirty="0" err="1">
                <a:latin typeface="Times New Roman"/>
                <a:ea typeface="Times New Roman"/>
              </a:rPr>
              <a:t>Ba’zi</a:t>
            </a:r>
            <a:r>
              <a:rPr lang="en-US" sz="2800" dirty="0">
                <a:latin typeface="Times New Roman"/>
                <a:ea typeface="Times New Roman"/>
              </a:rPr>
              <a:t> </a:t>
            </a:r>
            <a:r>
              <a:rPr lang="en-US" sz="2800" dirty="0" err="1">
                <a:latin typeface="Times New Roman"/>
                <a:ea typeface="Times New Roman"/>
              </a:rPr>
              <a:t>xalqlarning</a:t>
            </a:r>
            <a:r>
              <a:rPr lang="en-US" sz="2800" dirty="0">
                <a:latin typeface="Times New Roman"/>
                <a:ea typeface="Times New Roman"/>
              </a:rPr>
              <a:t> </a:t>
            </a:r>
            <a:r>
              <a:rPr lang="en-US" sz="2800" dirty="0" err="1">
                <a:latin typeface="Times New Roman"/>
                <a:ea typeface="Times New Roman"/>
              </a:rPr>
              <a:t>hududiy</a:t>
            </a:r>
            <a:r>
              <a:rPr lang="en-US" sz="2800" dirty="0">
                <a:latin typeface="Times New Roman"/>
                <a:ea typeface="Times New Roman"/>
              </a:rPr>
              <a:t> </a:t>
            </a:r>
            <a:r>
              <a:rPr lang="en-US" sz="2800" dirty="0" err="1">
                <a:latin typeface="Times New Roman"/>
                <a:ea typeface="Times New Roman"/>
              </a:rPr>
              <a:t>joylashuvi</a:t>
            </a:r>
            <a:r>
              <a:rPr lang="en-US" sz="2800" dirty="0">
                <a:latin typeface="Times New Roman"/>
                <a:ea typeface="Times New Roman"/>
              </a:rPr>
              <a:t> (</a:t>
            </a:r>
            <a:r>
              <a:rPr lang="en-US" sz="2800" b="1" dirty="0" err="1">
                <a:latin typeface="Times New Roman"/>
                <a:ea typeface="Times New Roman"/>
              </a:rPr>
              <a:t>saranglar</a:t>
            </a:r>
            <a:r>
              <a:rPr lang="en-US" sz="2800" b="1" dirty="0">
                <a:latin typeface="Times New Roman"/>
                <a:ea typeface="Times New Roman"/>
              </a:rPr>
              <a:t>, </a:t>
            </a:r>
            <a:r>
              <a:rPr lang="en-US" sz="2800" b="1" dirty="0" err="1">
                <a:latin typeface="Times New Roman"/>
                <a:ea typeface="Times New Roman"/>
              </a:rPr>
              <a:t>tamaneylar</a:t>
            </a:r>
            <a:r>
              <a:rPr lang="en-US" sz="2800" dirty="0">
                <a:latin typeface="Times New Roman"/>
                <a:ea typeface="Times New Roman"/>
              </a:rPr>
              <a:t>) </a:t>
            </a:r>
            <a:r>
              <a:rPr lang="en-US" sz="2800" dirty="0" err="1">
                <a:latin typeface="Times New Roman"/>
                <a:ea typeface="Times New Roman"/>
              </a:rPr>
              <a:t>bizga</a:t>
            </a:r>
            <a:r>
              <a:rPr lang="en-US" sz="2800" dirty="0">
                <a:latin typeface="Times New Roman"/>
                <a:ea typeface="Times New Roman"/>
              </a:rPr>
              <a:t> </a:t>
            </a:r>
            <a:r>
              <a:rPr lang="en-US" sz="2800" dirty="0" err="1">
                <a:latin typeface="Times New Roman"/>
                <a:ea typeface="Times New Roman"/>
              </a:rPr>
              <a:t>noma’lum</a:t>
            </a:r>
            <a:r>
              <a:rPr lang="en-US" sz="2800" dirty="0">
                <a:latin typeface="Times New Roman"/>
                <a:ea typeface="Times New Roman"/>
              </a:rPr>
              <a:t> </a:t>
            </a:r>
            <a:r>
              <a:rPr lang="en-US" sz="2800" dirty="0" err="1">
                <a:latin typeface="Times New Roman"/>
                <a:ea typeface="Times New Roman"/>
              </a:rPr>
              <a:t>bo‘lib</a:t>
            </a:r>
            <a:r>
              <a:rPr lang="en-US" sz="2800" dirty="0">
                <a:latin typeface="Times New Roman"/>
                <a:ea typeface="Times New Roman"/>
              </a:rPr>
              <a:t> </a:t>
            </a:r>
            <a:r>
              <a:rPr lang="en-US" sz="2800" dirty="0" err="1">
                <a:latin typeface="Times New Roman"/>
                <a:ea typeface="Times New Roman"/>
              </a:rPr>
              <a:t>qolgan</a:t>
            </a:r>
            <a:r>
              <a:rPr lang="en-US" sz="2800" dirty="0">
                <a:latin typeface="Times New Roman"/>
                <a:ea typeface="Times New Roman"/>
              </a:rPr>
              <a:t>. </a:t>
            </a:r>
            <a:endParaRPr lang="ru-RU" sz="2400" b="1" i="1" dirty="0">
              <a:ea typeface="Calibri"/>
              <a:cs typeface="Times New Roman"/>
            </a:endParaRPr>
          </a:p>
        </p:txBody>
      </p:sp>
      <p:sp>
        <p:nvSpPr>
          <p:cNvPr id="2" name="Скругленный прямоугольник 1"/>
          <p:cNvSpPr/>
          <p:nvPr/>
        </p:nvSpPr>
        <p:spPr>
          <a:xfrm>
            <a:off x="107504" y="0"/>
            <a:ext cx="8928992" cy="98072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err="1" smtClean="0"/>
              <a:t>Geradotning</a:t>
            </a:r>
            <a:r>
              <a:rPr lang="en-US" sz="2800" b="1" dirty="0"/>
              <a:t> «</a:t>
            </a:r>
            <a:r>
              <a:rPr lang="en-US" sz="2800" b="1" dirty="0" err="1"/>
              <a:t>Tarix</a:t>
            </a:r>
            <a:r>
              <a:rPr lang="en-US" sz="2800" b="1" dirty="0"/>
              <a:t>» </a:t>
            </a:r>
            <a:r>
              <a:rPr lang="en-US" sz="2800" b="1" dirty="0" err="1"/>
              <a:t>asarida</a:t>
            </a:r>
            <a:r>
              <a:rPr lang="en-US" sz="2800" b="1" dirty="0"/>
              <a:t> </a:t>
            </a:r>
            <a:r>
              <a:rPr lang="en-US" sz="2800" b="1" dirty="0" err="1" smtClean="0"/>
              <a:t>O’rta</a:t>
            </a:r>
            <a:r>
              <a:rPr lang="en-US" sz="2800" b="1" dirty="0" smtClean="0"/>
              <a:t> </a:t>
            </a:r>
            <a:r>
              <a:rPr lang="en-US" sz="2800" b="1" dirty="0" err="1" smtClean="0"/>
              <a:t>Osiyo</a:t>
            </a:r>
            <a:r>
              <a:rPr lang="en-US" sz="2800" b="1" dirty="0" smtClean="0"/>
              <a:t> </a:t>
            </a:r>
            <a:r>
              <a:rPr lang="en-US" sz="2800" b="1" dirty="0" err="1" smtClean="0"/>
              <a:t>hududiga</a:t>
            </a:r>
            <a:r>
              <a:rPr lang="en-US" sz="2800" b="1" dirty="0" smtClean="0"/>
              <a:t> </a:t>
            </a:r>
            <a:r>
              <a:rPr lang="en-US" sz="2800" b="1" dirty="0" err="1" smtClean="0"/>
              <a:t>oid</a:t>
            </a:r>
            <a:r>
              <a:rPr lang="en-US" sz="2800" b="1" dirty="0" smtClean="0"/>
              <a:t> </a:t>
            </a:r>
            <a:r>
              <a:rPr lang="en-US" sz="2800" b="1" dirty="0" err="1" smtClean="0"/>
              <a:t>geografik</a:t>
            </a:r>
            <a:r>
              <a:rPr lang="en-US" sz="2800" b="1" dirty="0" smtClean="0"/>
              <a:t> </a:t>
            </a:r>
            <a:r>
              <a:rPr lang="en-US" sz="2800" b="1" dirty="0" err="1" smtClean="0"/>
              <a:t>tushunchalar</a:t>
            </a:r>
            <a:endParaRPr lang="ru-RU" sz="2800" b="1" dirty="0"/>
          </a:p>
        </p:txBody>
      </p:sp>
    </p:spTree>
    <p:extLst>
      <p:ext uri="{BB962C8B-B14F-4D97-AF65-F5344CB8AC3E}">
        <p14:creationId xmlns:p14="http://schemas.microsoft.com/office/powerpoint/2010/main" val="563203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188640"/>
            <a:ext cx="8715375" cy="6383041"/>
          </a:xfrm>
        </p:spPr>
        <p:txBody>
          <a:bodyPr/>
          <a:lstStyle/>
          <a:p>
            <a:pPr algn="just" eaLnBrk="1" hangingPunct="1"/>
            <a:r>
              <a:rPr lang="uz-Cyrl-UZ" altLang="ru-RU" sz="4200" dirty="0">
                <a:solidFill>
                  <a:schemeClr val="tx1"/>
                </a:solidFill>
                <a:latin typeface="Times New Roman" panose="02020603050405020304" pitchFamily="18" charset="0"/>
                <a:cs typeface="Times New Roman" panose="02020603050405020304" pitchFamily="18" charset="0"/>
              </a:rPr>
              <a:t>	А.Сагдуллаевнинг  фикрича,  </a:t>
            </a:r>
            <a:r>
              <a:rPr lang="uz-Cyrl-UZ" altLang="ru-RU" sz="4200" b="1" dirty="0">
                <a:solidFill>
                  <a:srgbClr val="C00000"/>
                </a:solidFill>
                <a:latin typeface="Times New Roman" panose="02020603050405020304" pitchFamily="18" charset="0"/>
                <a:cs typeface="Times New Roman" panose="02020603050405020304" pitchFamily="18" charset="0"/>
              </a:rPr>
              <a:t>Арѐшаѐна</a:t>
            </a:r>
            <a:r>
              <a:rPr lang="uz-Cyrl-UZ" altLang="ru-RU" sz="4200" dirty="0">
                <a:solidFill>
                  <a:schemeClr val="tx1"/>
                </a:solidFill>
                <a:latin typeface="Times New Roman" panose="02020603050405020304" pitchFamily="18" charset="0"/>
                <a:cs typeface="Times New Roman" panose="02020603050405020304" pitchFamily="18" charset="0"/>
              </a:rPr>
              <a:t>  каби  вилоятлар  уюшмаси </a:t>
            </a:r>
            <a:r>
              <a:rPr lang="uz-Cyrl-UZ" altLang="ru-RU" sz="4200" dirty="0" smtClean="0">
                <a:solidFill>
                  <a:schemeClr val="tx1"/>
                </a:solidFill>
                <a:latin typeface="Times New Roman" panose="02020603050405020304" pitchFamily="18" charset="0"/>
                <a:cs typeface="Times New Roman" panose="02020603050405020304" pitchFamily="18" charset="0"/>
              </a:rPr>
              <a:t>вақтинчалик </a:t>
            </a:r>
            <a:r>
              <a:rPr lang="uz-Cyrl-UZ" altLang="ru-RU" sz="4200" dirty="0">
                <a:solidFill>
                  <a:schemeClr val="tx1"/>
                </a:solidFill>
                <a:latin typeface="Times New Roman" panose="02020603050405020304" pitchFamily="18" charset="0"/>
                <a:cs typeface="Times New Roman" panose="02020603050405020304" pitchFamily="18" charset="0"/>
              </a:rPr>
              <a:t>ва қолоқ бўлиб, </a:t>
            </a:r>
            <a:r>
              <a:rPr lang="uz-Cyrl-UZ" altLang="ru-RU" sz="4200" b="1" dirty="0">
                <a:solidFill>
                  <a:srgbClr val="C00000"/>
                </a:solidFill>
                <a:latin typeface="Times New Roman" panose="02020603050405020304" pitchFamily="18" charset="0"/>
                <a:cs typeface="Times New Roman" panose="02020603050405020304" pitchFamily="18" charset="0"/>
              </a:rPr>
              <a:t>Қадимги Бақтрия</a:t>
            </a:r>
            <a:r>
              <a:rPr lang="uz-Cyrl-UZ" altLang="ru-RU" sz="4200" dirty="0">
                <a:solidFill>
                  <a:schemeClr val="tx1"/>
                </a:solidFill>
                <a:latin typeface="Times New Roman" panose="02020603050405020304" pitchFamily="18" charset="0"/>
                <a:cs typeface="Times New Roman" panose="02020603050405020304" pitchFamily="18" charset="0"/>
              </a:rPr>
              <a:t> каби нисбатан йирик сиѐсий </a:t>
            </a:r>
            <a:r>
              <a:rPr lang="uz-Cyrl-UZ" altLang="ru-RU" sz="4200" dirty="0" smtClean="0">
                <a:solidFill>
                  <a:schemeClr val="tx1"/>
                </a:solidFill>
                <a:latin typeface="Times New Roman" panose="02020603050405020304" pitchFamily="18" charset="0"/>
                <a:cs typeface="Times New Roman" panose="02020603050405020304" pitchFamily="18" charset="0"/>
              </a:rPr>
              <a:t>уюшмаларнинг  </a:t>
            </a:r>
            <a:r>
              <a:rPr lang="uz-Cyrl-UZ" altLang="ru-RU" sz="4200" dirty="0">
                <a:solidFill>
                  <a:schemeClr val="tx1"/>
                </a:solidFill>
                <a:latin typeface="Times New Roman" panose="02020603050405020304" pitchFamily="18" charset="0"/>
                <a:cs typeface="Times New Roman" panose="02020603050405020304" pitchFamily="18" charset="0"/>
              </a:rPr>
              <a:t>пайдо  бўлишига  </a:t>
            </a:r>
            <a:r>
              <a:rPr lang="uz-Cyrl-UZ" altLang="ru-RU" sz="4200" b="1" i="1" dirty="0">
                <a:solidFill>
                  <a:srgbClr val="002060"/>
                </a:solidFill>
                <a:latin typeface="Times New Roman" panose="02020603050405020304" pitchFamily="18" charset="0"/>
                <a:cs typeface="Times New Roman" panose="02020603050405020304" pitchFamily="18" charset="0"/>
              </a:rPr>
              <a:t>Ўрта  Осиѐ  ўтроқ  ва  кўчманчи  аҳоли </a:t>
            </a:r>
            <a:r>
              <a:rPr lang="uz-Cyrl-UZ" altLang="ru-RU" sz="4200" b="1" i="1" dirty="0" smtClean="0">
                <a:solidFill>
                  <a:srgbClr val="002060"/>
                </a:solidFill>
                <a:latin typeface="Times New Roman" panose="02020603050405020304" pitchFamily="18" charset="0"/>
                <a:cs typeface="Times New Roman" panose="02020603050405020304" pitchFamily="18" charset="0"/>
              </a:rPr>
              <a:t>ўртасидаги </a:t>
            </a:r>
            <a:r>
              <a:rPr lang="uz-Cyrl-UZ" altLang="ru-RU" sz="4200" b="1" i="1" dirty="0">
                <a:solidFill>
                  <a:srgbClr val="002060"/>
                </a:solidFill>
                <a:latin typeface="Times New Roman" panose="02020603050405020304" pitchFamily="18" charset="0"/>
                <a:cs typeface="Times New Roman" panose="02020603050405020304" pitchFamily="18" charset="0"/>
              </a:rPr>
              <a:t>доимий сиѐсий </a:t>
            </a:r>
            <a:r>
              <a:rPr lang="uz-Cyrl-UZ" altLang="ru-RU" sz="4200" b="1" i="1" dirty="0" smtClean="0">
                <a:solidFill>
                  <a:srgbClr val="002060"/>
                </a:solidFill>
                <a:latin typeface="Times New Roman" panose="02020603050405020304" pitchFamily="18" charset="0"/>
                <a:cs typeface="Times New Roman" panose="02020603050405020304" pitchFamily="18" charset="0"/>
              </a:rPr>
              <a:t>қарама-қаршиликлар </a:t>
            </a:r>
            <a:r>
              <a:rPr lang="uz-Cyrl-UZ" altLang="ru-RU" sz="4200" dirty="0" smtClean="0">
                <a:solidFill>
                  <a:schemeClr val="tx1"/>
                </a:solidFill>
                <a:latin typeface="Times New Roman" panose="02020603050405020304" pitchFamily="18" charset="0"/>
                <a:cs typeface="Times New Roman" panose="02020603050405020304" pitchFamily="18" charset="0"/>
              </a:rPr>
              <a:t>сабаб </a:t>
            </a:r>
            <a:r>
              <a:rPr lang="uz-Cyrl-UZ" altLang="ru-RU" sz="4200" dirty="0">
                <a:solidFill>
                  <a:schemeClr val="tx1"/>
                </a:solidFill>
                <a:latin typeface="Times New Roman" panose="02020603050405020304" pitchFamily="18" charset="0"/>
                <a:cs typeface="Times New Roman" panose="02020603050405020304" pitchFamily="18" charset="0"/>
              </a:rPr>
              <a:t>бўлади.</a:t>
            </a:r>
            <a:endParaRPr lang="ru-RU" altLang="ru-RU" sz="4200" i="1" u="sng"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7400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205" y="620688"/>
            <a:ext cx="9144000" cy="6237312"/>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2900" dirty="0" err="1">
                <a:latin typeface="Times New Roman"/>
                <a:ea typeface="Times New Roman"/>
                <a:cs typeface="Times New Roman"/>
              </a:rPr>
              <a:t>Gerodotning</a:t>
            </a:r>
            <a:r>
              <a:rPr lang="en-US" sz="2900" dirty="0">
                <a:latin typeface="Times New Roman"/>
                <a:ea typeface="Times New Roman"/>
                <a:cs typeface="Times New Roman"/>
              </a:rPr>
              <a:t> </a:t>
            </a:r>
            <a:r>
              <a:rPr lang="en-US" sz="2900" dirty="0" err="1">
                <a:latin typeface="Times New Roman"/>
                <a:ea typeface="Times New Roman"/>
                <a:cs typeface="Times New Roman"/>
              </a:rPr>
              <a:t>tarixiy</a:t>
            </a:r>
            <a:r>
              <a:rPr lang="en-US" sz="2900" dirty="0">
                <a:latin typeface="Times New Roman"/>
                <a:ea typeface="Times New Roman"/>
                <a:cs typeface="Times New Roman"/>
              </a:rPr>
              <a:t> </a:t>
            </a:r>
            <a:r>
              <a:rPr lang="en-US" sz="2900" dirty="0" err="1">
                <a:latin typeface="Times New Roman"/>
                <a:ea typeface="Times New Roman"/>
                <a:cs typeface="Times New Roman"/>
              </a:rPr>
              <a:t>an’analarini</a:t>
            </a:r>
            <a:r>
              <a:rPr lang="en-US" sz="2900" dirty="0">
                <a:latin typeface="Times New Roman"/>
                <a:ea typeface="Times New Roman"/>
                <a:cs typeface="Times New Roman"/>
              </a:rPr>
              <a:t> </a:t>
            </a:r>
            <a:r>
              <a:rPr lang="en-US" sz="2900" dirty="0" err="1">
                <a:latin typeface="Times New Roman"/>
                <a:ea typeface="Times New Roman"/>
                <a:cs typeface="Times New Roman"/>
              </a:rPr>
              <a:t>davom</a:t>
            </a:r>
            <a:r>
              <a:rPr lang="en-US" sz="2900" dirty="0">
                <a:latin typeface="Times New Roman"/>
                <a:ea typeface="Times New Roman"/>
                <a:cs typeface="Times New Roman"/>
              </a:rPr>
              <a:t> </a:t>
            </a:r>
            <a:r>
              <a:rPr lang="en-US" sz="2900" dirty="0" err="1">
                <a:latin typeface="Times New Roman"/>
                <a:ea typeface="Times New Roman"/>
                <a:cs typeface="Times New Roman"/>
              </a:rPr>
              <a:t>ettirgan</a:t>
            </a:r>
            <a:r>
              <a:rPr lang="en-US" sz="2900" dirty="0">
                <a:latin typeface="Times New Roman"/>
                <a:ea typeface="Times New Roman"/>
                <a:cs typeface="Times New Roman"/>
              </a:rPr>
              <a:t> </a:t>
            </a:r>
            <a:r>
              <a:rPr lang="en-US" sz="2900" dirty="0" err="1">
                <a:latin typeface="Times New Roman"/>
                <a:ea typeface="Times New Roman"/>
                <a:cs typeface="Times New Roman"/>
              </a:rPr>
              <a:t>boshqa</a:t>
            </a:r>
            <a:r>
              <a:rPr lang="en-US" sz="2900" dirty="0">
                <a:latin typeface="Times New Roman"/>
                <a:ea typeface="Times New Roman"/>
                <a:cs typeface="Times New Roman"/>
              </a:rPr>
              <a:t> </a:t>
            </a:r>
            <a:r>
              <a:rPr lang="en-US" sz="2900" dirty="0" err="1">
                <a:latin typeface="Times New Roman"/>
                <a:ea typeface="Times New Roman"/>
                <a:cs typeface="Times New Roman"/>
              </a:rPr>
              <a:t>bir</a:t>
            </a:r>
            <a:r>
              <a:rPr lang="en-US" sz="2900" dirty="0">
                <a:latin typeface="Times New Roman"/>
                <a:ea typeface="Times New Roman"/>
                <a:cs typeface="Times New Roman"/>
              </a:rPr>
              <a:t> </a:t>
            </a:r>
            <a:r>
              <a:rPr lang="en-US" sz="2900" dirty="0" err="1">
                <a:latin typeface="Times New Roman"/>
                <a:ea typeface="Times New Roman"/>
                <a:cs typeface="Times New Roman"/>
              </a:rPr>
              <a:t>yunon</a:t>
            </a:r>
            <a:r>
              <a:rPr lang="en-US" sz="2900" dirty="0">
                <a:latin typeface="Times New Roman"/>
                <a:ea typeface="Times New Roman"/>
                <a:cs typeface="Times New Roman"/>
              </a:rPr>
              <a:t> </a:t>
            </a:r>
            <a:r>
              <a:rPr lang="en-US" sz="2900" dirty="0" err="1">
                <a:latin typeface="Times New Roman"/>
                <a:ea typeface="Times New Roman"/>
                <a:cs typeface="Times New Roman"/>
              </a:rPr>
              <a:t>tarixchisi</a:t>
            </a:r>
            <a:r>
              <a:rPr lang="en-US" sz="2900" dirty="0">
                <a:latin typeface="Times New Roman"/>
                <a:ea typeface="Times New Roman"/>
                <a:cs typeface="Times New Roman"/>
              </a:rPr>
              <a:t> </a:t>
            </a:r>
            <a:r>
              <a:rPr lang="en-US" sz="2900" b="1" dirty="0" err="1">
                <a:latin typeface="Times New Roman"/>
                <a:ea typeface="Times New Roman"/>
                <a:cs typeface="Times New Roman"/>
              </a:rPr>
              <a:t>Ktesiy</a:t>
            </a:r>
            <a:r>
              <a:rPr lang="en-US" sz="2900" dirty="0">
                <a:latin typeface="Times New Roman"/>
                <a:ea typeface="Times New Roman"/>
                <a:cs typeface="Times New Roman"/>
              </a:rPr>
              <a:t> </a:t>
            </a:r>
            <a:r>
              <a:rPr lang="en-US" sz="2900" dirty="0" err="1">
                <a:latin typeface="Times New Roman"/>
                <a:ea typeface="Times New Roman"/>
                <a:cs typeface="Times New Roman"/>
              </a:rPr>
              <a:t>Kichik</a:t>
            </a:r>
            <a:r>
              <a:rPr lang="en-US" sz="2900" dirty="0">
                <a:latin typeface="Times New Roman"/>
                <a:ea typeface="Times New Roman"/>
                <a:cs typeface="Times New Roman"/>
              </a:rPr>
              <a:t> </a:t>
            </a:r>
            <a:r>
              <a:rPr lang="en-US" sz="2900" dirty="0" err="1">
                <a:latin typeface="Times New Roman"/>
                <a:ea typeface="Times New Roman"/>
                <a:cs typeface="Times New Roman"/>
              </a:rPr>
              <a:t>Osiyodagi</a:t>
            </a:r>
            <a:r>
              <a:rPr lang="en-US" sz="2900" dirty="0">
                <a:latin typeface="Times New Roman"/>
                <a:ea typeface="Times New Roman"/>
                <a:cs typeface="Times New Roman"/>
              </a:rPr>
              <a:t> </a:t>
            </a:r>
            <a:r>
              <a:rPr lang="en-US" sz="2900" b="1" dirty="0" err="1">
                <a:solidFill>
                  <a:srgbClr val="0000FF"/>
                </a:solidFill>
                <a:latin typeface="Times New Roman"/>
                <a:ea typeface="Times New Roman"/>
                <a:cs typeface="Times New Roman"/>
              </a:rPr>
              <a:t>Knid</a:t>
            </a:r>
            <a:r>
              <a:rPr lang="en-US" sz="2900" dirty="0">
                <a:latin typeface="Times New Roman"/>
                <a:ea typeface="Times New Roman"/>
                <a:cs typeface="Times New Roman"/>
              </a:rPr>
              <a:t> </a:t>
            </a:r>
            <a:r>
              <a:rPr lang="en-US" sz="2900" b="1" dirty="0" err="1">
                <a:solidFill>
                  <a:srgbClr val="0000FF"/>
                </a:solidFill>
                <a:latin typeface="Times New Roman"/>
                <a:ea typeface="Times New Roman"/>
                <a:cs typeface="Times New Roman"/>
              </a:rPr>
              <a:t>shahridan</a:t>
            </a:r>
            <a:r>
              <a:rPr lang="en-US" sz="2900" dirty="0">
                <a:latin typeface="Times New Roman"/>
                <a:ea typeface="Times New Roman"/>
                <a:cs typeface="Times New Roman"/>
              </a:rPr>
              <a:t> </a:t>
            </a:r>
            <a:r>
              <a:rPr lang="en-US" sz="2900" dirty="0" err="1">
                <a:latin typeface="Times New Roman"/>
                <a:ea typeface="Times New Roman"/>
                <a:cs typeface="Times New Roman"/>
              </a:rPr>
              <a:t>bo‘lgan</a:t>
            </a:r>
            <a:r>
              <a:rPr lang="en-US" sz="2900" dirty="0">
                <a:latin typeface="Times New Roman"/>
                <a:ea typeface="Times New Roman"/>
                <a:cs typeface="Times New Roman"/>
              </a:rPr>
              <a:t>. U </a:t>
            </a:r>
            <a:r>
              <a:rPr lang="en-US" sz="2900" b="1" dirty="0">
                <a:latin typeface="Times New Roman"/>
                <a:ea typeface="Times New Roman"/>
                <a:cs typeface="Times New Roman"/>
              </a:rPr>
              <a:t>mil.avv.404 </a:t>
            </a:r>
            <a:r>
              <a:rPr lang="en-US" sz="2900" b="1" dirty="0" err="1">
                <a:latin typeface="Times New Roman"/>
                <a:ea typeface="Times New Roman"/>
                <a:cs typeface="Times New Roman"/>
              </a:rPr>
              <a:t>yildan</a:t>
            </a:r>
            <a:r>
              <a:rPr lang="en-US" sz="2900" b="1" dirty="0">
                <a:latin typeface="Times New Roman"/>
                <a:ea typeface="Times New Roman"/>
                <a:cs typeface="Times New Roman"/>
              </a:rPr>
              <a:t>  </a:t>
            </a:r>
            <a:r>
              <a:rPr lang="en-US" sz="2900" dirty="0" err="1">
                <a:latin typeface="Times New Roman"/>
                <a:ea typeface="Times New Roman"/>
                <a:cs typeface="Times New Roman"/>
              </a:rPr>
              <a:t>boshlab</a:t>
            </a:r>
            <a:r>
              <a:rPr lang="en-US" sz="2900" dirty="0">
                <a:latin typeface="Times New Roman"/>
                <a:ea typeface="Times New Roman"/>
                <a:cs typeface="Times New Roman"/>
              </a:rPr>
              <a:t> </a:t>
            </a:r>
            <a:r>
              <a:rPr lang="en-US" sz="2900" dirty="0" err="1">
                <a:latin typeface="Times New Roman"/>
                <a:ea typeface="Times New Roman"/>
                <a:cs typeface="Times New Roman"/>
              </a:rPr>
              <a:t>ahamoniylar</a:t>
            </a:r>
            <a:r>
              <a:rPr lang="en-US" sz="2900" dirty="0">
                <a:latin typeface="Times New Roman"/>
                <a:ea typeface="Times New Roman"/>
                <a:cs typeface="Times New Roman"/>
              </a:rPr>
              <a:t> </a:t>
            </a:r>
            <a:r>
              <a:rPr lang="en-US" sz="2900" dirty="0" err="1">
                <a:latin typeface="Times New Roman"/>
                <a:ea typeface="Times New Roman"/>
                <a:cs typeface="Times New Roman"/>
              </a:rPr>
              <a:t>podshosi</a:t>
            </a:r>
            <a:r>
              <a:rPr lang="en-US" sz="2900" dirty="0">
                <a:latin typeface="Times New Roman"/>
                <a:ea typeface="Times New Roman"/>
                <a:cs typeface="Times New Roman"/>
              </a:rPr>
              <a:t> </a:t>
            </a:r>
            <a:r>
              <a:rPr lang="en-US" sz="2900" b="1" dirty="0" err="1">
                <a:latin typeface="Times New Roman"/>
                <a:ea typeface="Times New Roman"/>
                <a:cs typeface="Times New Roman"/>
              </a:rPr>
              <a:t>Artakserks</a:t>
            </a:r>
            <a:r>
              <a:rPr lang="en-US" sz="2900" b="1" dirty="0">
                <a:latin typeface="Times New Roman"/>
                <a:ea typeface="Times New Roman"/>
                <a:cs typeface="Times New Roman"/>
              </a:rPr>
              <a:t> II (</a:t>
            </a:r>
            <a:r>
              <a:rPr lang="en-US" sz="2900" b="1" dirty="0" err="1">
                <a:latin typeface="Times New Roman"/>
                <a:ea typeface="Times New Roman"/>
                <a:cs typeface="Times New Roman"/>
              </a:rPr>
              <a:t>mil.avv</a:t>
            </a:r>
            <a:r>
              <a:rPr lang="en-US" sz="2900" b="1" dirty="0">
                <a:latin typeface="Times New Roman"/>
                <a:ea typeface="Times New Roman"/>
                <a:cs typeface="Times New Roman"/>
              </a:rPr>
              <a:t>. 404–359 y.) </a:t>
            </a:r>
            <a:r>
              <a:rPr lang="en-US" sz="2900" dirty="0" err="1">
                <a:latin typeface="Times New Roman"/>
                <a:ea typeface="Times New Roman"/>
                <a:cs typeface="Times New Roman"/>
              </a:rPr>
              <a:t>saroyida</a:t>
            </a:r>
            <a:r>
              <a:rPr lang="en-US" sz="2900" dirty="0">
                <a:latin typeface="Times New Roman"/>
                <a:ea typeface="Times New Roman"/>
                <a:cs typeface="Times New Roman"/>
              </a:rPr>
              <a:t> </a:t>
            </a:r>
            <a:r>
              <a:rPr lang="en-US" sz="2900" b="1" dirty="0" err="1">
                <a:solidFill>
                  <a:srgbClr val="0000FF"/>
                </a:solidFill>
                <a:latin typeface="Times New Roman"/>
                <a:ea typeface="Times New Roman"/>
                <a:cs typeface="Times New Roman"/>
              </a:rPr>
              <a:t>tabib</a:t>
            </a:r>
            <a:r>
              <a:rPr lang="en-US" sz="2900" dirty="0">
                <a:latin typeface="Times New Roman"/>
                <a:ea typeface="Times New Roman"/>
                <a:cs typeface="Times New Roman"/>
              </a:rPr>
              <a:t> </a:t>
            </a:r>
            <a:r>
              <a:rPr lang="en-US" sz="2900" dirty="0" err="1">
                <a:latin typeface="Times New Roman"/>
                <a:ea typeface="Times New Roman"/>
                <a:cs typeface="Times New Roman"/>
              </a:rPr>
              <a:t>vazifasi­ni</a:t>
            </a:r>
            <a:r>
              <a:rPr lang="en-US" sz="2900" dirty="0">
                <a:latin typeface="Times New Roman"/>
                <a:ea typeface="Times New Roman"/>
                <a:cs typeface="Times New Roman"/>
              </a:rPr>
              <a:t> </a:t>
            </a:r>
            <a:r>
              <a:rPr lang="en-US" sz="2900" dirty="0" err="1">
                <a:latin typeface="Times New Roman"/>
                <a:ea typeface="Times New Roman"/>
                <a:cs typeface="Times New Roman"/>
              </a:rPr>
              <a:t>bajargan</a:t>
            </a:r>
            <a:r>
              <a:rPr lang="en-US" sz="2900" dirty="0">
                <a:latin typeface="Times New Roman"/>
                <a:ea typeface="Times New Roman"/>
                <a:cs typeface="Times New Roman"/>
              </a:rPr>
              <a:t>. </a:t>
            </a:r>
            <a:r>
              <a:rPr lang="en-US" sz="2900" dirty="0" err="1">
                <a:latin typeface="Times New Roman"/>
                <a:ea typeface="Times New Roman"/>
                <a:cs typeface="Times New Roman"/>
              </a:rPr>
              <a:t>Podsho</a:t>
            </a:r>
            <a:r>
              <a:rPr lang="en-US" sz="2900" dirty="0">
                <a:latin typeface="Times New Roman"/>
                <a:ea typeface="Times New Roman"/>
                <a:cs typeface="Times New Roman"/>
              </a:rPr>
              <a:t> </a:t>
            </a:r>
            <a:r>
              <a:rPr lang="en-US" sz="2900" dirty="0" err="1">
                <a:latin typeface="Times New Roman"/>
                <a:ea typeface="Times New Roman"/>
                <a:cs typeface="Times New Roman"/>
              </a:rPr>
              <a:t>saroyida</a:t>
            </a:r>
            <a:r>
              <a:rPr lang="en-US" sz="2900" dirty="0">
                <a:latin typeface="Times New Roman"/>
                <a:ea typeface="Times New Roman"/>
                <a:cs typeface="Times New Roman"/>
              </a:rPr>
              <a:t> u </a:t>
            </a:r>
            <a:r>
              <a:rPr lang="en-US" sz="2900" b="1" dirty="0" err="1">
                <a:latin typeface="Times New Roman"/>
                <a:ea typeface="Times New Roman"/>
                <a:cs typeface="Times New Roman"/>
              </a:rPr>
              <a:t>Sharq</a:t>
            </a:r>
            <a:r>
              <a:rPr lang="en-US" sz="2900" b="1" dirty="0">
                <a:latin typeface="Times New Roman"/>
                <a:ea typeface="Times New Roman"/>
                <a:cs typeface="Times New Roman"/>
              </a:rPr>
              <a:t> </a:t>
            </a:r>
            <a:r>
              <a:rPr lang="en-US" sz="2900" b="1" dirty="0" err="1">
                <a:latin typeface="Times New Roman"/>
                <a:ea typeface="Times New Roman"/>
                <a:cs typeface="Times New Roman"/>
              </a:rPr>
              <a:t>chegaralarida</a:t>
            </a:r>
            <a:r>
              <a:rPr lang="en-US" sz="2900" b="1" dirty="0">
                <a:latin typeface="Times New Roman"/>
                <a:ea typeface="Times New Roman"/>
                <a:cs typeface="Times New Roman"/>
              </a:rPr>
              <a:t> </a:t>
            </a:r>
            <a:r>
              <a:rPr lang="en-US" sz="2900" b="1" dirty="0" err="1">
                <a:latin typeface="Times New Roman"/>
                <a:ea typeface="Times New Roman"/>
                <a:cs typeface="Times New Roman"/>
              </a:rPr>
              <a:t>joylashgan</a:t>
            </a:r>
            <a:r>
              <a:rPr lang="en-US" sz="2900" b="1" dirty="0">
                <a:latin typeface="Times New Roman"/>
                <a:ea typeface="Times New Roman"/>
                <a:cs typeface="Times New Roman"/>
              </a:rPr>
              <a:t> </a:t>
            </a:r>
            <a:r>
              <a:rPr lang="en-US" sz="2900" b="1" dirty="0" err="1">
                <a:latin typeface="Times New Roman"/>
                <a:ea typeface="Times New Roman"/>
                <a:cs typeface="Times New Roman"/>
              </a:rPr>
              <a:t>uzoq</a:t>
            </a:r>
            <a:r>
              <a:rPr lang="en-US" sz="2900" b="1" dirty="0">
                <a:latin typeface="Times New Roman"/>
                <a:ea typeface="Times New Roman"/>
                <a:cs typeface="Times New Roman"/>
              </a:rPr>
              <a:t> </a:t>
            </a:r>
            <a:r>
              <a:rPr lang="en-US" sz="2900" b="1" dirty="0" err="1">
                <a:latin typeface="Times New Roman"/>
                <a:ea typeface="Times New Roman"/>
                <a:cs typeface="Times New Roman"/>
              </a:rPr>
              <a:t>shaharlar</a:t>
            </a:r>
            <a:r>
              <a:rPr lang="en-US" sz="2900" b="1" dirty="0">
                <a:latin typeface="Times New Roman"/>
                <a:ea typeface="Times New Roman"/>
                <a:cs typeface="Times New Roman"/>
              </a:rPr>
              <a:t>, </a:t>
            </a:r>
            <a:r>
              <a:rPr lang="en-US" sz="2900" b="1" dirty="0" err="1">
                <a:latin typeface="Times New Roman"/>
                <a:ea typeface="Times New Roman"/>
                <a:cs typeface="Times New Roman"/>
              </a:rPr>
              <a:t>davlatlar</a:t>
            </a:r>
            <a:r>
              <a:rPr lang="en-US" sz="2900" b="1" dirty="0">
                <a:latin typeface="Times New Roman"/>
                <a:ea typeface="Times New Roman"/>
                <a:cs typeface="Times New Roman"/>
              </a:rPr>
              <a:t> </a:t>
            </a:r>
            <a:r>
              <a:rPr lang="en-US" sz="2900" b="1" dirty="0" err="1">
                <a:latin typeface="Times New Roman"/>
                <a:ea typeface="Times New Roman"/>
                <a:cs typeface="Times New Roman"/>
              </a:rPr>
              <a:t>va</a:t>
            </a:r>
            <a:r>
              <a:rPr lang="en-US" sz="2900" b="1" dirty="0">
                <a:latin typeface="Times New Roman"/>
                <a:ea typeface="Times New Roman"/>
                <a:cs typeface="Times New Roman"/>
              </a:rPr>
              <a:t> </a:t>
            </a:r>
            <a:r>
              <a:rPr lang="en-US" sz="2900" b="1" dirty="0" err="1">
                <a:latin typeface="Times New Roman"/>
                <a:ea typeface="Times New Roman"/>
                <a:cs typeface="Times New Roman"/>
              </a:rPr>
              <a:t>xalqlar</a:t>
            </a:r>
            <a:r>
              <a:rPr lang="en-US" sz="2900" b="1" dirty="0">
                <a:latin typeface="Times New Roman"/>
                <a:ea typeface="Times New Roman"/>
                <a:cs typeface="Times New Roman"/>
              </a:rPr>
              <a:t> </a:t>
            </a:r>
            <a:r>
              <a:rPr lang="en-US" sz="2900" dirty="0" err="1">
                <a:latin typeface="Times New Roman"/>
                <a:ea typeface="Times New Roman"/>
                <a:cs typeface="Times New Roman"/>
              </a:rPr>
              <a:t>haqida</a:t>
            </a:r>
            <a:r>
              <a:rPr lang="en-US" sz="2900" dirty="0">
                <a:latin typeface="Times New Roman"/>
                <a:ea typeface="Times New Roman"/>
                <a:cs typeface="Times New Roman"/>
              </a:rPr>
              <a:t> </a:t>
            </a:r>
            <a:r>
              <a:rPr lang="en-US" sz="2900" dirty="0" err="1">
                <a:latin typeface="Times New Roman"/>
                <a:ea typeface="Times New Roman"/>
                <a:cs typeface="Times New Roman"/>
              </a:rPr>
              <a:t>ko‘pdan-ko‘p</a:t>
            </a:r>
            <a:r>
              <a:rPr lang="en-US" sz="2900" dirty="0">
                <a:latin typeface="Times New Roman"/>
                <a:ea typeface="Times New Roman"/>
                <a:cs typeface="Times New Roman"/>
              </a:rPr>
              <a:t> </a:t>
            </a:r>
            <a:r>
              <a:rPr lang="en-US" sz="2900" dirty="0" err="1">
                <a:latin typeface="Times New Roman"/>
                <a:ea typeface="Times New Roman"/>
                <a:cs typeface="Times New Roman"/>
              </a:rPr>
              <a:t>hikoyalar</a:t>
            </a:r>
            <a:r>
              <a:rPr lang="en-US" sz="2900" dirty="0">
                <a:latin typeface="Times New Roman"/>
                <a:ea typeface="Times New Roman"/>
                <a:cs typeface="Times New Roman"/>
              </a:rPr>
              <a:t> </a:t>
            </a:r>
            <a:r>
              <a:rPr lang="en-US" sz="2900" dirty="0" err="1">
                <a:latin typeface="Times New Roman"/>
                <a:ea typeface="Times New Roman"/>
                <a:cs typeface="Times New Roman"/>
              </a:rPr>
              <a:t>eshitgan</a:t>
            </a:r>
            <a:r>
              <a:rPr lang="en-US" sz="2900" dirty="0">
                <a:latin typeface="Times New Roman"/>
                <a:ea typeface="Times New Roman"/>
                <a:cs typeface="Times New Roman"/>
              </a:rPr>
              <a:t>. </a:t>
            </a:r>
            <a:r>
              <a:rPr lang="en-US" sz="2900" dirty="0" err="1">
                <a:latin typeface="Times New Roman"/>
                <a:ea typeface="Times New Roman"/>
                <a:cs typeface="Times New Roman"/>
              </a:rPr>
              <a:t>Qadimgi</a:t>
            </a:r>
            <a:r>
              <a:rPr lang="en-US" sz="2900" dirty="0">
                <a:latin typeface="Times New Roman"/>
                <a:ea typeface="Times New Roman"/>
                <a:cs typeface="Times New Roman"/>
              </a:rPr>
              <a:t> </a:t>
            </a:r>
            <a:r>
              <a:rPr lang="en-US" sz="2900" dirty="0" err="1">
                <a:latin typeface="Times New Roman"/>
                <a:ea typeface="Times New Roman"/>
                <a:cs typeface="Times New Roman"/>
              </a:rPr>
              <a:t>yunon</a:t>
            </a:r>
            <a:r>
              <a:rPr lang="en-US" sz="2900" dirty="0">
                <a:latin typeface="Times New Roman"/>
                <a:ea typeface="Times New Roman"/>
                <a:cs typeface="Times New Roman"/>
              </a:rPr>
              <a:t> </a:t>
            </a:r>
            <a:r>
              <a:rPr lang="en-US" sz="2900" dirty="0" err="1">
                <a:latin typeface="Times New Roman"/>
                <a:ea typeface="Times New Roman"/>
                <a:cs typeface="Times New Roman"/>
              </a:rPr>
              <a:t>afsonalari</a:t>
            </a:r>
            <a:r>
              <a:rPr lang="en-US" sz="2900" dirty="0">
                <a:latin typeface="Times New Roman"/>
                <a:ea typeface="Times New Roman"/>
                <a:cs typeface="Times New Roman"/>
              </a:rPr>
              <a:t> </a:t>
            </a:r>
            <a:r>
              <a:rPr lang="en-US" sz="2900" dirty="0" err="1">
                <a:latin typeface="Times New Roman"/>
                <a:ea typeface="Times New Roman"/>
                <a:cs typeface="Times New Roman"/>
              </a:rPr>
              <a:t>ta’sirida</a:t>
            </a:r>
            <a:r>
              <a:rPr lang="en-US" sz="2900" dirty="0">
                <a:latin typeface="Times New Roman"/>
                <a:ea typeface="Times New Roman"/>
                <a:cs typeface="Times New Roman"/>
              </a:rPr>
              <a:t> </a:t>
            </a:r>
            <a:r>
              <a:rPr lang="en-US" sz="2900" dirty="0" err="1">
                <a:latin typeface="Times New Roman"/>
                <a:ea typeface="Times New Roman"/>
                <a:cs typeface="Times New Roman"/>
              </a:rPr>
              <a:t>tarbiyalangan</a:t>
            </a:r>
            <a:r>
              <a:rPr lang="en-US" sz="2900" dirty="0">
                <a:latin typeface="Times New Roman"/>
                <a:ea typeface="Times New Roman"/>
                <a:cs typeface="Times New Roman"/>
              </a:rPr>
              <a:t> </a:t>
            </a:r>
            <a:r>
              <a:rPr lang="en-US" sz="2900" dirty="0" err="1">
                <a:latin typeface="Times New Roman"/>
                <a:ea typeface="Times New Roman"/>
                <a:cs typeface="Times New Roman"/>
              </a:rPr>
              <a:t>Ktesiy</a:t>
            </a:r>
            <a:r>
              <a:rPr lang="en-US" sz="2900" dirty="0">
                <a:latin typeface="Times New Roman"/>
                <a:ea typeface="Times New Roman"/>
                <a:cs typeface="Times New Roman"/>
              </a:rPr>
              <a:t> </a:t>
            </a:r>
            <a:r>
              <a:rPr lang="en-US" sz="2900" dirty="0" err="1">
                <a:latin typeface="Times New Roman"/>
                <a:ea typeface="Times New Roman"/>
                <a:cs typeface="Times New Roman"/>
              </a:rPr>
              <a:t>Sharq</a:t>
            </a:r>
            <a:r>
              <a:rPr lang="en-US" sz="2900" dirty="0">
                <a:latin typeface="Times New Roman"/>
                <a:ea typeface="Times New Roman"/>
                <a:cs typeface="Times New Roman"/>
              </a:rPr>
              <a:t> </a:t>
            </a:r>
            <a:r>
              <a:rPr lang="en-US" sz="2900" dirty="0" err="1">
                <a:latin typeface="Times New Roman"/>
                <a:ea typeface="Times New Roman"/>
                <a:cs typeface="Times New Roman"/>
              </a:rPr>
              <a:t>dostonlari</a:t>
            </a:r>
            <a:r>
              <a:rPr lang="en-US" sz="2900" dirty="0">
                <a:latin typeface="Times New Roman"/>
                <a:ea typeface="Times New Roman"/>
                <a:cs typeface="Times New Roman"/>
              </a:rPr>
              <a:t> </a:t>
            </a:r>
            <a:r>
              <a:rPr lang="en-US" sz="2900" dirty="0" err="1">
                <a:latin typeface="Times New Roman"/>
                <a:ea typeface="Times New Roman"/>
                <a:cs typeface="Times New Roman"/>
              </a:rPr>
              <a:t>va</a:t>
            </a:r>
            <a:r>
              <a:rPr lang="en-US" sz="2900" dirty="0">
                <a:latin typeface="Times New Roman"/>
                <a:ea typeface="Times New Roman"/>
                <a:cs typeface="Times New Roman"/>
              </a:rPr>
              <a:t> </a:t>
            </a:r>
            <a:r>
              <a:rPr lang="en-US" sz="2900" dirty="0" err="1">
                <a:latin typeface="Times New Roman"/>
                <a:ea typeface="Times New Roman"/>
                <a:cs typeface="Times New Roman"/>
              </a:rPr>
              <a:t>tarixiga</a:t>
            </a:r>
            <a:r>
              <a:rPr lang="en-US" sz="2900" dirty="0">
                <a:latin typeface="Times New Roman"/>
                <a:ea typeface="Times New Roman"/>
                <a:cs typeface="Times New Roman"/>
              </a:rPr>
              <a:t> ham </a:t>
            </a:r>
            <a:r>
              <a:rPr lang="en-US" sz="2900" dirty="0" err="1">
                <a:latin typeface="Times New Roman"/>
                <a:ea typeface="Times New Roman"/>
                <a:cs typeface="Times New Roman"/>
              </a:rPr>
              <a:t>juda</a:t>
            </a:r>
            <a:r>
              <a:rPr lang="en-US" sz="2900" dirty="0">
                <a:latin typeface="Times New Roman"/>
                <a:ea typeface="Times New Roman"/>
                <a:cs typeface="Times New Roman"/>
              </a:rPr>
              <a:t> </a:t>
            </a:r>
            <a:r>
              <a:rPr lang="en-US" sz="2900" dirty="0" err="1">
                <a:latin typeface="Times New Roman"/>
                <a:ea typeface="Times New Roman"/>
                <a:cs typeface="Times New Roman"/>
              </a:rPr>
              <a:t>qiziqib</a:t>
            </a:r>
            <a:r>
              <a:rPr lang="en-US" sz="2900" dirty="0">
                <a:latin typeface="Times New Roman"/>
                <a:ea typeface="Times New Roman"/>
                <a:cs typeface="Times New Roman"/>
              </a:rPr>
              <a:t>, </a:t>
            </a:r>
            <a:r>
              <a:rPr lang="en-US" sz="2900" dirty="0" err="1">
                <a:latin typeface="Times New Roman"/>
                <a:ea typeface="Times New Roman"/>
                <a:cs typeface="Times New Roman"/>
              </a:rPr>
              <a:t>fors</a:t>
            </a:r>
            <a:r>
              <a:rPr lang="en-US" sz="2900" dirty="0">
                <a:latin typeface="Times New Roman"/>
                <a:ea typeface="Times New Roman"/>
                <a:cs typeface="Times New Roman"/>
              </a:rPr>
              <a:t> </a:t>
            </a:r>
            <a:r>
              <a:rPr lang="en-US" sz="2900" dirty="0" err="1">
                <a:latin typeface="Times New Roman"/>
                <a:ea typeface="Times New Roman"/>
                <a:cs typeface="Times New Roman"/>
              </a:rPr>
              <a:t>podsholigi</a:t>
            </a:r>
            <a:r>
              <a:rPr lang="en-US" sz="2900" dirty="0">
                <a:latin typeface="Times New Roman"/>
                <a:ea typeface="Times New Roman"/>
                <a:cs typeface="Times New Roman"/>
              </a:rPr>
              <a:t> </a:t>
            </a:r>
            <a:r>
              <a:rPr lang="en-US" sz="2900" dirty="0" err="1">
                <a:latin typeface="Times New Roman"/>
                <a:ea typeface="Times New Roman"/>
                <a:cs typeface="Times New Roman"/>
              </a:rPr>
              <a:t>tarkibidagi</a:t>
            </a:r>
            <a:r>
              <a:rPr lang="en-US" sz="2900" dirty="0">
                <a:latin typeface="Times New Roman"/>
                <a:ea typeface="Times New Roman"/>
                <a:cs typeface="Times New Roman"/>
              </a:rPr>
              <a:t> </a:t>
            </a:r>
            <a:r>
              <a:rPr lang="en-US" sz="2900" b="1" dirty="0" err="1">
                <a:solidFill>
                  <a:srgbClr val="0000FF"/>
                </a:solidFill>
                <a:latin typeface="Times New Roman"/>
                <a:ea typeface="Times New Roman"/>
                <a:cs typeface="Times New Roman"/>
              </a:rPr>
              <a:t>xalqlarning</a:t>
            </a:r>
            <a:r>
              <a:rPr lang="en-US" sz="2900" b="1" dirty="0">
                <a:solidFill>
                  <a:srgbClr val="0000FF"/>
                </a:solidFill>
                <a:latin typeface="Times New Roman"/>
                <a:ea typeface="Times New Roman"/>
                <a:cs typeface="Times New Roman"/>
              </a:rPr>
              <a:t> </a:t>
            </a:r>
            <a:r>
              <a:rPr lang="en-US" sz="2900" b="1" dirty="0" err="1">
                <a:solidFill>
                  <a:srgbClr val="0000FF"/>
                </a:solidFill>
                <a:latin typeface="Times New Roman"/>
                <a:ea typeface="Times New Roman"/>
                <a:cs typeface="Times New Roman"/>
              </a:rPr>
              <a:t>tarixi</a:t>
            </a:r>
            <a:r>
              <a:rPr lang="en-US" sz="2900" b="1" dirty="0">
                <a:solidFill>
                  <a:srgbClr val="0000FF"/>
                </a:solidFill>
                <a:latin typeface="Times New Roman"/>
                <a:ea typeface="Times New Roman"/>
                <a:cs typeface="Times New Roman"/>
              </a:rPr>
              <a:t> </a:t>
            </a:r>
            <a:r>
              <a:rPr lang="en-US" sz="2900" b="1" dirty="0" err="1">
                <a:solidFill>
                  <a:srgbClr val="0000FF"/>
                </a:solidFill>
                <a:latin typeface="Times New Roman"/>
                <a:ea typeface="Times New Roman"/>
                <a:cs typeface="Times New Roman"/>
              </a:rPr>
              <a:t>va</a:t>
            </a:r>
            <a:r>
              <a:rPr lang="en-US" sz="2900" b="1" dirty="0">
                <a:solidFill>
                  <a:srgbClr val="0000FF"/>
                </a:solidFill>
                <a:latin typeface="Times New Roman"/>
                <a:ea typeface="Times New Roman"/>
                <a:cs typeface="Times New Roman"/>
              </a:rPr>
              <a:t> </a:t>
            </a:r>
            <a:r>
              <a:rPr lang="en-US" sz="2900" b="1" dirty="0" err="1">
                <a:solidFill>
                  <a:srgbClr val="0000FF"/>
                </a:solidFill>
                <a:latin typeface="Times New Roman"/>
                <a:ea typeface="Times New Roman"/>
                <a:cs typeface="Times New Roman"/>
              </a:rPr>
              <a:t>madaniyatiga</a:t>
            </a:r>
            <a:r>
              <a:rPr lang="en-US" sz="2900" dirty="0">
                <a:latin typeface="Times New Roman"/>
                <a:ea typeface="Times New Roman"/>
                <a:cs typeface="Times New Roman"/>
              </a:rPr>
              <a:t> </a:t>
            </a:r>
            <a:r>
              <a:rPr lang="en-US" sz="2900" dirty="0" err="1">
                <a:latin typeface="Times New Roman"/>
                <a:ea typeface="Times New Roman"/>
                <a:cs typeface="Times New Roman"/>
              </a:rPr>
              <a:t>oid</a:t>
            </a:r>
            <a:r>
              <a:rPr lang="en-US" sz="2900" dirty="0">
                <a:latin typeface="Times New Roman"/>
                <a:ea typeface="Times New Roman"/>
                <a:cs typeface="Times New Roman"/>
              </a:rPr>
              <a:t> </a:t>
            </a:r>
            <a:r>
              <a:rPr lang="en-US" sz="2900" dirty="0" err="1">
                <a:latin typeface="Times New Roman"/>
                <a:ea typeface="Times New Roman"/>
                <a:cs typeface="Times New Roman"/>
              </a:rPr>
              <a:t>ancha</a:t>
            </a:r>
            <a:r>
              <a:rPr lang="en-US" sz="2900" dirty="0">
                <a:latin typeface="Times New Roman"/>
                <a:ea typeface="Times New Roman"/>
                <a:cs typeface="Times New Roman"/>
              </a:rPr>
              <a:t> </a:t>
            </a:r>
            <a:r>
              <a:rPr lang="en-US" sz="2900" dirty="0" err="1">
                <a:latin typeface="Times New Roman"/>
                <a:ea typeface="Times New Roman"/>
                <a:cs typeface="Times New Roman"/>
              </a:rPr>
              <a:t>ma’lumotlar</a:t>
            </a:r>
            <a:r>
              <a:rPr lang="en-US" sz="2900" dirty="0">
                <a:latin typeface="Times New Roman"/>
                <a:ea typeface="Times New Roman"/>
                <a:cs typeface="Times New Roman"/>
              </a:rPr>
              <a:t> </a:t>
            </a:r>
            <a:r>
              <a:rPr lang="en-US" sz="2900" dirty="0" err="1">
                <a:latin typeface="Times New Roman"/>
                <a:ea typeface="Times New Roman"/>
                <a:cs typeface="Times New Roman"/>
              </a:rPr>
              <a:t>yig‘ib</a:t>
            </a:r>
            <a:r>
              <a:rPr lang="en-US" sz="2900" dirty="0">
                <a:latin typeface="Times New Roman"/>
                <a:ea typeface="Times New Roman"/>
                <a:cs typeface="Times New Roman"/>
              </a:rPr>
              <a:t> </a:t>
            </a:r>
            <a:r>
              <a:rPr lang="en-US" sz="2900" dirty="0" err="1">
                <a:latin typeface="Times New Roman"/>
                <a:ea typeface="Times New Roman"/>
                <a:cs typeface="Times New Roman"/>
              </a:rPr>
              <a:t>olgan</a:t>
            </a:r>
            <a:r>
              <a:rPr lang="en-US" sz="2900" dirty="0">
                <a:latin typeface="Times New Roman"/>
                <a:ea typeface="Times New Roman"/>
                <a:cs typeface="Times New Roman"/>
              </a:rPr>
              <a:t>.</a:t>
            </a:r>
            <a:endParaRPr lang="ru-RU" sz="2900" dirty="0">
              <a:ea typeface="Calibri"/>
              <a:cs typeface="Times New Roman"/>
            </a:endParaRPr>
          </a:p>
        </p:txBody>
      </p:sp>
      <p:sp>
        <p:nvSpPr>
          <p:cNvPr id="2" name="Скругленный прямоугольник 1"/>
          <p:cNvSpPr/>
          <p:nvPr/>
        </p:nvSpPr>
        <p:spPr>
          <a:xfrm>
            <a:off x="2411760" y="0"/>
            <a:ext cx="3816424" cy="6206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b="1" dirty="0" err="1">
                <a:solidFill>
                  <a:srgbClr val="0000FF"/>
                </a:solidFill>
                <a:latin typeface="Times New Roman"/>
                <a:ea typeface="Times New Roman"/>
                <a:cs typeface="Times New Roman"/>
              </a:rPr>
              <a:t>Ktesiy</a:t>
            </a:r>
            <a:endParaRPr lang="ru-RU" sz="2800" b="1" dirty="0">
              <a:solidFill>
                <a:srgbClr val="0000FF"/>
              </a:solidFill>
            </a:endParaRPr>
          </a:p>
        </p:txBody>
      </p:sp>
    </p:spTree>
    <p:extLst>
      <p:ext uri="{BB962C8B-B14F-4D97-AF65-F5344CB8AC3E}">
        <p14:creationId xmlns:p14="http://schemas.microsoft.com/office/powerpoint/2010/main" val="3088531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205" y="620688"/>
            <a:ext cx="9144000" cy="6237312"/>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2400" dirty="0" err="1">
                <a:latin typeface="Times New Roman"/>
                <a:ea typeface="Times New Roman"/>
                <a:cs typeface="Times New Roman"/>
              </a:rPr>
              <a:t>Ayniqsa</a:t>
            </a:r>
            <a:r>
              <a:rPr lang="en-US" sz="2400" dirty="0">
                <a:latin typeface="Times New Roman"/>
                <a:ea typeface="Times New Roman"/>
                <a:cs typeface="Times New Roman"/>
              </a:rPr>
              <a:t> </a:t>
            </a:r>
            <a:r>
              <a:rPr lang="en-US" sz="2400" dirty="0" err="1">
                <a:latin typeface="Times New Roman"/>
                <a:ea typeface="Times New Roman"/>
                <a:cs typeface="Times New Roman"/>
              </a:rPr>
              <a:t>tarixchini</a:t>
            </a:r>
            <a:r>
              <a:rPr lang="en-US" sz="2400" dirty="0">
                <a:latin typeface="Times New Roman"/>
                <a:ea typeface="Times New Roman"/>
                <a:cs typeface="Times New Roman"/>
              </a:rPr>
              <a:t> </a:t>
            </a:r>
            <a:r>
              <a:rPr lang="en-US" sz="2400" b="1" i="1" dirty="0" err="1">
                <a:solidFill>
                  <a:srgbClr val="0000FF"/>
                </a:solidFill>
                <a:latin typeface="Times New Roman"/>
                <a:ea typeface="Times New Roman"/>
                <a:cs typeface="Times New Roman"/>
              </a:rPr>
              <a:t>Hindiston</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va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qiziqtirgan</a:t>
            </a:r>
            <a:r>
              <a:rPr lang="en-US" sz="2400" dirty="0">
                <a:latin typeface="Times New Roman"/>
                <a:ea typeface="Times New Roman"/>
                <a:cs typeface="Times New Roman"/>
              </a:rPr>
              <a:t>. </a:t>
            </a:r>
            <a:r>
              <a:rPr lang="en-US" sz="2400" dirty="0" err="1">
                <a:latin typeface="Times New Roman"/>
                <a:ea typeface="Times New Roman"/>
                <a:cs typeface="Times New Roman"/>
              </a:rPr>
              <a:t>Uning</a:t>
            </a:r>
            <a:r>
              <a:rPr lang="en-US" sz="2400" dirty="0">
                <a:latin typeface="Times New Roman"/>
                <a:ea typeface="Times New Roman"/>
                <a:cs typeface="Times New Roman"/>
              </a:rPr>
              <a:t> </a:t>
            </a:r>
            <a:r>
              <a:rPr lang="en-US" sz="2400" b="1" dirty="0" err="1">
                <a:latin typeface="Times New Roman"/>
                <a:ea typeface="Times New Roman"/>
                <a:cs typeface="Times New Roman"/>
              </a:rPr>
              <a:t>Hindistonga</a:t>
            </a:r>
            <a:r>
              <a:rPr lang="en-US" sz="2400" dirty="0">
                <a:latin typeface="Times New Roman"/>
                <a:ea typeface="Times New Roman"/>
                <a:cs typeface="Times New Roman"/>
              </a:rPr>
              <a:t> </a:t>
            </a:r>
            <a:r>
              <a:rPr lang="en-US" sz="2400" dirty="0" err="1">
                <a:latin typeface="Times New Roman"/>
                <a:ea typeface="Times New Roman"/>
                <a:cs typeface="Times New Roman"/>
              </a:rPr>
              <a:t>nisbatan</a:t>
            </a:r>
            <a:r>
              <a:rPr lang="en-US" sz="2400" dirty="0">
                <a:latin typeface="Times New Roman"/>
                <a:ea typeface="Times New Roman"/>
                <a:cs typeface="Times New Roman"/>
              </a:rPr>
              <a:t> </a:t>
            </a:r>
            <a:r>
              <a:rPr lang="en-US" sz="2400" dirty="0" err="1">
                <a:latin typeface="Times New Roman"/>
                <a:ea typeface="Times New Roman"/>
                <a:cs typeface="Times New Roman"/>
              </a:rPr>
              <a:t>katta</a:t>
            </a:r>
            <a:r>
              <a:rPr lang="en-US" sz="2400" dirty="0">
                <a:latin typeface="Times New Roman"/>
                <a:ea typeface="Times New Roman"/>
                <a:cs typeface="Times New Roman"/>
              </a:rPr>
              <a:t> </a:t>
            </a:r>
            <a:r>
              <a:rPr lang="en-US" sz="2400" dirty="0" err="1">
                <a:latin typeface="Times New Roman"/>
                <a:ea typeface="Times New Roman"/>
                <a:cs typeface="Times New Roman"/>
              </a:rPr>
              <a:t>e’tiborini</a:t>
            </a:r>
            <a:r>
              <a:rPr lang="en-US" sz="2400" dirty="0">
                <a:latin typeface="Times New Roman"/>
                <a:ea typeface="Times New Roman"/>
                <a:cs typeface="Times New Roman"/>
              </a:rPr>
              <a:t> </a:t>
            </a:r>
            <a:r>
              <a:rPr lang="en-US" sz="2400" dirty="0" err="1">
                <a:latin typeface="Times New Roman"/>
                <a:ea typeface="Times New Roman"/>
                <a:cs typeface="Times New Roman"/>
              </a:rPr>
              <a:t>tushunish</a:t>
            </a:r>
            <a:r>
              <a:rPr lang="en-US" sz="2400" dirty="0">
                <a:latin typeface="Times New Roman"/>
                <a:ea typeface="Times New Roman"/>
                <a:cs typeface="Times New Roman"/>
              </a:rPr>
              <a:t> </a:t>
            </a:r>
            <a:r>
              <a:rPr lang="en-US" sz="2400" dirty="0" err="1">
                <a:latin typeface="Times New Roman"/>
                <a:ea typeface="Times New Roman"/>
                <a:cs typeface="Times New Roman"/>
              </a:rPr>
              <a:t>mumkin</a:t>
            </a:r>
            <a:r>
              <a:rPr lang="en-US" sz="2400" dirty="0">
                <a:latin typeface="Times New Roman"/>
                <a:ea typeface="Times New Roman"/>
                <a:cs typeface="Times New Roman"/>
              </a:rPr>
              <a:t>, </a:t>
            </a:r>
            <a:r>
              <a:rPr lang="en-US" sz="2400" dirty="0" err="1">
                <a:latin typeface="Times New Roman"/>
                <a:ea typeface="Times New Roman"/>
                <a:cs typeface="Times New Roman"/>
              </a:rPr>
              <a:t>chunki</a:t>
            </a:r>
            <a:r>
              <a:rPr lang="en-US" sz="2400" dirty="0">
                <a:latin typeface="Times New Roman"/>
                <a:ea typeface="Times New Roman"/>
                <a:cs typeface="Times New Roman"/>
              </a:rPr>
              <a:t> </a:t>
            </a:r>
            <a:r>
              <a:rPr lang="en-US" sz="2400" dirty="0" err="1">
                <a:latin typeface="Times New Roman"/>
                <a:ea typeface="Times New Roman"/>
                <a:cs typeface="Times New Roman"/>
              </a:rPr>
              <a:t>qadimgi</a:t>
            </a:r>
            <a:r>
              <a:rPr lang="en-US" sz="2400" dirty="0">
                <a:latin typeface="Times New Roman"/>
                <a:ea typeface="Times New Roman"/>
                <a:cs typeface="Times New Roman"/>
              </a:rPr>
              <a:t> </a:t>
            </a:r>
            <a:r>
              <a:rPr lang="en-US" sz="2400" dirty="0" err="1">
                <a:latin typeface="Times New Roman"/>
                <a:ea typeface="Times New Roman"/>
                <a:cs typeface="Times New Roman"/>
              </a:rPr>
              <a:t>yunonlarning</a:t>
            </a:r>
            <a:r>
              <a:rPr lang="en-US" sz="2400" dirty="0">
                <a:latin typeface="Times New Roman"/>
                <a:ea typeface="Times New Roman"/>
                <a:cs typeface="Times New Roman"/>
              </a:rPr>
              <a:t> </a:t>
            </a:r>
            <a:r>
              <a:rPr lang="en-US" sz="2400" dirty="0" err="1">
                <a:latin typeface="Times New Roman"/>
                <a:ea typeface="Times New Roman"/>
                <a:cs typeface="Times New Roman"/>
              </a:rPr>
              <a:t>tasavvurlarida</a:t>
            </a:r>
            <a:r>
              <a:rPr lang="en-US" sz="2400" dirty="0">
                <a:latin typeface="Times New Roman"/>
                <a:ea typeface="Times New Roman"/>
                <a:cs typeface="Times New Roman"/>
              </a:rPr>
              <a:t>, </a:t>
            </a:r>
            <a:r>
              <a:rPr lang="en-US" sz="2400" b="1" i="1" dirty="0" err="1">
                <a:solidFill>
                  <a:srgbClr val="FF0000"/>
                </a:solidFill>
                <a:latin typeface="Times New Roman"/>
                <a:ea typeface="Times New Roman"/>
                <a:cs typeface="Times New Roman"/>
              </a:rPr>
              <a:t>bu</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o‘lka</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quyosh</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chiqishida</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birinchi</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va</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dunyoning</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sharqiy</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chegaralarida</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oxirgi</a:t>
            </a:r>
            <a:r>
              <a:rPr lang="en-US" sz="2400" b="1" i="1" dirty="0">
                <a:solidFill>
                  <a:srgbClr val="FF0000"/>
                </a:solidFill>
                <a:latin typeface="Times New Roman"/>
                <a:ea typeface="Times New Roman"/>
                <a:cs typeface="Times New Roman"/>
              </a:rPr>
              <a:t> </a:t>
            </a:r>
            <a:r>
              <a:rPr lang="en-US" sz="2400" b="1" i="1" dirty="0" err="1">
                <a:solidFill>
                  <a:srgbClr val="FF0000"/>
                </a:solidFill>
                <a:latin typeface="Times New Roman"/>
                <a:ea typeface="Times New Roman"/>
                <a:cs typeface="Times New Roman"/>
              </a:rPr>
              <a:t>davlat</a:t>
            </a:r>
            <a:r>
              <a:rPr lang="en-US" sz="2400" b="1" i="1" dirty="0">
                <a:solidFill>
                  <a:srgbClr val="FF0000"/>
                </a:solidFill>
                <a:latin typeface="Times New Roman"/>
                <a:ea typeface="Times New Roman"/>
                <a:cs typeface="Times New Roman"/>
              </a:rPr>
              <a:t> </a:t>
            </a:r>
            <a:r>
              <a:rPr lang="en-US" sz="2400" dirty="0" err="1">
                <a:latin typeface="Times New Roman"/>
                <a:ea typeface="Times New Roman"/>
                <a:cs typeface="Times New Roman"/>
              </a:rPr>
              <a:t>bo‘lib</a:t>
            </a:r>
            <a:r>
              <a:rPr lang="en-US" sz="2400" dirty="0">
                <a:latin typeface="Times New Roman"/>
                <a:ea typeface="Times New Roman"/>
                <a:cs typeface="Times New Roman"/>
              </a:rPr>
              <a:t> </a:t>
            </a:r>
            <a:r>
              <a:rPr lang="en-US" sz="2400" dirty="0" err="1">
                <a:latin typeface="Times New Roman"/>
                <a:ea typeface="Times New Roman"/>
                <a:cs typeface="Times New Roman"/>
              </a:rPr>
              <a:t>hisoblangan</a:t>
            </a:r>
            <a:r>
              <a:rPr lang="en-US" sz="2400" dirty="0">
                <a:latin typeface="Times New Roman"/>
                <a:ea typeface="Times New Roman"/>
                <a:cs typeface="Times New Roman"/>
              </a:rPr>
              <a:t>. </a:t>
            </a:r>
            <a:r>
              <a:rPr lang="en-US" sz="2400" dirty="0" err="1">
                <a:latin typeface="Times New Roman"/>
                <a:ea typeface="Times New Roman"/>
                <a:cs typeface="Times New Roman"/>
              </a:rPr>
              <a:t>Hindistonga</a:t>
            </a:r>
            <a:r>
              <a:rPr lang="en-US" sz="2400" dirty="0">
                <a:latin typeface="Times New Roman"/>
                <a:ea typeface="Times New Roman"/>
                <a:cs typeface="Times New Roman"/>
              </a:rPr>
              <a:t> </a:t>
            </a:r>
            <a:r>
              <a:rPr lang="en-US" sz="2400" dirty="0" err="1">
                <a:latin typeface="Times New Roman"/>
                <a:ea typeface="Times New Roman"/>
                <a:cs typeface="Times New Roman"/>
              </a:rPr>
              <a:t>chegaradosh</a:t>
            </a:r>
            <a:r>
              <a:rPr lang="en-US" sz="2400" dirty="0">
                <a:latin typeface="Times New Roman"/>
                <a:ea typeface="Times New Roman"/>
                <a:cs typeface="Times New Roman"/>
              </a:rPr>
              <a:t> </a:t>
            </a:r>
            <a:r>
              <a:rPr lang="en-US" sz="2400" b="1" i="1" dirty="0" err="1">
                <a:solidFill>
                  <a:srgbClr val="C00000"/>
                </a:solidFill>
                <a:latin typeface="Times New Roman"/>
                <a:ea typeface="Times New Roman"/>
                <a:cs typeface="Times New Roman"/>
              </a:rPr>
              <a:t>Baqtriyaning</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oltini</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qimmatbaho</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yarqiroq</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toshlari</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kamon</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va</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nayzalar</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bilan</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qurollangan</a:t>
            </a:r>
            <a:r>
              <a:rPr lang="en-US" sz="2400" b="1" i="1" dirty="0">
                <a:solidFill>
                  <a:srgbClr val="C00000"/>
                </a:solidFill>
                <a:latin typeface="Times New Roman"/>
                <a:ea typeface="Times New Roman"/>
                <a:cs typeface="Times New Roman"/>
              </a:rPr>
              <a:t> </a:t>
            </a:r>
            <a:r>
              <a:rPr lang="en-US" sz="2400" b="1" i="1" dirty="0" err="1">
                <a:solidFill>
                  <a:srgbClr val="C00000"/>
                </a:solidFill>
                <a:latin typeface="Times New Roman"/>
                <a:ea typeface="Times New Roman"/>
                <a:cs typeface="Times New Roman"/>
              </a:rPr>
              <a:t>chavandozlari</a:t>
            </a:r>
            <a:r>
              <a:rPr lang="en-US" sz="2400" dirty="0">
                <a:latin typeface="Times New Roman"/>
                <a:ea typeface="Times New Roman"/>
                <a:cs typeface="Times New Roman"/>
              </a:rPr>
              <a:t> </a:t>
            </a:r>
            <a:r>
              <a:rPr lang="en-US" sz="2400" dirty="0" err="1">
                <a:latin typeface="Times New Roman"/>
                <a:ea typeface="Times New Roman"/>
                <a:cs typeface="Times New Roman"/>
              </a:rPr>
              <a:t>Eronda</a:t>
            </a:r>
            <a:r>
              <a:rPr lang="en-US" sz="2400" dirty="0">
                <a:latin typeface="Times New Roman"/>
                <a:ea typeface="Times New Roman"/>
                <a:cs typeface="Times New Roman"/>
              </a:rPr>
              <a:t> </a:t>
            </a:r>
            <a:r>
              <a:rPr lang="en-US" sz="2400" dirty="0" err="1">
                <a:latin typeface="Times New Roman"/>
                <a:ea typeface="Times New Roman"/>
                <a:cs typeface="Times New Roman"/>
              </a:rPr>
              <a:t>mashhur</a:t>
            </a:r>
            <a:r>
              <a:rPr lang="en-US" sz="2400" dirty="0">
                <a:latin typeface="Times New Roman"/>
                <a:ea typeface="Times New Roman"/>
                <a:cs typeface="Times New Roman"/>
              </a:rPr>
              <a:t> </a:t>
            </a:r>
            <a:r>
              <a:rPr lang="en-US" sz="2400" dirty="0" err="1">
                <a:latin typeface="Times New Roman"/>
                <a:ea typeface="Times New Roman"/>
                <a:cs typeface="Times New Roman"/>
              </a:rPr>
              <a:t>edi</a:t>
            </a:r>
            <a:r>
              <a:rPr lang="en-US" sz="2400" dirty="0">
                <a:latin typeface="Times New Roman"/>
                <a:ea typeface="Times New Roman"/>
                <a:cs typeface="Times New Roman"/>
              </a:rPr>
              <a:t>. Shu bois </a:t>
            </a:r>
            <a:r>
              <a:rPr lang="en-US" sz="2400" dirty="0" err="1">
                <a:latin typeface="Times New Roman"/>
                <a:ea typeface="Times New Roman"/>
                <a:cs typeface="Times New Roman"/>
              </a:rPr>
              <a:t>Ktesiy</a:t>
            </a:r>
            <a:r>
              <a:rPr lang="en-US" sz="2400" dirty="0">
                <a:latin typeface="Times New Roman"/>
                <a:ea typeface="Times New Roman"/>
                <a:cs typeface="Times New Roman"/>
              </a:rPr>
              <a:t> </a:t>
            </a:r>
            <a:r>
              <a:rPr lang="en-US" sz="2400" b="1" dirty="0">
                <a:solidFill>
                  <a:srgbClr val="0000FF"/>
                </a:solidFill>
                <a:latin typeface="Times New Roman"/>
                <a:ea typeface="Times New Roman"/>
                <a:cs typeface="Times New Roman"/>
              </a:rPr>
              <a:t>«</a:t>
            </a:r>
            <a:r>
              <a:rPr lang="en-US" sz="2400" b="1" dirty="0" err="1">
                <a:solidFill>
                  <a:srgbClr val="0000FF"/>
                </a:solidFill>
                <a:latin typeface="Times New Roman"/>
                <a:ea typeface="Times New Roman"/>
                <a:cs typeface="Times New Roman"/>
              </a:rPr>
              <a:t>Persika</a:t>
            </a:r>
            <a:r>
              <a:rPr lang="en-US" sz="2400" b="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asarining</a:t>
            </a:r>
            <a:r>
              <a:rPr lang="en-US" sz="2400" dirty="0">
                <a:latin typeface="Times New Roman"/>
                <a:ea typeface="Times New Roman"/>
                <a:cs typeface="Times New Roman"/>
              </a:rPr>
              <a:t> </a:t>
            </a:r>
            <a:r>
              <a:rPr lang="en-US" sz="2400" dirty="0" err="1">
                <a:latin typeface="Times New Roman"/>
                <a:ea typeface="Times New Roman"/>
                <a:cs typeface="Times New Roman"/>
              </a:rPr>
              <a:t>katta</a:t>
            </a:r>
            <a:r>
              <a:rPr lang="en-US" sz="2400" dirty="0">
                <a:latin typeface="Times New Roman"/>
                <a:ea typeface="Times New Roman"/>
                <a:cs typeface="Times New Roman"/>
              </a:rPr>
              <a:t> </a:t>
            </a:r>
            <a:r>
              <a:rPr lang="en-US" sz="2400" dirty="0" err="1">
                <a:latin typeface="Times New Roman"/>
                <a:ea typeface="Times New Roman"/>
                <a:cs typeface="Times New Roman"/>
              </a:rPr>
              <a:t>bir</a:t>
            </a:r>
            <a:r>
              <a:rPr lang="en-US" sz="2400" dirty="0">
                <a:latin typeface="Times New Roman"/>
                <a:ea typeface="Times New Roman"/>
                <a:cs typeface="Times New Roman"/>
              </a:rPr>
              <a:t> </a:t>
            </a:r>
            <a:r>
              <a:rPr lang="en-US" sz="2400" dirty="0" err="1">
                <a:latin typeface="Times New Roman"/>
                <a:ea typeface="Times New Roman"/>
                <a:cs typeface="Times New Roman"/>
              </a:rPr>
              <a:t>qismini</a:t>
            </a:r>
            <a:r>
              <a:rPr lang="en-US" sz="2400" dirty="0">
                <a:latin typeface="Times New Roman"/>
                <a:ea typeface="Times New Roman"/>
                <a:cs typeface="Times New Roman"/>
              </a:rPr>
              <a:t> </a:t>
            </a:r>
            <a:r>
              <a:rPr lang="en-US" sz="2400" b="1" dirty="0" err="1">
                <a:latin typeface="Times New Roman"/>
                <a:ea typeface="Times New Roman"/>
                <a:cs typeface="Times New Roman"/>
              </a:rPr>
              <a:t>baqtriyaliklar</a:t>
            </a:r>
            <a:r>
              <a:rPr lang="en-US" sz="2400" dirty="0">
                <a:latin typeface="Times New Roman"/>
                <a:ea typeface="Times New Roman"/>
                <a:cs typeface="Times New Roman"/>
              </a:rPr>
              <a:t> </a:t>
            </a:r>
            <a:r>
              <a:rPr lang="en-US" sz="2400" dirty="0" err="1">
                <a:latin typeface="Times New Roman"/>
                <a:ea typeface="Times New Roman"/>
                <a:cs typeface="Times New Roman"/>
              </a:rPr>
              <a:t>tarixiga</a:t>
            </a:r>
            <a:r>
              <a:rPr lang="en-US" sz="2400" dirty="0">
                <a:latin typeface="Times New Roman"/>
                <a:ea typeface="Times New Roman"/>
                <a:cs typeface="Times New Roman"/>
              </a:rPr>
              <a:t> </a:t>
            </a:r>
            <a:r>
              <a:rPr lang="en-US" sz="2400" dirty="0" err="1">
                <a:latin typeface="Times New Roman"/>
                <a:ea typeface="Times New Roman"/>
                <a:cs typeface="Times New Roman"/>
              </a:rPr>
              <a:t>bag‘ishlagan</a:t>
            </a:r>
            <a:r>
              <a:rPr lang="en-US" sz="2400" dirty="0">
                <a:latin typeface="Times New Roman"/>
                <a:ea typeface="Times New Roman"/>
                <a:cs typeface="Times New Roman"/>
              </a:rPr>
              <a:t>.</a:t>
            </a:r>
            <a:endParaRPr lang="ru-RU" sz="2400" dirty="0">
              <a:ea typeface="Calibri"/>
              <a:cs typeface="Times New Roman"/>
            </a:endParaRPr>
          </a:p>
          <a:p>
            <a:pPr algn="just">
              <a:lnSpc>
                <a:spcPct val="107000"/>
              </a:lnSpc>
              <a:spcAft>
                <a:spcPts val="0"/>
              </a:spcAft>
            </a:pPr>
            <a:r>
              <a:rPr lang="en-US" sz="2400" dirty="0" err="1">
                <a:latin typeface="Times New Roman"/>
                <a:ea typeface="Times New Roman"/>
                <a:cs typeface="Times New Roman"/>
              </a:rPr>
              <a:t>Erondan</a:t>
            </a:r>
            <a:r>
              <a:rPr lang="en-US" sz="2400" dirty="0">
                <a:latin typeface="Times New Roman"/>
                <a:ea typeface="Times New Roman"/>
                <a:cs typeface="Times New Roman"/>
              </a:rPr>
              <a:t> </a:t>
            </a:r>
            <a:r>
              <a:rPr lang="en-US" sz="2400" dirty="0" err="1">
                <a:latin typeface="Times New Roman"/>
                <a:ea typeface="Times New Roman"/>
                <a:cs typeface="Times New Roman"/>
              </a:rPr>
              <a:t>yurtiga</a:t>
            </a:r>
            <a:r>
              <a:rPr lang="en-US" sz="2400" dirty="0">
                <a:latin typeface="Times New Roman"/>
                <a:ea typeface="Times New Roman"/>
                <a:cs typeface="Times New Roman"/>
              </a:rPr>
              <a:t> </a:t>
            </a:r>
            <a:r>
              <a:rPr lang="en-US" sz="2400" dirty="0" err="1">
                <a:latin typeface="Times New Roman"/>
                <a:ea typeface="Times New Roman"/>
                <a:cs typeface="Times New Roman"/>
              </a:rPr>
              <a:t>qaytganidan</a:t>
            </a:r>
            <a:r>
              <a:rPr lang="en-US" sz="2400" dirty="0">
                <a:latin typeface="Times New Roman"/>
                <a:ea typeface="Times New Roman"/>
                <a:cs typeface="Times New Roman"/>
              </a:rPr>
              <a:t> </a:t>
            </a:r>
            <a:r>
              <a:rPr lang="en-US" sz="2400" dirty="0" err="1">
                <a:latin typeface="Times New Roman"/>
                <a:ea typeface="Times New Roman"/>
                <a:cs typeface="Times New Roman"/>
              </a:rPr>
              <a:t>so‘ng</a:t>
            </a:r>
            <a:r>
              <a:rPr lang="en-US" sz="2400" dirty="0">
                <a:latin typeface="Times New Roman"/>
                <a:ea typeface="Times New Roman"/>
                <a:cs typeface="Times New Roman"/>
              </a:rPr>
              <a:t> </a:t>
            </a:r>
            <a:r>
              <a:rPr lang="en-US" sz="2400" b="1" dirty="0" err="1">
                <a:latin typeface="Times New Roman"/>
                <a:ea typeface="Times New Roman"/>
                <a:cs typeface="Times New Roman"/>
              </a:rPr>
              <a:t>Ktesiy</a:t>
            </a:r>
            <a:r>
              <a:rPr lang="en-US" sz="2400" dirty="0">
                <a:latin typeface="Times New Roman"/>
                <a:ea typeface="Times New Roman"/>
                <a:cs typeface="Times New Roman"/>
              </a:rPr>
              <a:t> </a:t>
            </a:r>
            <a:r>
              <a:rPr lang="en-US" sz="2400" b="1" i="1" u="sng" dirty="0" err="1">
                <a:latin typeface="Times New Roman"/>
                <a:ea typeface="Times New Roman"/>
                <a:cs typeface="Times New Roman"/>
              </a:rPr>
              <a:t>qadimgi</a:t>
            </a:r>
            <a:r>
              <a:rPr lang="en-US" sz="2400" b="1" i="1" u="sng" dirty="0">
                <a:latin typeface="Times New Roman"/>
                <a:ea typeface="Times New Roman"/>
                <a:cs typeface="Times New Roman"/>
              </a:rPr>
              <a:t> </a:t>
            </a:r>
            <a:r>
              <a:rPr lang="en-US" sz="2400" b="1" i="1" u="sng" dirty="0" err="1">
                <a:latin typeface="Times New Roman"/>
                <a:ea typeface="Times New Roman"/>
                <a:cs typeface="Times New Roman"/>
              </a:rPr>
              <a:t>forslar</a:t>
            </a:r>
            <a:r>
              <a:rPr lang="en-US" sz="2400" b="1" i="1" u="sng" dirty="0">
                <a:latin typeface="Times New Roman"/>
                <a:ea typeface="Times New Roman"/>
                <a:cs typeface="Times New Roman"/>
              </a:rPr>
              <a:t> </a:t>
            </a:r>
            <a:r>
              <a:rPr lang="en-US" sz="2400" b="1" i="1" u="sng" dirty="0" err="1">
                <a:latin typeface="Times New Roman"/>
                <a:ea typeface="Times New Roman"/>
                <a:cs typeface="Times New Roman"/>
              </a:rPr>
              <a:t>tarixini</a:t>
            </a:r>
            <a:r>
              <a:rPr lang="en-US" sz="2400" b="1" i="1" u="sng" dirty="0">
                <a:latin typeface="Times New Roman"/>
                <a:ea typeface="Times New Roman"/>
                <a:cs typeface="Times New Roman"/>
              </a:rPr>
              <a:t> </a:t>
            </a:r>
            <a:r>
              <a:rPr lang="en-US" sz="2400" dirty="0" err="1">
                <a:latin typeface="Times New Roman"/>
                <a:ea typeface="Times New Roman"/>
                <a:cs typeface="Times New Roman"/>
              </a:rPr>
              <a:t>yoritishni</a:t>
            </a:r>
            <a:r>
              <a:rPr lang="en-US" sz="2400" dirty="0">
                <a:latin typeface="Times New Roman"/>
                <a:ea typeface="Times New Roman"/>
                <a:cs typeface="Times New Roman"/>
              </a:rPr>
              <a:t> </a:t>
            </a:r>
            <a:r>
              <a:rPr lang="en-US" sz="2400" dirty="0" err="1">
                <a:latin typeface="Times New Roman"/>
                <a:ea typeface="Times New Roman"/>
                <a:cs typeface="Times New Roman"/>
              </a:rPr>
              <a:t>rejalashtirgan</a:t>
            </a:r>
            <a:r>
              <a:rPr lang="en-US" sz="2400" dirty="0">
                <a:latin typeface="Times New Roman"/>
                <a:ea typeface="Times New Roman"/>
                <a:cs typeface="Times New Roman"/>
              </a:rPr>
              <a:t>. </a:t>
            </a:r>
            <a:r>
              <a:rPr lang="en-US" sz="2400" dirty="0" err="1">
                <a:latin typeface="Times New Roman"/>
                <a:ea typeface="Times New Roman"/>
                <a:cs typeface="Times New Roman"/>
              </a:rPr>
              <a:t>Biroq</a:t>
            </a:r>
            <a:r>
              <a:rPr lang="en-US" sz="2400" dirty="0">
                <a:latin typeface="Times New Roman"/>
                <a:ea typeface="Times New Roman"/>
                <a:cs typeface="Times New Roman"/>
              </a:rPr>
              <a:t> </a:t>
            </a:r>
            <a:r>
              <a:rPr lang="en-US" sz="2400" dirty="0" err="1">
                <a:latin typeface="Times New Roman"/>
                <a:ea typeface="Times New Roman"/>
                <a:cs typeface="Times New Roman"/>
              </a:rPr>
              <a:t>to‘plangan</a:t>
            </a:r>
            <a:r>
              <a:rPr lang="en-US" sz="2400" dirty="0">
                <a:latin typeface="Times New Roman"/>
                <a:ea typeface="Times New Roman"/>
                <a:cs typeface="Times New Roman"/>
              </a:rPr>
              <a:t> </a:t>
            </a:r>
            <a:r>
              <a:rPr lang="en-US" sz="2400" dirty="0" err="1">
                <a:latin typeface="Times New Roman"/>
                <a:ea typeface="Times New Roman"/>
                <a:cs typeface="Times New Roman"/>
              </a:rPr>
              <a:t>ma’lumotlar</a:t>
            </a:r>
            <a:r>
              <a:rPr lang="en-US" sz="2400" dirty="0">
                <a:latin typeface="Times New Roman"/>
                <a:ea typeface="Times New Roman"/>
                <a:cs typeface="Times New Roman"/>
              </a:rPr>
              <a:t> </a:t>
            </a:r>
            <a:r>
              <a:rPr lang="en-US" sz="2400" dirty="0" err="1">
                <a:latin typeface="Times New Roman"/>
                <a:ea typeface="Times New Roman"/>
                <a:cs typeface="Times New Roman"/>
              </a:rPr>
              <a:t>aynan</a:t>
            </a:r>
            <a:r>
              <a:rPr lang="en-US" sz="2400" dirty="0">
                <a:latin typeface="Times New Roman"/>
                <a:ea typeface="Times New Roman"/>
                <a:cs typeface="Times New Roman"/>
              </a:rPr>
              <a:t> </a:t>
            </a:r>
            <a:r>
              <a:rPr lang="en-US" sz="2400" dirty="0" err="1">
                <a:latin typeface="Times New Roman"/>
                <a:ea typeface="Times New Roman"/>
                <a:cs typeface="Times New Roman"/>
              </a:rPr>
              <a:t>forslar</a:t>
            </a:r>
            <a:r>
              <a:rPr lang="en-US" sz="2400" dirty="0">
                <a:latin typeface="Times New Roman"/>
                <a:ea typeface="Times New Roman"/>
                <a:cs typeface="Times New Roman"/>
              </a:rPr>
              <a:t> </a:t>
            </a:r>
            <a:r>
              <a:rPr lang="en-US" sz="2400" dirty="0" err="1">
                <a:latin typeface="Times New Roman"/>
                <a:ea typeface="Times New Roman"/>
                <a:cs typeface="Times New Roman"/>
              </a:rPr>
              <a:t>tarixi</a:t>
            </a:r>
            <a:r>
              <a:rPr lang="en-US" sz="2400" dirty="0">
                <a:latin typeface="Times New Roman"/>
                <a:ea typeface="Times New Roman"/>
                <a:cs typeface="Times New Roman"/>
              </a:rPr>
              <a:t> </a:t>
            </a:r>
            <a:r>
              <a:rPr lang="en-US" sz="2400" dirty="0" err="1">
                <a:latin typeface="Times New Roman"/>
                <a:ea typeface="Times New Roman"/>
                <a:cs typeface="Times New Roman"/>
              </a:rPr>
              <a:t>mundarijasi</a:t>
            </a:r>
            <a:r>
              <a:rPr lang="en-US" sz="2400" dirty="0">
                <a:latin typeface="Times New Roman"/>
                <a:ea typeface="Times New Roman"/>
                <a:cs typeface="Times New Roman"/>
              </a:rPr>
              <a:t> </a:t>
            </a:r>
            <a:r>
              <a:rPr lang="en-US" sz="2400" dirty="0" err="1">
                <a:latin typeface="Times New Roman"/>
                <a:ea typeface="Times New Roman"/>
                <a:cs typeface="Times New Roman"/>
              </a:rPr>
              <a:t>doirasidan</a:t>
            </a:r>
            <a:r>
              <a:rPr lang="en-US" sz="2400" dirty="0">
                <a:latin typeface="Times New Roman"/>
                <a:ea typeface="Times New Roman"/>
                <a:cs typeface="Times New Roman"/>
              </a:rPr>
              <a:t> </a:t>
            </a:r>
            <a:r>
              <a:rPr lang="en-US" sz="2400" dirty="0" err="1">
                <a:latin typeface="Times New Roman"/>
                <a:ea typeface="Times New Roman"/>
                <a:cs typeface="Times New Roman"/>
              </a:rPr>
              <a:t>chiqib</a:t>
            </a:r>
            <a:r>
              <a:rPr lang="en-US" sz="2400" dirty="0">
                <a:latin typeface="Times New Roman"/>
                <a:ea typeface="Times New Roman"/>
                <a:cs typeface="Times New Roman"/>
              </a:rPr>
              <a:t> </a:t>
            </a:r>
            <a:r>
              <a:rPr lang="en-US" sz="2400" b="1" dirty="0" err="1">
                <a:solidFill>
                  <a:srgbClr val="0000FF"/>
                </a:solidFill>
                <a:latin typeface="Times New Roman"/>
                <a:ea typeface="Times New Roman"/>
                <a:cs typeface="Times New Roman"/>
              </a:rPr>
              <a:t>baqtriyaliklar</a:t>
            </a:r>
            <a:r>
              <a:rPr lang="en-US" sz="2400" b="1" dirty="0">
                <a:solidFill>
                  <a:srgbClr val="0000FF"/>
                </a:solidFill>
                <a:latin typeface="Times New Roman"/>
                <a:ea typeface="Times New Roman"/>
                <a:cs typeface="Times New Roman"/>
              </a:rPr>
              <a:t> </a:t>
            </a:r>
            <a:r>
              <a:rPr lang="en-US" sz="2400" b="1" dirty="0" err="1">
                <a:solidFill>
                  <a:srgbClr val="0000FF"/>
                </a:solidFill>
                <a:latin typeface="Times New Roman"/>
                <a:ea typeface="Times New Roman"/>
                <a:cs typeface="Times New Roman"/>
              </a:rPr>
              <a:t>tarixini</a:t>
            </a:r>
            <a:r>
              <a:rPr lang="en-US" sz="2400" b="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yoritishga</a:t>
            </a:r>
            <a:r>
              <a:rPr lang="en-US" sz="2400" dirty="0">
                <a:latin typeface="Times New Roman"/>
                <a:ea typeface="Times New Roman"/>
                <a:cs typeface="Times New Roman"/>
              </a:rPr>
              <a:t> ham </a:t>
            </a:r>
            <a:r>
              <a:rPr lang="en-US" sz="2400" dirty="0" err="1">
                <a:latin typeface="Times New Roman"/>
                <a:ea typeface="Times New Roman"/>
                <a:cs typeface="Times New Roman"/>
              </a:rPr>
              <a:t>xizmat</a:t>
            </a:r>
            <a:r>
              <a:rPr lang="en-US" sz="2400" dirty="0">
                <a:latin typeface="Times New Roman"/>
                <a:ea typeface="Times New Roman"/>
                <a:cs typeface="Times New Roman"/>
              </a:rPr>
              <a:t> </a:t>
            </a:r>
            <a:r>
              <a:rPr lang="en-US" sz="2400" dirty="0" err="1">
                <a:latin typeface="Times New Roman"/>
                <a:ea typeface="Times New Roman"/>
                <a:cs typeface="Times New Roman"/>
              </a:rPr>
              <a:t>qilgan</a:t>
            </a:r>
            <a:r>
              <a:rPr lang="en-US" sz="2400" dirty="0">
                <a:latin typeface="Times New Roman"/>
                <a:ea typeface="Times New Roman"/>
                <a:cs typeface="Times New Roman"/>
              </a:rPr>
              <a:t>.  </a:t>
            </a:r>
            <a:r>
              <a:rPr lang="en-US" sz="2400" b="1" i="1" dirty="0">
                <a:solidFill>
                  <a:srgbClr val="0000FF"/>
                </a:solidFill>
                <a:latin typeface="Times New Roman"/>
                <a:ea typeface="Times New Roman"/>
                <a:cs typeface="Times New Roman"/>
              </a:rPr>
              <a:t>«</a:t>
            </a:r>
            <a:r>
              <a:rPr lang="en-US" sz="2400" b="1" i="1" dirty="0" err="1">
                <a:solidFill>
                  <a:srgbClr val="0000FF"/>
                </a:solidFill>
                <a:latin typeface="Times New Roman"/>
                <a:ea typeface="Times New Roman"/>
                <a:cs typeface="Times New Roman"/>
              </a:rPr>
              <a:t>Persika</a:t>
            </a:r>
            <a:r>
              <a:rPr lang="en-US" sz="2400" b="1" i="1" dirty="0">
                <a:solidFill>
                  <a:srgbClr val="0000FF"/>
                </a:solidFill>
                <a:latin typeface="Times New Roman"/>
                <a:ea typeface="Times New Roman"/>
                <a:cs typeface="Times New Roman"/>
              </a:rPr>
              <a:t>» – “</a:t>
            </a:r>
            <a:r>
              <a:rPr lang="en-US" sz="2400" b="1" i="1" dirty="0" err="1">
                <a:solidFill>
                  <a:srgbClr val="0000FF"/>
                </a:solidFill>
                <a:latin typeface="Times New Roman"/>
                <a:ea typeface="Times New Roman"/>
                <a:cs typeface="Times New Roman"/>
              </a:rPr>
              <a:t>Fors</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tarixi</a:t>
            </a:r>
            <a:r>
              <a:rPr lang="en-US" sz="2400" b="1" i="1" dirty="0">
                <a:solidFill>
                  <a:srgbClr val="0000FF"/>
                </a:solidFill>
                <a:latin typeface="Times New Roman"/>
                <a:ea typeface="Times New Roman"/>
                <a:cs typeface="Times New Roman"/>
              </a:rPr>
              <a:t>” </a:t>
            </a:r>
            <a:r>
              <a:rPr lang="en-US" sz="2400" dirty="0">
                <a:latin typeface="Times New Roman"/>
                <a:ea typeface="Times New Roman"/>
                <a:cs typeface="Times New Roman"/>
              </a:rPr>
              <a:t>deb </a:t>
            </a:r>
            <a:r>
              <a:rPr lang="en-US" sz="2400" dirty="0" err="1">
                <a:latin typeface="Times New Roman"/>
                <a:ea typeface="Times New Roman"/>
                <a:cs typeface="Times New Roman"/>
              </a:rPr>
              <a:t>nomlangan</a:t>
            </a:r>
            <a:r>
              <a:rPr lang="en-US" sz="2400" dirty="0">
                <a:latin typeface="Times New Roman"/>
                <a:ea typeface="Times New Roman"/>
                <a:cs typeface="Times New Roman"/>
              </a:rPr>
              <a:t> </a:t>
            </a:r>
            <a:r>
              <a:rPr lang="en-US" sz="2400" dirty="0" err="1">
                <a:latin typeface="Times New Roman"/>
                <a:ea typeface="Times New Roman"/>
                <a:cs typeface="Times New Roman"/>
              </a:rPr>
              <a:t>asar</a:t>
            </a:r>
            <a:r>
              <a:rPr lang="en-US" sz="2400" dirty="0">
                <a:latin typeface="Times New Roman"/>
                <a:ea typeface="Times New Roman"/>
                <a:cs typeface="Times New Roman"/>
              </a:rPr>
              <a:t> </a:t>
            </a:r>
            <a:r>
              <a:rPr lang="en-US" sz="2400" b="1" dirty="0" err="1">
                <a:latin typeface="Times New Roman"/>
                <a:ea typeface="Times New Roman"/>
                <a:cs typeface="Times New Roman"/>
              </a:rPr>
              <a:t>mil.avv</a:t>
            </a:r>
            <a:r>
              <a:rPr lang="en-US" sz="2400" b="1" dirty="0">
                <a:latin typeface="Times New Roman"/>
                <a:ea typeface="Times New Roman"/>
                <a:cs typeface="Times New Roman"/>
              </a:rPr>
              <a:t>. 398 </a:t>
            </a:r>
            <a:r>
              <a:rPr lang="en-US" sz="2400" b="1" dirty="0" err="1">
                <a:latin typeface="Times New Roman"/>
                <a:ea typeface="Times New Roman"/>
                <a:cs typeface="Times New Roman"/>
              </a:rPr>
              <a:t>yildan</a:t>
            </a:r>
            <a:r>
              <a:rPr lang="en-US" sz="2400" b="1" dirty="0">
                <a:latin typeface="Times New Roman"/>
                <a:ea typeface="Times New Roman"/>
                <a:cs typeface="Times New Roman"/>
              </a:rPr>
              <a:t> </a:t>
            </a:r>
            <a:r>
              <a:rPr lang="en-US" sz="2400" b="1" dirty="0" err="1">
                <a:latin typeface="Times New Roman"/>
                <a:ea typeface="Times New Roman"/>
                <a:cs typeface="Times New Roman"/>
              </a:rPr>
              <a:t>so‘ng</a:t>
            </a:r>
            <a:r>
              <a:rPr lang="en-US" sz="2400" b="1" dirty="0">
                <a:latin typeface="Times New Roman"/>
                <a:ea typeface="Times New Roman"/>
                <a:cs typeface="Times New Roman"/>
              </a:rPr>
              <a:t> </a:t>
            </a:r>
            <a:r>
              <a:rPr lang="en-US" sz="2400" dirty="0" err="1">
                <a:latin typeface="Times New Roman"/>
                <a:ea typeface="Times New Roman"/>
                <a:cs typeface="Times New Roman"/>
              </a:rPr>
              <a:t>yozilgan</a:t>
            </a:r>
            <a:r>
              <a:rPr lang="en-US" sz="2400" dirty="0">
                <a:latin typeface="Times New Roman"/>
                <a:ea typeface="Times New Roman"/>
                <a:cs typeface="Times New Roman"/>
              </a:rPr>
              <a:t>.</a:t>
            </a:r>
            <a:endParaRPr lang="ru-RU" sz="2400" dirty="0">
              <a:ea typeface="Calibri"/>
              <a:cs typeface="Times New Roman"/>
            </a:endParaRPr>
          </a:p>
        </p:txBody>
      </p:sp>
      <p:sp>
        <p:nvSpPr>
          <p:cNvPr id="2" name="Скругленный прямоугольник 1"/>
          <p:cNvSpPr/>
          <p:nvPr/>
        </p:nvSpPr>
        <p:spPr>
          <a:xfrm>
            <a:off x="2411760" y="0"/>
            <a:ext cx="3816424" cy="6206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600" b="1" dirty="0" err="1">
                <a:solidFill>
                  <a:srgbClr val="0000FF"/>
                </a:solidFill>
                <a:latin typeface="Times New Roman"/>
                <a:ea typeface="Times New Roman"/>
                <a:cs typeface="Times New Roman"/>
              </a:rPr>
              <a:t>Ktesiy</a:t>
            </a:r>
            <a:endParaRPr lang="ru-RU" sz="2800" b="1" dirty="0">
              <a:solidFill>
                <a:srgbClr val="0000FF"/>
              </a:solidFill>
            </a:endParaRPr>
          </a:p>
        </p:txBody>
      </p:sp>
    </p:spTree>
    <p:extLst>
      <p:ext uri="{BB962C8B-B14F-4D97-AF65-F5344CB8AC3E}">
        <p14:creationId xmlns:p14="http://schemas.microsoft.com/office/powerpoint/2010/main" val="23963641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0" y="0"/>
            <a:ext cx="9144000" cy="685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buFont typeface="Arial" pitchFamily="34" charset="0"/>
              <a:buChar char="•"/>
              <a:defRPr/>
            </a:pPr>
            <a:r>
              <a:rPr lang="en-US" sz="3200" b="1" dirty="0">
                <a:solidFill>
                  <a:schemeClr val="tx1"/>
                </a:solidFill>
              </a:rPr>
              <a:t> </a:t>
            </a:r>
            <a:r>
              <a:rPr lang="en-US" sz="3200" b="1" dirty="0" err="1">
                <a:solidFill>
                  <a:schemeClr val="tx1"/>
                </a:solidFill>
              </a:rPr>
              <a:t>Yunon</a:t>
            </a:r>
            <a:r>
              <a:rPr lang="en-US" sz="3200" b="1" dirty="0">
                <a:solidFill>
                  <a:schemeClr val="tx1"/>
                </a:solidFill>
              </a:rPr>
              <a:t> </a:t>
            </a:r>
            <a:r>
              <a:rPr lang="en-US" sz="3200" b="1" dirty="0" err="1">
                <a:solidFill>
                  <a:schemeClr val="tx1"/>
                </a:solidFill>
              </a:rPr>
              <a:t>olimi</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tabibi</a:t>
            </a:r>
            <a:r>
              <a:rPr lang="en-US" sz="3200" b="1" dirty="0">
                <a:solidFill>
                  <a:schemeClr val="tx1"/>
                </a:solidFill>
              </a:rPr>
              <a:t> </a:t>
            </a:r>
            <a:r>
              <a:rPr lang="en-US" sz="3200" b="1" dirty="0" err="1">
                <a:solidFill>
                  <a:schemeClr val="tx1"/>
                </a:solidFill>
              </a:rPr>
              <a:t>Ktesiy</a:t>
            </a:r>
            <a:r>
              <a:rPr lang="en-US" sz="3200" b="1" dirty="0">
                <a:solidFill>
                  <a:schemeClr val="tx1"/>
                </a:solidFill>
              </a:rPr>
              <a:t> </a:t>
            </a:r>
            <a:r>
              <a:rPr lang="en-US" sz="3200" b="1" dirty="0" err="1">
                <a:solidFill>
                  <a:schemeClr val="tx1"/>
                </a:solidFill>
              </a:rPr>
              <a:t>asarlarida</a:t>
            </a:r>
            <a:r>
              <a:rPr lang="en-US" sz="3200" b="1" dirty="0">
                <a:solidFill>
                  <a:schemeClr val="tx1"/>
                </a:solidFill>
              </a:rPr>
              <a:t> 3 </a:t>
            </a:r>
            <a:r>
              <a:rPr lang="en-US" sz="3200" b="1" dirty="0" err="1">
                <a:solidFill>
                  <a:schemeClr val="tx1"/>
                </a:solidFill>
              </a:rPr>
              <a:t>marotoba</a:t>
            </a:r>
            <a:r>
              <a:rPr lang="en-US" sz="3200" b="1" dirty="0">
                <a:solidFill>
                  <a:schemeClr val="tx1"/>
                </a:solidFill>
              </a:rPr>
              <a:t> </a:t>
            </a:r>
            <a:r>
              <a:rPr lang="en-US" sz="3200" b="1" dirty="0" err="1">
                <a:solidFill>
                  <a:schemeClr val="tx1"/>
                </a:solidFill>
              </a:rPr>
              <a:t>Qadimgi</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davlati</a:t>
            </a:r>
            <a:r>
              <a:rPr lang="en-US" sz="3200" b="1" dirty="0">
                <a:solidFill>
                  <a:schemeClr val="tx1"/>
                </a:solidFill>
              </a:rPr>
              <a:t> </a:t>
            </a:r>
            <a:r>
              <a:rPr lang="en-US" sz="3200" b="1" dirty="0" err="1">
                <a:solidFill>
                  <a:schemeClr val="tx1"/>
                </a:solidFill>
              </a:rPr>
              <a:t>to’g’risida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o’tgan</a:t>
            </a:r>
            <a:r>
              <a:rPr lang="en-US" sz="3200" b="1" dirty="0">
                <a:solidFill>
                  <a:schemeClr val="tx1"/>
                </a:solidFill>
              </a:rPr>
              <a:t>.</a:t>
            </a:r>
          </a:p>
          <a:p>
            <a:pPr marL="742950" indent="-742950" algn="just" fontAlgn="auto" hangingPunct="0">
              <a:spcAft>
                <a:spcPts val="0"/>
              </a:spcAft>
              <a:buFontTx/>
              <a:buAutoNum type="arabicParenR"/>
              <a:defRPr/>
            </a:pPr>
            <a:r>
              <a:rPr lang="en-US" sz="3200" b="1" dirty="0" err="1">
                <a:solidFill>
                  <a:schemeClr val="tx1"/>
                </a:solidFill>
              </a:rPr>
              <a:t>Ossuriya</a:t>
            </a:r>
            <a:r>
              <a:rPr lang="en-US" sz="3200" b="1" dirty="0">
                <a:solidFill>
                  <a:schemeClr val="tx1"/>
                </a:solidFill>
              </a:rPr>
              <a:t> </a:t>
            </a:r>
            <a:r>
              <a:rPr lang="en-US" sz="3200" b="1" dirty="0" err="1">
                <a:solidFill>
                  <a:schemeClr val="tx1"/>
                </a:solidFill>
              </a:rPr>
              <a:t>podshosi</a:t>
            </a:r>
            <a:r>
              <a:rPr lang="en-US" sz="3200" b="1" dirty="0">
                <a:solidFill>
                  <a:schemeClr val="tx1"/>
                </a:solidFill>
              </a:rPr>
              <a:t> Nin </a:t>
            </a:r>
            <a:r>
              <a:rPr lang="en-US" sz="3200" b="1" dirty="0" err="1">
                <a:solidFill>
                  <a:schemeClr val="tx1"/>
                </a:solidFill>
              </a:rPr>
              <a:t>Belidning</a:t>
            </a:r>
            <a:r>
              <a:rPr lang="en-US" sz="3200" b="1" dirty="0">
                <a:solidFill>
                  <a:schemeClr val="tx1"/>
                </a:solidFill>
              </a:rPr>
              <a:t>  </a:t>
            </a:r>
            <a:r>
              <a:rPr lang="en-US" sz="3200" b="1" dirty="0" err="1">
                <a:solidFill>
                  <a:schemeClr val="tx1"/>
                </a:solidFill>
              </a:rPr>
              <a:t>Baqtriyaga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yurishi</a:t>
            </a:r>
            <a:r>
              <a:rPr lang="en-US" sz="3200" b="1" dirty="0">
                <a:solidFill>
                  <a:schemeClr val="tx1"/>
                </a:solidFill>
              </a:rPr>
              <a:t> </a:t>
            </a:r>
            <a:r>
              <a:rPr lang="en-US" sz="3200" b="1" dirty="0" err="1">
                <a:solidFill>
                  <a:schemeClr val="tx1"/>
                </a:solidFill>
              </a:rPr>
              <a:t>to’g’risida</a:t>
            </a:r>
            <a:r>
              <a:rPr lang="en-US" sz="3200" b="1" dirty="0">
                <a:solidFill>
                  <a:schemeClr val="tx1"/>
                </a:solidFill>
              </a:rPr>
              <a:t> </a:t>
            </a:r>
            <a:r>
              <a:rPr lang="en-US" sz="3200" b="1" dirty="0" err="1">
                <a:solidFill>
                  <a:schemeClr val="tx1"/>
                </a:solidFill>
              </a:rPr>
              <a:t>ma’lumot</a:t>
            </a:r>
            <a:r>
              <a:rPr lang="en-US" sz="3200" b="1" dirty="0">
                <a:solidFill>
                  <a:schemeClr val="tx1"/>
                </a:solidFill>
              </a:rPr>
              <a:t> </a:t>
            </a:r>
            <a:r>
              <a:rPr lang="en-US" sz="3200" b="1" dirty="0" err="1">
                <a:solidFill>
                  <a:schemeClr val="tx1"/>
                </a:solidFill>
              </a:rPr>
              <a:t>beradi</a:t>
            </a:r>
            <a:r>
              <a:rPr lang="en-US" sz="3200" b="1" dirty="0">
                <a:solidFill>
                  <a:schemeClr val="tx1"/>
                </a:solidFill>
              </a:rPr>
              <a:t>.</a:t>
            </a:r>
          </a:p>
          <a:p>
            <a:pPr marL="742950" indent="-742950" algn="just" fontAlgn="auto" hangingPunct="0">
              <a:spcAft>
                <a:spcPts val="0"/>
              </a:spcAft>
              <a:buFontTx/>
              <a:buAutoNum type="arabicParenR" startAt="2"/>
              <a:defRPr/>
            </a:pPr>
            <a:r>
              <a:rPr lang="en-US" sz="3200" b="1" dirty="0" err="1">
                <a:solidFill>
                  <a:schemeClr val="tx1"/>
                </a:solidFill>
              </a:rPr>
              <a:t>Midiya</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Ossuriya</a:t>
            </a:r>
            <a:r>
              <a:rPr lang="en-US" sz="3200" b="1" dirty="0">
                <a:solidFill>
                  <a:schemeClr val="tx1"/>
                </a:solidFill>
              </a:rPr>
              <a:t> </a:t>
            </a:r>
            <a:r>
              <a:rPr lang="en-US" sz="3200" b="1" dirty="0" err="1">
                <a:solidFill>
                  <a:schemeClr val="tx1"/>
                </a:solidFill>
              </a:rPr>
              <a:t>o’rtasida</a:t>
            </a:r>
            <a:r>
              <a:rPr lang="en-US" sz="3200" b="1" dirty="0">
                <a:solidFill>
                  <a:schemeClr val="tx1"/>
                </a:solidFill>
              </a:rPr>
              <a:t> </a:t>
            </a:r>
            <a:r>
              <a:rPr lang="en-US" sz="3200" b="1" dirty="0" err="1">
                <a:solidFill>
                  <a:schemeClr val="tx1"/>
                </a:solidFill>
              </a:rPr>
              <a:t>urush</a:t>
            </a:r>
            <a:r>
              <a:rPr lang="en-US" sz="3200" b="1" dirty="0">
                <a:solidFill>
                  <a:schemeClr val="tx1"/>
                </a:solidFill>
              </a:rPr>
              <a:t> </a:t>
            </a:r>
            <a:r>
              <a:rPr lang="en-US" sz="3200" b="1" dirty="0" err="1">
                <a:solidFill>
                  <a:schemeClr val="tx1"/>
                </a:solidFill>
              </a:rPr>
              <a:t>munosabati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haqida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o’tadi</a:t>
            </a:r>
            <a:r>
              <a:rPr lang="en-US" sz="3200" b="1" dirty="0">
                <a:solidFill>
                  <a:schemeClr val="tx1"/>
                </a:solidFill>
              </a:rPr>
              <a:t>.</a:t>
            </a:r>
          </a:p>
          <a:p>
            <a:pPr marL="514350" indent="-514350" algn="just" fontAlgn="auto" hangingPunct="0">
              <a:spcAft>
                <a:spcPts val="0"/>
              </a:spcAft>
              <a:buFontTx/>
              <a:buAutoNum type="arabicParenR" startAt="3"/>
              <a:defRPr/>
            </a:pPr>
            <a:r>
              <a:rPr lang="en-US" sz="3200" b="1" dirty="0" err="1">
                <a:solidFill>
                  <a:schemeClr val="tx1"/>
                </a:solidFill>
              </a:rPr>
              <a:t>Kir</a:t>
            </a:r>
            <a:r>
              <a:rPr lang="en-US" sz="3200" b="1" dirty="0">
                <a:solidFill>
                  <a:schemeClr val="tx1"/>
                </a:solidFill>
              </a:rPr>
              <a:t> II </a:t>
            </a:r>
            <a:r>
              <a:rPr lang="en-US" sz="3200" b="1" dirty="0" err="1">
                <a:solidFill>
                  <a:schemeClr val="tx1"/>
                </a:solidFill>
              </a:rPr>
              <a:t>Markaziy</a:t>
            </a:r>
            <a:r>
              <a:rPr lang="en-US" sz="3200" b="1" dirty="0">
                <a:solidFill>
                  <a:schemeClr val="tx1"/>
                </a:solidFill>
              </a:rPr>
              <a:t>  </a:t>
            </a:r>
            <a:r>
              <a:rPr lang="en-US" sz="3200" b="1" dirty="0" err="1">
                <a:solidFill>
                  <a:schemeClr val="tx1"/>
                </a:solidFill>
              </a:rPr>
              <a:t>Osiyoga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a:t>
            </a:r>
            <a:r>
              <a:rPr lang="en-US" sz="3200" b="1" dirty="0">
                <a:solidFill>
                  <a:schemeClr val="tx1"/>
                </a:solidFill>
              </a:rPr>
              <a:t> </a:t>
            </a:r>
            <a:r>
              <a:rPr lang="en-US" sz="3200" b="1" dirty="0" err="1">
                <a:solidFill>
                  <a:schemeClr val="tx1"/>
                </a:solidFill>
              </a:rPr>
              <a:t>munosabati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yana</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haqida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o’tadi</a:t>
            </a:r>
            <a:endParaRPr lang="en-US" sz="3200" b="1" dirty="0">
              <a:solidFill>
                <a:schemeClr val="tx1"/>
              </a:solidFill>
            </a:endParaRPr>
          </a:p>
        </p:txBody>
      </p:sp>
    </p:spTree>
    <p:extLst>
      <p:ext uri="{BB962C8B-B14F-4D97-AF65-F5344CB8AC3E}">
        <p14:creationId xmlns:p14="http://schemas.microsoft.com/office/powerpoint/2010/main" val="37675785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28575" y="0"/>
            <a:ext cx="9144000" cy="6858000"/>
          </a:xfrm>
          <a:prstGeom prst="roundRect">
            <a:avLst>
              <a:gd name="adj" fmla="val 10932"/>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600" b="1" dirty="0">
                <a:solidFill>
                  <a:schemeClr val="tx1"/>
                </a:solidFill>
              </a:rPr>
              <a:t>	</a:t>
            </a:r>
            <a:r>
              <a:rPr lang="en-US" sz="3600" b="1" dirty="0" err="1">
                <a:solidFill>
                  <a:schemeClr val="tx1"/>
                </a:solidFill>
              </a:rPr>
              <a:t>Ossuriya</a:t>
            </a:r>
            <a:r>
              <a:rPr lang="en-US" sz="3600" b="1" dirty="0">
                <a:solidFill>
                  <a:schemeClr val="tx1"/>
                </a:solidFill>
              </a:rPr>
              <a:t> </a:t>
            </a:r>
            <a:r>
              <a:rPr lang="en-US" sz="3600" b="1" dirty="0" err="1">
                <a:solidFill>
                  <a:schemeClr val="tx1"/>
                </a:solidFill>
              </a:rPr>
              <a:t>podshosi</a:t>
            </a:r>
            <a:r>
              <a:rPr lang="en-US" sz="3600" b="1" dirty="0">
                <a:solidFill>
                  <a:schemeClr val="tx1"/>
                </a:solidFill>
              </a:rPr>
              <a:t> Nin </a:t>
            </a:r>
            <a:r>
              <a:rPr lang="en-US" sz="3600" b="1" dirty="0" err="1">
                <a:solidFill>
                  <a:schemeClr val="tx1"/>
                </a:solidFill>
              </a:rPr>
              <a:t>Belidning</a:t>
            </a:r>
            <a:r>
              <a:rPr lang="en-US" sz="3600" b="1" dirty="0">
                <a:solidFill>
                  <a:schemeClr val="tx1"/>
                </a:solidFill>
              </a:rPr>
              <a:t>  </a:t>
            </a:r>
            <a:r>
              <a:rPr lang="en-US" sz="3600" b="1" dirty="0" err="1">
                <a:solidFill>
                  <a:schemeClr val="tx1"/>
                </a:solidFill>
              </a:rPr>
              <a:t>Baqtriyaga</a:t>
            </a:r>
            <a:r>
              <a:rPr lang="en-US" sz="3600" b="1" dirty="0">
                <a:solidFill>
                  <a:schemeClr val="tx1"/>
                </a:solidFill>
              </a:rPr>
              <a:t> </a:t>
            </a:r>
            <a:r>
              <a:rPr lang="en-US" sz="3600" b="1" dirty="0" err="1">
                <a:solidFill>
                  <a:schemeClr val="tx1"/>
                </a:solidFill>
              </a:rPr>
              <a:t>qilgan</a:t>
            </a:r>
            <a:r>
              <a:rPr lang="en-US" sz="3600" b="1" dirty="0">
                <a:solidFill>
                  <a:schemeClr val="tx1"/>
                </a:solidFill>
              </a:rPr>
              <a:t> </a:t>
            </a:r>
            <a:r>
              <a:rPr lang="en-US" sz="3600" b="1" dirty="0" err="1">
                <a:solidFill>
                  <a:schemeClr val="tx1"/>
                </a:solidFill>
              </a:rPr>
              <a:t>yurish</a:t>
            </a:r>
            <a:r>
              <a:rPr lang="en-US" sz="3600" b="1" dirty="0">
                <a:solidFill>
                  <a:schemeClr val="tx1"/>
                </a:solidFill>
              </a:rPr>
              <a:t> </a:t>
            </a:r>
            <a:r>
              <a:rPr lang="en-US" sz="3600" b="1" dirty="0" err="1">
                <a:solidFill>
                  <a:schemeClr val="tx1"/>
                </a:solidFill>
              </a:rPr>
              <a:t>qilgan</a:t>
            </a:r>
            <a:r>
              <a:rPr lang="en-US" sz="3600" b="1" dirty="0">
                <a:solidFill>
                  <a:schemeClr val="tx1"/>
                </a:solidFill>
              </a:rPr>
              <a:t> </a:t>
            </a:r>
            <a:r>
              <a:rPr lang="en-US" sz="3600" b="1" dirty="0" err="1">
                <a:solidFill>
                  <a:schemeClr val="tx1"/>
                </a:solidFill>
              </a:rPr>
              <a:t>vaqtda</a:t>
            </a:r>
            <a:r>
              <a:rPr lang="en-US" sz="3600" b="1" dirty="0">
                <a:solidFill>
                  <a:schemeClr val="tx1"/>
                </a:solidFill>
              </a:rPr>
              <a:t> </a:t>
            </a:r>
            <a:r>
              <a:rPr lang="en-US" sz="3600" b="1" dirty="0" err="1">
                <a:solidFill>
                  <a:schemeClr val="tx1"/>
                </a:solidFill>
              </a:rPr>
              <a:t>Baqtriya</a:t>
            </a:r>
            <a:r>
              <a:rPr lang="en-US" sz="3600" b="1" dirty="0">
                <a:solidFill>
                  <a:schemeClr val="tx1"/>
                </a:solidFill>
              </a:rPr>
              <a:t> </a:t>
            </a:r>
            <a:r>
              <a:rPr lang="en-US" sz="3600" b="1" dirty="0" err="1">
                <a:solidFill>
                  <a:schemeClr val="tx1"/>
                </a:solidFill>
              </a:rPr>
              <a:t>podshosi</a:t>
            </a:r>
            <a:r>
              <a:rPr lang="en-US" sz="3600" b="1" dirty="0">
                <a:solidFill>
                  <a:schemeClr val="tx1"/>
                </a:solidFill>
              </a:rPr>
              <a:t> </a:t>
            </a:r>
            <a:r>
              <a:rPr lang="en-US" sz="3600" b="1" dirty="0" err="1">
                <a:solidFill>
                  <a:schemeClr val="tx1"/>
                </a:solidFill>
              </a:rPr>
              <a:t>Oksiart</a:t>
            </a:r>
            <a:r>
              <a:rPr lang="en-US" sz="3600" b="1" dirty="0">
                <a:solidFill>
                  <a:schemeClr val="tx1"/>
                </a:solidFill>
              </a:rPr>
              <a:t> 400 </a:t>
            </a:r>
            <a:r>
              <a:rPr lang="en-US" sz="3600" b="1" dirty="0" err="1">
                <a:solidFill>
                  <a:schemeClr val="tx1"/>
                </a:solidFill>
              </a:rPr>
              <a:t>ming</a:t>
            </a:r>
            <a:r>
              <a:rPr lang="en-US" sz="3600" b="1" dirty="0">
                <a:solidFill>
                  <a:schemeClr val="tx1"/>
                </a:solidFill>
              </a:rPr>
              <a:t> </a:t>
            </a:r>
            <a:r>
              <a:rPr lang="en-US" sz="3600" b="1" dirty="0" err="1">
                <a:solidFill>
                  <a:schemeClr val="tx1"/>
                </a:solidFill>
              </a:rPr>
              <a:t>kishidan</a:t>
            </a:r>
            <a:r>
              <a:rPr lang="en-US" sz="3600" b="1" dirty="0">
                <a:solidFill>
                  <a:schemeClr val="tx1"/>
                </a:solidFill>
              </a:rPr>
              <a:t> </a:t>
            </a:r>
            <a:r>
              <a:rPr lang="en-US" sz="3600" b="1" dirty="0" err="1">
                <a:solidFill>
                  <a:schemeClr val="tx1"/>
                </a:solidFill>
              </a:rPr>
              <a:t>iborat</a:t>
            </a:r>
            <a:r>
              <a:rPr lang="en-US" sz="3600" b="1" dirty="0">
                <a:solidFill>
                  <a:schemeClr val="tx1"/>
                </a:solidFill>
              </a:rPr>
              <a:t> </a:t>
            </a:r>
            <a:r>
              <a:rPr lang="en-US" sz="3600" b="1" dirty="0" err="1">
                <a:solidFill>
                  <a:schemeClr val="tx1"/>
                </a:solidFill>
              </a:rPr>
              <a:t>qo’shin</a:t>
            </a:r>
            <a:r>
              <a:rPr lang="en-US" sz="3600" b="1" dirty="0">
                <a:solidFill>
                  <a:schemeClr val="tx1"/>
                </a:solidFill>
              </a:rPr>
              <a:t> </a:t>
            </a:r>
            <a:r>
              <a:rPr lang="en-US" sz="3600" b="1" dirty="0" err="1">
                <a:solidFill>
                  <a:schemeClr val="tx1"/>
                </a:solidFill>
              </a:rPr>
              <a:t>hozirlaydi</a:t>
            </a:r>
            <a:r>
              <a:rPr lang="en-US" sz="3600" b="1" dirty="0">
                <a:solidFill>
                  <a:schemeClr val="tx1"/>
                </a:solidFill>
              </a:rPr>
              <a:t>. </a:t>
            </a:r>
            <a:r>
              <a:rPr lang="en-US" sz="3600" b="1" dirty="0" err="1">
                <a:solidFill>
                  <a:schemeClr val="tx1"/>
                </a:solidFill>
              </a:rPr>
              <a:t>Baqtriya</a:t>
            </a:r>
            <a:r>
              <a:rPr lang="en-US" sz="3600" b="1" dirty="0">
                <a:solidFill>
                  <a:schemeClr val="tx1"/>
                </a:solidFill>
              </a:rPr>
              <a:t> </a:t>
            </a:r>
            <a:r>
              <a:rPr lang="en-US" sz="3600" b="1" dirty="0" err="1">
                <a:solidFill>
                  <a:schemeClr val="tx1"/>
                </a:solidFill>
              </a:rPr>
              <a:t>qo’shini</a:t>
            </a:r>
            <a:r>
              <a:rPr lang="en-US" sz="3600" b="1" dirty="0">
                <a:solidFill>
                  <a:schemeClr val="tx1"/>
                </a:solidFill>
              </a:rPr>
              <a:t> </a:t>
            </a:r>
            <a:r>
              <a:rPr lang="en-US" sz="3600" b="1" dirty="0" err="1">
                <a:solidFill>
                  <a:schemeClr val="tx1"/>
                </a:solidFill>
              </a:rPr>
              <a:t>ossuriyaliklarga</a:t>
            </a:r>
            <a:r>
              <a:rPr lang="en-US" sz="3600" b="1" dirty="0">
                <a:solidFill>
                  <a:schemeClr val="tx1"/>
                </a:solidFill>
              </a:rPr>
              <a:t> </a:t>
            </a:r>
            <a:r>
              <a:rPr lang="en-US" sz="3600" b="1" dirty="0" err="1">
                <a:solidFill>
                  <a:schemeClr val="tx1"/>
                </a:solidFill>
              </a:rPr>
              <a:t>katta</a:t>
            </a:r>
            <a:r>
              <a:rPr lang="en-US" sz="3600" b="1" dirty="0">
                <a:solidFill>
                  <a:schemeClr val="tx1"/>
                </a:solidFill>
              </a:rPr>
              <a:t> </a:t>
            </a:r>
            <a:r>
              <a:rPr lang="en-US" sz="3600" b="1" dirty="0" err="1">
                <a:solidFill>
                  <a:schemeClr val="tx1"/>
                </a:solidFill>
              </a:rPr>
              <a:t>talofat</a:t>
            </a:r>
            <a:r>
              <a:rPr lang="en-US" sz="3600" b="1" dirty="0">
                <a:solidFill>
                  <a:schemeClr val="tx1"/>
                </a:solidFill>
              </a:rPr>
              <a:t> </a:t>
            </a:r>
            <a:r>
              <a:rPr lang="en-US" sz="3600" b="1" dirty="0" err="1">
                <a:solidFill>
                  <a:schemeClr val="tx1"/>
                </a:solidFill>
              </a:rPr>
              <a:t>yetkazadi</a:t>
            </a:r>
            <a:r>
              <a:rPr lang="en-US" sz="3600" b="1" dirty="0">
                <a:solidFill>
                  <a:schemeClr val="tx1"/>
                </a:solidFill>
              </a:rPr>
              <a:t>.  </a:t>
            </a:r>
          </a:p>
          <a:p>
            <a:pPr algn="just" fontAlgn="auto" hangingPunct="0">
              <a:spcAft>
                <a:spcPts val="0"/>
              </a:spcAft>
              <a:defRPr/>
            </a:pPr>
            <a:r>
              <a:rPr lang="en-US" sz="3600" b="1" dirty="0">
                <a:solidFill>
                  <a:schemeClr val="tx1"/>
                </a:solidFill>
              </a:rPr>
              <a:t>	Nin </a:t>
            </a:r>
            <a:r>
              <a:rPr lang="en-US" sz="3600" b="1" dirty="0" err="1">
                <a:solidFill>
                  <a:schemeClr val="tx1"/>
                </a:solidFill>
              </a:rPr>
              <a:t>Belid</a:t>
            </a:r>
            <a:r>
              <a:rPr lang="en-US" sz="3600" b="1" dirty="0">
                <a:solidFill>
                  <a:schemeClr val="tx1"/>
                </a:solidFill>
              </a:rPr>
              <a:t> </a:t>
            </a:r>
            <a:r>
              <a:rPr lang="en-US" sz="3600" b="1" dirty="0" err="1">
                <a:solidFill>
                  <a:schemeClr val="tx1"/>
                </a:solidFill>
              </a:rPr>
              <a:t>qo’shinlariga</a:t>
            </a:r>
            <a:r>
              <a:rPr lang="en-US" sz="3600" b="1" dirty="0">
                <a:solidFill>
                  <a:schemeClr val="tx1"/>
                </a:solidFill>
              </a:rPr>
              <a:t> </a:t>
            </a:r>
            <a:r>
              <a:rPr lang="en-US" sz="3600" b="1" dirty="0" err="1">
                <a:solidFill>
                  <a:schemeClr val="tx1"/>
                </a:solidFill>
              </a:rPr>
              <a:t>uning</a:t>
            </a:r>
            <a:r>
              <a:rPr lang="en-US" sz="3600" b="1" dirty="0">
                <a:solidFill>
                  <a:schemeClr val="tx1"/>
                </a:solidFill>
              </a:rPr>
              <a:t> </a:t>
            </a:r>
            <a:r>
              <a:rPr lang="en-US" sz="3600" b="1" dirty="0" err="1">
                <a:solidFill>
                  <a:schemeClr val="tx1"/>
                </a:solidFill>
              </a:rPr>
              <a:t>rafiqasi</a:t>
            </a:r>
            <a:r>
              <a:rPr lang="en-US" sz="3600" b="1" dirty="0">
                <a:solidFill>
                  <a:schemeClr val="tx1"/>
                </a:solidFill>
              </a:rPr>
              <a:t> </a:t>
            </a:r>
            <a:r>
              <a:rPr lang="en-US" sz="3600" b="1" dirty="0" err="1">
                <a:solidFill>
                  <a:schemeClr val="tx1"/>
                </a:solidFill>
              </a:rPr>
              <a:t>Semiramida</a:t>
            </a:r>
            <a:r>
              <a:rPr lang="en-US" sz="3600" b="1" dirty="0">
                <a:solidFill>
                  <a:schemeClr val="tx1"/>
                </a:solidFill>
              </a:rPr>
              <a:t> </a:t>
            </a:r>
            <a:r>
              <a:rPr lang="en-US" sz="3600" b="1" dirty="0" err="1">
                <a:solidFill>
                  <a:schemeClr val="tx1"/>
                </a:solidFill>
              </a:rPr>
              <a:t>boshliq</a:t>
            </a:r>
            <a:r>
              <a:rPr lang="en-US" sz="3600" b="1" dirty="0">
                <a:solidFill>
                  <a:schemeClr val="tx1"/>
                </a:solidFill>
              </a:rPr>
              <a:t> </a:t>
            </a:r>
            <a:r>
              <a:rPr lang="en-US" sz="3600" b="1" dirty="0" err="1">
                <a:solidFill>
                  <a:schemeClr val="tx1"/>
                </a:solidFill>
              </a:rPr>
              <a:t>yangi</a:t>
            </a:r>
            <a:r>
              <a:rPr lang="en-US" sz="3600" b="1" dirty="0">
                <a:solidFill>
                  <a:schemeClr val="tx1"/>
                </a:solidFill>
              </a:rPr>
              <a:t> </a:t>
            </a:r>
            <a:r>
              <a:rPr lang="en-US" sz="3600" b="1" dirty="0" err="1">
                <a:solidFill>
                  <a:schemeClr val="tx1"/>
                </a:solidFill>
              </a:rPr>
              <a:t>kuchlar</a:t>
            </a:r>
            <a:r>
              <a:rPr lang="en-US" sz="3600" b="1" dirty="0">
                <a:solidFill>
                  <a:schemeClr val="tx1"/>
                </a:solidFill>
              </a:rPr>
              <a:t> </a:t>
            </a:r>
            <a:r>
              <a:rPr lang="en-US" sz="3600" b="1" dirty="0" err="1">
                <a:solidFill>
                  <a:schemeClr val="tx1"/>
                </a:solidFill>
              </a:rPr>
              <a:t>kelib</a:t>
            </a:r>
            <a:r>
              <a:rPr lang="en-US" sz="3600" b="1" dirty="0">
                <a:solidFill>
                  <a:schemeClr val="tx1"/>
                </a:solidFill>
              </a:rPr>
              <a:t> </a:t>
            </a:r>
            <a:r>
              <a:rPr lang="en-US" sz="3600" b="1" dirty="0" err="1">
                <a:solidFill>
                  <a:schemeClr val="tx1"/>
                </a:solidFill>
              </a:rPr>
              <a:t>qo’shilgach</a:t>
            </a:r>
            <a:r>
              <a:rPr lang="en-US" sz="3600" b="1" dirty="0">
                <a:solidFill>
                  <a:schemeClr val="tx1"/>
                </a:solidFill>
              </a:rPr>
              <a:t> </a:t>
            </a:r>
            <a:r>
              <a:rPr lang="en-US" sz="3600" b="1" dirty="0" err="1">
                <a:solidFill>
                  <a:schemeClr val="tx1"/>
                </a:solidFill>
              </a:rPr>
              <a:t>ketma-ket</a:t>
            </a:r>
            <a:r>
              <a:rPr lang="en-US" sz="3600" b="1" dirty="0">
                <a:solidFill>
                  <a:schemeClr val="tx1"/>
                </a:solidFill>
              </a:rPr>
              <a:t> </a:t>
            </a:r>
            <a:r>
              <a:rPr lang="en-US" sz="3600" b="1" dirty="0" err="1">
                <a:solidFill>
                  <a:schemeClr val="tx1"/>
                </a:solidFill>
              </a:rPr>
              <a:t>hujumlar</a:t>
            </a:r>
            <a:r>
              <a:rPr lang="en-US" sz="3600" b="1" dirty="0">
                <a:solidFill>
                  <a:schemeClr val="tx1"/>
                </a:solidFill>
              </a:rPr>
              <a:t> </a:t>
            </a:r>
            <a:r>
              <a:rPr lang="en-US" sz="3600" b="1" dirty="0" err="1">
                <a:solidFill>
                  <a:schemeClr val="tx1"/>
                </a:solidFill>
              </a:rPr>
              <a:t>natijasida</a:t>
            </a:r>
            <a:r>
              <a:rPr lang="en-US" sz="3600" b="1" dirty="0">
                <a:solidFill>
                  <a:schemeClr val="tx1"/>
                </a:solidFill>
              </a:rPr>
              <a:t> </a:t>
            </a:r>
            <a:r>
              <a:rPr lang="en-US" sz="3600" b="1" dirty="0" err="1">
                <a:solidFill>
                  <a:schemeClr val="tx1"/>
                </a:solidFill>
              </a:rPr>
              <a:t>katta</a:t>
            </a:r>
            <a:r>
              <a:rPr lang="en-US" sz="3600" b="1" dirty="0">
                <a:solidFill>
                  <a:schemeClr val="tx1"/>
                </a:solidFill>
              </a:rPr>
              <a:t> </a:t>
            </a:r>
            <a:r>
              <a:rPr lang="en-US" sz="3600" b="1" dirty="0" err="1">
                <a:solidFill>
                  <a:schemeClr val="tx1"/>
                </a:solidFill>
              </a:rPr>
              <a:t>qiyinchiliklar</a:t>
            </a:r>
            <a:r>
              <a:rPr lang="en-US" sz="3600" b="1" dirty="0">
                <a:solidFill>
                  <a:schemeClr val="tx1"/>
                </a:solidFill>
              </a:rPr>
              <a:t> </a:t>
            </a:r>
            <a:r>
              <a:rPr lang="en-US" sz="3600" b="1" dirty="0" err="1">
                <a:solidFill>
                  <a:schemeClr val="tx1"/>
                </a:solidFill>
              </a:rPr>
              <a:t>bilan</a:t>
            </a:r>
            <a:r>
              <a:rPr lang="en-US" sz="3600" b="1" dirty="0">
                <a:solidFill>
                  <a:schemeClr val="tx1"/>
                </a:solidFill>
              </a:rPr>
              <a:t> </a:t>
            </a:r>
            <a:r>
              <a:rPr lang="en-US" sz="3600" b="1" dirty="0" err="1">
                <a:solidFill>
                  <a:schemeClr val="tx1"/>
                </a:solidFill>
              </a:rPr>
              <a:t>poytaxt</a:t>
            </a:r>
            <a:r>
              <a:rPr lang="en-US" sz="3600" b="1" dirty="0">
                <a:solidFill>
                  <a:schemeClr val="tx1"/>
                </a:solidFill>
              </a:rPr>
              <a:t> </a:t>
            </a:r>
            <a:r>
              <a:rPr lang="en-US" sz="3600" b="1" dirty="0" err="1">
                <a:solidFill>
                  <a:schemeClr val="tx1"/>
                </a:solidFill>
              </a:rPr>
              <a:t>Baqtra</a:t>
            </a:r>
            <a:r>
              <a:rPr lang="en-US" sz="3600" b="1" dirty="0">
                <a:solidFill>
                  <a:schemeClr val="tx1"/>
                </a:solidFill>
              </a:rPr>
              <a:t> </a:t>
            </a:r>
            <a:r>
              <a:rPr lang="en-US" sz="3600" b="1" dirty="0" err="1">
                <a:solidFill>
                  <a:schemeClr val="tx1"/>
                </a:solidFill>
              </a:rPr>
              <a:t>shahrini</a:t>
            </a:r>
            <a:r>
              <a:rPr lang="en-US" sz="3600" b="1" dirty="0">
                <a:solidFill>
                  <a:schemeClr val="tx1"/>
                </a:solidFill>
              </a:rPr>
              <a:t> </a:t>
            </a:r>
            <a:r>
              <a:rPr lang="en-US" sz="3600" b="1" dirty="0" err="1">
                <a:solidFill>
                  <a:schemeClr val="tx1"/>
                </a:solidFill>
              </a:rPr>
              <a:t>egallaydi</a:t>
            </a:r>
            <a:r>
              <a:rPr lang="en-US" sz="3600" b="1" dirty="0">
                <a:solidFill>
                  <a:schemeClr val="tx1"/>
                </a:solidFill>
              </a:rPr>
              <a:t>. </a:t>
            </a:r>
            <a:r>
              <a:rPr lang="en-US" sz="3600" b="1" dirty="0" err="1">
                <a:solidFill>
                  <a:schemeClr val="tx1"/>
                </a:solidFill>
              </a:rPr>
              <a:t>Uning</a:t>
            </a:r>
            <a:r>
              <a:rPr lang="en-US" sz="3600" b="1" dirty="0">
                <a:solidFill>
                  <a:schemeClr val="tx1"/>
                </a:solidFill>
              </a:rPr>
              <a:t> </a:t>
            </a:r>
            <a:r>
              <a:rPr lang="en-US" sz="3600" b="1" dirty="0" err="1">
                <a:solidFill>
                  <a:schemeClr val="tx1"/>
                </a:solidFill>
              </a:rPr>
              <a:t>boyligi</a:t>
            </a:r>
            <a:r>
              <a:rPr lang="en-US" sz="3600" b="1" dirty="0">
                <a:solidFill>
                  <a:schemeClr val="tx1"/>
                </a:solidFill>
              </a:rPr>
              <a:t> </a:t>
            </a:r>
            <a:r>
              <a:rPr lang="en-US" sz="3600" b="1" dirty="0" err="1">
                <a:solidFill>
                  <a:schemeClr val="tx1"/>
                </a:solidFill>
              </a:rPr>
              <a:t>talanadi</a:t>
            </a:r>
            <a:r>
              <a:rPr lang="en-US" sz="3600" b="1" dirty="0">
                <a:solidFill>
                  <a:schemeClr val="tx1"/>
                </a:solidFill>
              </a:rPr>
              <a:t>. </a:t>
            </a:r>
          </a:p>
        </p:txBody>
      </p:sp>
    </p:spTree>
    <p:extLst>
      <p:ext uri="{BB962C8B-B14F-4D97-AF65-F5344CB8AC3E}">
        <p14:creationId xmlns:p14="http://schemas.microsoft.com/office/powerpoint/2010/main" val="32242770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28575" y="116632"/>
            <a:ext cx="9144000" cy="6741368"/>
          </a:xfrm>
          <a:prstGeom prst="roundRect">
            <a:avLst>
              <a:gd name="adj" fmla="val 10932"/>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600" b="1" dirty="0">
                <a:solidFill>
                  <a:schemeClr val="tx1"/>
                </a:solidFill>
              </a:rPr>
              <a:t>	 </a:t>
            </a:r>
            <a:r>
              <a:rPr lang="en-US" sz="3600" b="1" dirty="0" err="1">
                <a:solidFill>
                  <a:schemeClr val="tx1"/>
                </a:solidFill>
              </a:rPr>
              <a:t>Ktesiy</a:t>
            </a:r>
            <a:r>
              <a:rPr lang="en-US" sz="3600" b="1" dirty="0">
                <a:solidFill>
                  <a:schemeClr val="tx1"/>
                </a:solidFill>
              </a:rPr>
              <a:t> </a:t>
            </a:r>
            <a:r>
              <a:rPr lang="en-US" sz="3600" b="1" dirty="0" err="1">
                <a:solidFill>
                  <a:schemeClr val="tx1"/>
                </a:solidFill>
              </a:rPr>
              <a:t>ma’lumotlariga</a:t>
            </a:r>
            <a:r>
              <a:rPr lang="en-US" sz="3600" b="1" dirty="0">
                <a:solidFill>
                  <a:schemeClr val="tx1"/>
                </a:solidFill>
              </a:rPr>
              <a:t> </a:t>
            </a:r>
            <a:r>
              <a:rPr lang="en-US" sz="3600" b="1" dirty="0" err="1">
                <a:solidFill>
                  <a:schemeClr val="tx1"/>
                </a:solidFill>
              </a:rPr>
              <a:t>ko’ra</a:t>
            </a:r>
            <a:r>
              <a:rPr lang="en-US" sz="3600" b="1" dirty="0">
                <a:solidFill>
                  <a:schemeClr val="tx1"/>
                </a:solidFill>
              </a:rPr>
              <a:t>, </a:t>
            </a:r>
            <a:r>
              <a:rPr lang="en-US" sz="3600" b="1" dirty="0" err="1">
                <a:solidFill>
                  <a:schemeClr val="tx1"/>
                </a:solidFill>
              </a:rPr>
              <a:t>Midiya</a:t>
            </a:r>
            <a:r>
              <a:rPr lang="en-US" sz="3600" b="1" dirty="0">
                <a:solidFill>
                  <a:schemeClr val="tx1"/>
                </a:solidFill>
              </a:rPr>
              <a:t> </a:t>
            </a:r>
            <a:r>
              <a:rPr lang="en-US" sz="3600" b="1" dirty="0" err="1">
                <a:solidFill>
                  <a:schemeClr val="tx1"/>
                </a:solidFill>
              </a:rPr>
              <a:t>va</a:t>
            </a:r>
            <a:r>
              <a:rPr lang="en-US" sz="3600" b="1" dirty="0">
                <a:solidFill>
                  <a:schemeClr val="tx1"/>
                </a:solidFill>
              </a:rPr>
              <a:t> </a:t>
            </a:r>
            <a:r>
              <a:rPr lang="en-US" sz="3600" b="1" dirty="0" err="1">
                <a:solidFill>
                  <a:schemeClr val="tx1"/>
                </a:solidFill>
              </a:rPr>
              <a:t>Ossuriya</a:t>
            </a:r>
            <a:r>
              <a:rPr lang="en-US" sz="3600" b="1" dirty="0">
                <a:solidFill>
                  <a:schemeClr val="tx1"/>
                </a:solidFill>
              </a:rPr>
              <a:t> </a:t>
            </a:r>
            <a:r>
              <a:rPr lang="en-US" sz="3600" b="1" dirty="0" err="1">
                <a:solidFill>
                  <a:schemeClr val="tx1"/>
                </a:solidFill>
              </a:rPr>
              <a:t>o’rtasida</a:t>
            </a:r>
            <a:r>
              <a:rPr lang="en-US" sz="3600" b="1" dirty="0">
                <a:solidFill>
                  <a:schemeClr val="tx1"/>
                </a:solidFill>
              </a:rPr>
              <a:t> </a:t>
            </a:r>
            <a:r>
              <a:rPr lang="en-US" sz="3600" b="1" dirty="0" err="1">
                <a:solidFill>
                  <a:schemeClr val="tx1"/>
                </a:solidFill>
              </a:rPr>
              <a:t>urush</a:t>
            </a:r>
            <a:r>
              <a:rPr lang="en-US" sz="3600" b="1" dirty="0">
                <a:solidFill>
                  <a:schemeClr val="tx1"/>
                </a:solidFill>
              </a:rPr>
              <a:t> </a:t>
            </a:r>
            <a:r>
              <a:rPr lang="en-US" sz="3600" b="1" dirty="0" err="1">
                <a:solidFill>
                  <a:schemeClr val="tx1"/>
                </a:solidFill>
              </a:rPr>
              <a:t>kelib</a:t>
            </a:r>
            <a:r>
              <a:rPr lang="en-US" sz="3600" b="1" dirty="0">
                <a:solidFill>
                  <a:schemeClr val="tx1"/>
                </a:solidFill>
              </a:rPr>
              <a:t> </a:t>
            </a:r>
            <a:r>
              <a:rPr lang="en-US" sz="3600" b="1" dirty="0" err="1">
                <a:solidFill>
                  <a:schemeClr val="tx1"/>
                </a:solidFill>
              </a:rPr>
              <a:t>chiqqanda</a:t>
            </a:r>
            <a:r>
              <a:rPr lang="en-US" sz="3600" b="1" dirty="0">
                <a:solidFill>
                  <a:schemeClr val="tx1"/>
                </a:solidFill>
              </a:rPr>
              <a:t> </a:t>
            </a:r>
            <a:r>
              <a:rPr lang="en-US" sz="3600" b="1" dirty="0" err="1">
                <a:solidFill>
                  <a:schemeClr val="tx1"/>
                </a:solidFill>
              </a:rPr>
              <a:t>Baqtriya</a:t>
            </a:r>
            <a:r>
              <a:rPr lang="en-US" sz="3600" b="1" dirty="0">
                <a:solidFill>
                  <a:schemeClr val="tx1"/>
                </a:solidFill>
              </a:rPr>
              <a:t> </a:t>
            </a:r>
            <a:r>
              <a:rPr lang="en-US" sz="3600" b="1" dirty="0" err="1">
                <a:solidFill>
                  <a:schemeClr val="tx1"/>
                </a:solidFill>
              </a:rPr>
              <a:t>podshosi</a:t>
            </a:r>
            <a:r>
              <a:rPr lang="en-US" sz="3600" b="1" dirty="0">
                <a:solidFill>
                  <a:schemeClr val="tx1"/>
                </a:solidFill>
              </a:rPr>
              <a:t> </a:t>
            </a:r>
            <a:r>
              <a:rPr lang="en-US" sz="3600" b="1" dirty="0" err="1">
                <a:solidFill>
                  <a:schemeClr val="tx1"/>
                </a:solidFill>
              </a:rPr>
              <a:t>Ossuriya</a:t>
            </a:r>
            <a:r>
              <a:rPr lang="en-US" sz="3600" b="1" dirty="0">
                <a:solidFill>
                  <a:schemeClr val="tx1"/>
                </a:solidFill>
              </a:rPr>
              <a:t> </a:t>
            </a:r>
            <a:r>
              <a:rPr lang="en-US" sz="3600" b="1" dirty="0" err="1">
                <a:solidFill>
                  <a:schemeClr val="tx1"/>
                </a:solidFill>
              </a:rPr>
              <a:t>tomonidan</a:t>
            </a:r>
            <a:r>
              <a:rPr lang="en-US" sz="3600" b="1" dirty="0">
                <a:solidFill>
                  <a:schemeClr val="tx1"/>
                </a:solidFill>
              </a:rPr>
              <a:t> </a:t>
            </a:r>
            <a:r>
              <a:rPr lang="en-US" sz="3600" b="1" dirty="0" err="1">
                <a:solidFill>
                  <a:schemeClr val="tx1"/>
                </a:solidFill>
              </a:rPr>
              <a:t>turib</a:t>
            </a:r>
            <a:r>
              <a:rPr lang="en-US" sz="3600" b="1" dirty="0">
                <a:solidFill>
                  <a:schemeClr val="tx1"/>
                </a:solidFill>
              </a:rPr>
              <a:t> </a:t>
            </a:r>
            <a:r>
              <a:rPr lang="en-US" sz="3600" b="1" dirty="0" err="1">
                <a:solidFill>
                  <a:schemeClr val="tx1"/>
                </a:solidFill>
              </a:rPr>
              <a:t>Midiyaga</a:t>
            </a:r>
            <a:r>
              <a:rPr lang="en-US" sz="3600" b="1" dirty="0">
                <a:solidFill>
                  <a:schemeClr val="tx1"/>
                </a:solidFill>
              </a:rPr>
              <a:t> </a:t>
            </a:r>
            <a:r>
              <a:rPr lang="en-US" sz="3600" b="1" dirty="0" err="1">
                <a:solidFill>
                  <a:schemeClr val="tx1"/>
                </a:solidFill>
              </a:rPr>
              <a:t>qarshi</a:t>
            </a:r>
            <a:r>
              <a:rPr lang="en-US" sz="3600" b="1" dirty="0">
                <a:solidFill>
                  <a:schemeClr val="tx1"/>
                </a:solidFill>
              </a:rPr>
              <a:t> </a:t>
            </a:r>
            <a:r>
              <a:rPr lang="en-US" sz="3600" b="1" dirty="0" err="1">
                <a:solidFill>
                  <a:schemeClr val="tx1"/>
                </a:solidFill>
              </a:rPr>
              <a:t>qushin</a:t>
            </a:r>
            <a:r>
              <a:rPr lang="en-US" sz="3600" b="1" dirty="0">
                <a:solidFill>
                  <a:schemeClr val="tx1"/>
                </a:solidFill>
              </a:rPr>
              <a:t> </a:t>
            </a:r>
            <a:r>
              <a:rPr lang="en-US" sz="3600" b="1" dirty="0" err="1">
                <a:solidFill>
                  <a:schemeClr val="tx1"/>
                </a:solidFill>
              </a:rPr>
              <a:t>tortib</a:t>
            </a:r>
            <a:r>
              <a:rPr lang="en-US" sz="3600" b="1" dirty="0">
                <a:solidFill>
                  <a:schemeClr val="tx1"/>
                </a:solidFill>
              </a:rPr>
              <a:t> </a:t>
            </a:r>
            <a:r>
              <a:rPr lang="en-US" sz="3600" b="1" dirty="0" err="1">
                <a:solidFill>
                  <a:schemeClr val="tx1"/>
                </a:solidFill>
              </a:rPr>
              <a:t>borgan</a:t>
            </a:r>
            <a:r>
              <a:rPr lang="en-US" sz="3600" b="1" dirty="0">
                <a:solidFill>
                  <a:schemeClr val="tx1"/>
                </a:solidFill>
              </a:rPr>
              <a:t>. </a:t>
            </a:r>
            <a:r>
              <a:rPr lang="en-US" sz="3600" b="1" dirty="0" err="1">
                <a:solidFill>
                  <a:schemeClr val="tx1"/>
                </a:solidFill>
              </a:rPr>
              <a:t>Midiya</a:t>
            </a:r>
            <a:r>
              <a:rPr lang="en-US" sz="3600" b="1" dirty="0">
                <a:solidFill>
                  <a:schemeClr val="tx1"/>
                </a:solidFill>
              </a:rPr>
              <a:t> </a:t>
            </a:r>
            <a:r>
              <a:rPr lang="en-US" sz="3600" b="1" dirty="0" err="1">
                <a:solidFill>
                  <a:schemeClr val="tx1"/>
                </a:solidFill>
              </a:rPr>
              <a:t>aslzodalari</a:t>
            </a:r>
            <a:r>
              <a:rPr lang="en-US" sz="3600" b="1" dirty="0">
                <a:solidFill>
                  <a:schemeClr val="tx1"/>
                </a:solidFill>
              </a:rPr>
              <a:t> </a:t>
            </a:r>
            <a:r>
              <a:rPr lang="en-US" sz="3600" b="1" dirty="0" err="1">
                <a:solidFill>
                  <a:schemeClr val="tx1"/>
                </a:solidFill>
              </a:rPr>
              <a:t>Baqtriya</a:t>
            </a:r>
            <a:r>
              <a:rPr lang="en-US" sz="3600" b="1" dirty="0">
                <a:solidFill>
                  <a:schemeClr val="tx1"/>
                </a:solidFill>
              </a:rPr>
              <a:t> </a:t>
            </a:r>
            <a:r>
              <a:rPr lang="en-US" sz="3600" b="1" dirty="0" err="1">
                <a:solidFill>
                  <a:schemeClr val="tx1"/>
                </a:solidFill>
              </a:rPr>
              <a:t>qo’shini</a:t>
            </a:r>
            <a:r>
              <a:rPr lang="en-US" sz="3600" b="1" dirty="0">
                <a:solidFill>
                  <a:schemeClr val="tx1"/>
                </a:solidFill>
              </a:rPr>
              <a:t> </a:t>
            </a:r>
            <a:r>
              <a:rPr lang="en-US" sz="3600" b="1" dirty="0" err="1">
                <a:solidFill>
                  <a:schemeClr val="tx1"/>
                </a:solidFill>
              </a:rPr>
              <a:t>lashkarboshisi</a:t>
            </a:r>
            <a:r>
              <a:rPr lang="en-US" sz="3600" b="1" dirty="0">
                <a:solidFill>
                  <a:schemeClr val="tx1"/>
                </a:solidFill>
              </a:rPr>
              <a:t> </a:t>
            </a:r>
            <a:r>
              <a:rPr lang="en-US" sz="3600" b="1" dirty="0" err="1">
                <a:solidFill>
                  <a:schemeClr val="tx1"/>
                </a:solidFill>
              </a:rPr>
              <a:t>va</a:t>
            </a:r>
            <a:r>
              <a:rPr lang="en-US" sz="3600" b="1" dirty="0">
                <a:solidFill>
                  <a:schemeClr val="tx1"/>
                </a:solidFill>
              </a:rPr>
              <a:t> </a:t>
            </a:r>
            <a:r>
              <a:rPr lang="en-US" sz="3600" b="1" dirty="0" err="1">
                <a:solidFill>
                  <a:schemeClr val="tx1"/>
                </a:solidFill>
              </a:rPr>
              <a:t>uning</a:t>
            </a:r>
            <a:r>
              <a:rPr lang="en-US" sz="3600" b="1" dirty="0">
                <a:solidFill>
                  <a:schemeClr val="tx1"/>
                </a:solidFill>
              </a:rPr>
              <a:t>  </a:t>
            </a:r>
            <a:r>
              <a:rPr lang="en-US" sz="3600" b="1" dirty="0" err="1">
                <a:solidFill>
                  <a:schemeClr val="tx1"/>
                </a:solidFill>
              </a:rPr>
              <a:t>qo’shinlarini</a:t>
            </a:r>
            <a:r>
              <a:rPr lang="en-US" sz="3600" b="1" dirty="0">
                <a:solidFill>
                  <a:schemeClr val="tx1"/>
                </a:solidFill>
              </a:rPr>
              <a:t> </a:t>
            </a:r>
            <a:r>
              <a:rPr lang="en-US" sz="3600" b="1" dirty="0" err="1">
                <a:solidFill>
                  <a:schemeClr val="tx1"/>
                </a:solidFill>
              </a:rPr>
              <a:t>o’z</a:t>
            </a:r>
            <a:r>
              <a:rPr lang="en-US" sz="3600" b="1" dirty="0">
                <a:solidFill>
                  <a:schemeClr val="tx1"/>
                </a:solidFill>
              </a:rPr>
              <a:t> </a:t>
            </a:r>
            <a:r>
              <a:rPr lang="en-US" sz="3600" b="1" dirty="0" err="1">
                <a:solidFill>
                  <a:schemeClr val="tx1"/>
                </a:solidFill>
              </a:rPr>
              <a:t>tomoniga</a:t>
            </a:r>
            <a:r>
              <a:rPr lang="en-US" sz="3600" b="1" dirty="0">
                <a:solidFill>
                  <a:schemeClr val="tx1"/>
                </a:solidFill>
              </a:rPr>
              <a:t> </a:t>
            </a:r>
            <a:r>
              <a:rPr lang="en-US" sz="3600" b="1" dirty="0" err="1">
                <a:solidFill>
                  <a:schemeClr val="tx1"/>
                </a:solidFill>
              </a:rPr>
              <a:t>og’dirib</a:t>
            </a:r>
            <a:r>
              <a:rPr lang="en-US" sz="3600" b="1" dirty="0">
                <a:solidFill>
                  <a:schemeClr val="tx1"/>
                </a:solidFill>
              </a:rPr>
              <a:t> </a:t>
            </a:r>
            <a:r>
              <a:rPr lang="en-US" sz="3600" b="1" dirty="0" err="1">
                <a:solidFill>
                  <a:schemeClr val="tx1"/>
                </a:solidFill>
              </a:rPr>
              <a:t>olgach</a:t>
            </a:r>
            <a:r>
              <a:rPr lang="en-US" sz="3600" b="1" dirty="0">
                <a:solidFill>
                  <a:schemeClr val="tx1"/>
                </a:solidFill>
              </a:rPr>
              <a:t>, </a:t>
            </a:r>
            <a:r>
              <a:rPr lang="en-US" sz="3600" b="1" dirty="0" err="1">
                <a:solidFill>
                  <a:schemeClr val="tx1"/>
                </a:solidFill>
              </a:rPr>
              <a:t>Baqtriya</a:t>
            </a:r>
            <a:r>
              <a:rPr lang="en-US" sz="3600" b="1" dirty="0">
                <a:solidFill>
                  <a:schemeClr val="tx1"/>
                </a:solidFill>
              </a:rPr>
              <a:t> </a:t>
            </a:r>
            <a:r>
              <a:rPr lang="en-US" sz="3600" b="1" dirty="0" err="1">
                <a:solidFill>
                  <a:schemeClr val="tx1"/>
                </a:solidFill>
              </a:rPr>
              <a:t>va</a:t>
            </a:r>
            <a:r>
              <a:rPr lang="en-US" sz="3600" b="1" dirty="0">
                <a:solidFill>
                  <a:schemeClr val="tx1"/>
                </a:solidFill>
              </a:rPr>
              <a:t> </a:t>
            </a:r>
            <a:r>
              <a:rPr lang="en-US" sz="3600" b="1" dirty="0" err="1">
                <a:solidFill>
                  <a:schemeClr val="tx1"/>
                </a:solidFill>
              </a:rPr>
              <a:t>Midiya</a:t>
            </a:r>
            <a:r>
              <a:rPr lang="en-US" sz="3600" b="1" dirty="0">
                <a:solidFill>
                  <a:schemeClr val="tx1"/>
                </a:solidFill>
              </a:rPr>
              <a:t> </a:t>
            </a:r>
            <a:r>
              <a:rPr lang="en-US" sz="3600" b="1" dirty="0" err="1">
                <a:solidFill>
                  <a:schemeClr val="tx1"/>
                </a:solidFill>
              </a:rPr>
              <a:t>qushinlari</a:t>
            </a:r>
            <a:r>
              <a:rPr lang="en-US" sz="3600" b="1" dirty="0">
                <a:solidFill>
                  <a:schemeClr val="tx1"/>
                </a:solidFill>
              </a:rPr>
              <a:t> </a:t>
            </a:r>
            <a:r>
              <a:rPr lang="en-US" sz="3600" b="1" dirty="0" err="1">
                <a:solidFill>
                  <a:schemeClr val="tx1"/>
                </a:solidFill>
              </a:rPr>
              <a:t>birlashib</a:t>
            </a:r>
            <a:r>
              <a:rPr lang="en-US" sz="3600" b="1" dirty="0">
                <a:solidFill>
                  <a:schemeClr val="tx1"/>
                </a:solidFill>
              </a:rPr>
              <a:t> </a:t>
            </a:r>
            <a:r>
              <a:rPr lang="en-US" sz="3600" b="1" dirty="0" err="1">
                <a:solidFill>
                  <a:schemeClr val="tx1"/>
                </a:solidFill>
              </a:rPr>
              <a:t>Ossuriyaga</a:t>
            </a:r>
            <a:r>
              <a:rPr lang="en-US" sz="3600" b="1" dirty="0">
                <a:solidFill>
                  <a:schemeClr val="tx1"/>
                </a:solidFill>
              </a:rPr>
              <a:t> </a:t>
            </a:r>
            <a:r>
              <a:rPr lang="en-US" sz="3600" b="1" dirty="0" err="1">
                <a:solidFill>
                  <a:schemeClr val="tx1"/>
                </a:solidFill>
              </a:rPr>
              <a:t>qarshi</a:t>
            </a:r>
            <a:r>
              <a:rPr lang="en-US" sz="3600" b="1" dirty="0">
                <a:solidFill>
                  <a:schemeClr val="tx1"/>
                </a:solidFill>
              </a:rPr>
              <a:t> </a:t>
            </a:r>
            <a:r>
              <a:rPr lang="en-US" sz="3600" b="1" dirty="0" err="1">
                <a:solidFill>
                  <a:schemeClr val="tx1"/>
                </a:solidFill>
              </a:rPr>
              <a:t>urush</a:t>
            </a:r>
            <a:r>
              <a:rPr lang="en-US" sz="3600" b="1" dirty="0">
                <a:solidFill>
                  <a:schemeClr val="tx1"/>
                </a:solidFill>
              </a:rPr>
              <a:t> </a:t>
            </a:r>
            <a:r>
              <a:rPr lang="en-US" sz="3600" b="1" dirty="0" err="1">
                <a:solidFill>
                  <a:schemeClr val="tx1"/>
                </a:solidFill>
              </a:rPr>
              <a:t>olib</a:t>
            </a:r>
            <a:r>
              <a:rPr lang="en-US" sz="3600" b="1" dirty="0">
                <a:solidFill>
                  <a:schemeClr val="tx1"/>
                </a:solidFill>
              </a:rPr>
              <a:t> </a:t>
            </a:r>
            <a:r>
              <a:rPr lang="en-US" sz="3600" b="1" dirty="0" err="1">
                <a:solidFill>
                  <a:schemeClr val="tx1"/>
                </a:solidFill>
              </a:rPr>
              <a:t>boradi</a:t>
            </a:r>
            <a:r>
              <a:rPr lang="en-US" sz="3600" b="1" dirty="0">
                <a:solidFill>
                  <a:schemeClr val="tx1"/>
                </a:solidFill>
              </a:rPr>
              <a:t>.</a:t>
            </a:r>
          </a:p>
        </p:txBody>
      </p:sp>
    </p:spTree>
    <p:extLst>
      <p:ext uri="{BB962C8B-B14F-4D97-AF65-F5344CB8AC3E}">
        <p14:creationId xmlns:p14="http://schemas.microsoft.com/office/powerpoint/2010/main" val="41240096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0" y="0"/>
            <a:ext cx="9144000" cy="685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4000" b="1" dirty="0" err="1">
                <a:solidFill>
                  <a:schemeClr val="tx1"/>
                </a:solidFill>
              </a:rPr>
              <a:t>Ktesiy</a:t>
            </a:r>
            <a:r>
              <a:rPr lang="en-US" sz="4000" b="1" dirty="0">
                <a:solidFill>
                  <a:schemeClr val="tx1"/>
                </a:solidFill>
              </a:rPr>
              <a:t> </a:t>
            </a:r>
            <a:r>
              <a:rPr lang="en-US" sz="4000" b="1" dirty="0" err="1">
                <a:solidFill>
                  <a:schemeClr val="tx1"/>
                </a:solidFill>
              </a:rPr>
              <a:t>Kir</a:t>
            </a:r>
            <a:r>
              <a:rPr lang="en-US" sz="4000" b="1" dirty="0">
                <a:solidFill>
                  <a:schemeClr val="tx1"/>
                </a:solidFill>
              </a:rPr>
              <a:t> II </a:t>
            </a:r>
            <a:r>
              <a:rPr lang="en-US" sz="4000" b="1" dirty="0" err="1">
                <a:solidFill>
                  <a:schemeClr val="tx1"/>
                </a:solidFill>
              </a:rPr>
              <a:t>Markaziy</a:t>
            </a:r>
            <a:r>
              <a:rPr lang="en-US" sz="4000" b="1" dirty="0">
                <a:solidFill>
                  <a:schemeClr val="tx1"/>
                </a:solidFill>
              </a:rPr>
              <a:t>  </a:t>
            </a:r>
            <a:r>
              <a:rPr lang="en-US" sz="4000" b="1" dirty="0" err="1">
                <a:solidFill>
                  <a:schemeClr val="tx1"/>
                </a:solidFill>
              </a:rPr>
              <a:t>Osiyoga</a:t>
            </a:r>
            <a:r>
              <a:rPr lang="en-US" sz="4000" b="1" dirty="0">
                <a:solidFill>
                  <a:schemeClr val="tx1"/>
                </a:solidFill>
              </a:rPr>
              <a:t> </a:t>
            </a:r>
            <a:r>
              <a:rPr lang="en-US" sz="4000" b="1" dirty="0" err="1">
                <a:solidFill>
                  <a:schemeClr val="tx1"/>
                </a:solidFill>
              </a:rPr>
              <a:t>qilgan</a:t>
            </a:r>
            <a:r>
              <a:rPr lang="en-US" sz="4000" b="1" dirty="0">
                <a:solidFill>
                  <a:schemeClr val="tx1"/>
                </a:solidFill>
              </a:rPr>
              <a:t> </a:t>
            </a:r>
            <a:r>
              <a:rPr lang="en-US" sz="4000" b="1" dirty="0" err="1">
                <a:solidFill>
                  <a:schemeClr val="tx1"/>
                </a:solidFill>
              </a:rPr>
              <a:t>yurish</a:t>
            </a:r>
            <a:r>
              <a:rPr lang="en-US" sz="4000" b="1" dirty="0">
                <a:solidFill>
                  <a:schemeClr val="tx1"/>
                </a:solidFill>
              </a:rPr>
              <a:t> </a:t>
            </a:r>
            <a:r>
              <a:rPr lang="en-US" sz="4000" b="1" dirty="0" err="1">
                <a:solidFill>
                  <a:schemeClr val="tx1"/>
                </a:solidFill>
              </a:rPr>
              <a:t>munosabati</a:t>
            </a:r>
            <a:r>
              <a:rPr lang="en-US" sz="4000" b="1" dirty="0">
                <a:solidFill>
                  <a:schemeClr val="tx1"/>
                </a:solidFill>
              </a:rPr>
              <a:t> </a:t>
            </a:r>
            <a:r>
              <a:rPr lang="en-US" sz="4000" b="1" dirty="0" err="1">
                <a:solidFill>
                  <a:schemeClr val="tx1"/>
                </a:solidFill>
              </a:rPr>
              <a:t>bilan</a:t>
            </a:r>
            <a:r>
              <a:rPr lang="en-US" sz="4000" b="1" dirty="0">
                <a:solidFill>
                  <a:schemeClr val="tx1"/>
                </a:solidFill>
              </a:rPr>
              <a:t> </a:t>
            </a:r>
            <a:r>
              <a:rPr lang="en-US" sz="4000" b="1" dirty="0" err="1">
                <a:solidFill>
                  <a:schemeClr val="tx1"/>
                </a:solidFill>
              </a:rPr>
              <a:t>yana</a:t>
            </a:r>
            <a:r>
              <a:rPr lang="en-US" sz="4000" b="1" dirty="0">
                <a:solidFill>
                  <a:schemeClr val="tx1"/>
                </a:solidFill>
              </a:rPr>
              <a:t> </a:t>
            </a:r>
            <a:r>
              <a:rPr lang="en-US" sz="4000" b="1" dirty="0" err="1">
                <a:solidFill>
                  <a:schemeClr val="tx1"/>
                </a:solidFill>
              </a:rPr>
              <a:t>Baqtriya</a:t>
            </a:r>
            <a:r>
              <a:rPr lang="en-US" sz="4000" b="1" dirty="0">
                <a:solidFill>
                  <a:schemeClr val="tx1"/>
                </a:solidFill>
              </a:rPr>
              <a:t> </a:t>
            </a:r>
            <a:r>
              <a:rPr lang="en-US" sz="4000" b="1" dirty="0" err="1">
                <a:solidFill>
                  <a:schemeClr val="tx1"/>
                </a:solidFill>
              </a:rPr>
              <a:t>haqida</a:t>
            </a:r>
            <a:r>
              <a:rPr lang="en-US" sz="4000" b="1" dirty="0">
                <a:solidFill>
                  <a:schemeClr val="tx1"/>
                </a:solidFill>
              </a:rPr>
              <a:t> </a:t>
            </a:r>
            <a:r>
              <a:rPr lang="en-US" sz="4000" b="1" dirty="0" err="1">
                <a:solidFill>
                  <a:schemeClr val="tx1"/>
                </a:solidFill>
              </a:rPr>
              <a:t>tuxtalib</a:t>
            </a:r>
            <a:r>
              <a:rPr lang="en-US" sz="4000" b="1" dirty="0">
                <a:solidFill>
                  <a:schemeClr val="tx1"/>
                </a:solidFill>
              </a:rPr>
              <a:t> </a:t>
            </a:r>
            <a:r>
              <a:rPr lang="en-US" sz="4000" b="1" dirty="0" err="1">
                <a:solidFill>
                  <a:schemeClr val="tx1"/>
                </a:solidFill>
              </a:rPr>
              <a:t>o’tadi</a:t>
            </a:r>
            <a:r>
              <a:rPr lang="en-US" sz="4000" b="1" dirty="0">
                <a:solidFill>
                  <a:schemeClr val="tx1"/>
                </a:solidFill>
              </a:rPr>
              <a:t>. </a:t>
            </a:r>
            <a:r>
              <a:rPr lang="en-US" sz="4000" b="1" dirty="0" err="1">
                <a:solidFill>
                  <a:schemeClr val="tx1"/>
                </a:solidFill>
              </a:rPr>
              <a:t>Uning</a:t>
            </a:r>
            <a:r>
              <a:rPr lang="en-US" sz="4000" b="1" dirty="0">
                <a:solidFill>
                  <a:schemeClr val="tx1"/>
                </a:solidFill>
              </a:rPr>
              <a:t> </a:t>
            </a:r>
            <a:r>
              <a:rPr lang="en-US" sz="4000" b="1" dirty="0" err="1">
                <a:solidFill>
                  <a:schemeClr val="tx1"/>
                </a:solidFill>
              </a:rPr>
              <a:t>ta’kidlashicha</a:t>
            </a:r>
            <a:r>
              <a:rPr lang="en-US" sz="4000" b="1" dirty="0">
                <a:solidFill>
                  <a:schemeClr val="tx1"/>
                </a:solidFill>
              </a:rPr>
              <a:t>, </a:t>
            </a:r>
            <a:r>
              <a:rPr lang="en-US" sz="4000" b="1" dirty="0" err="1">
                <a:solidFill>
                  <a:schemeClr val="tx1"/>
                </a:solidFill>
              </a:rPr>
              <a:t>Kir</a:t>
            </a:r>
            <a:r>
              <a:rPr lang="en-US" sz="4000" b="1" dirty="0">
                <a:solidFill>
                  <a:schemeClr val="tx1"/>
                </a:solidFill>
              </a:rPr>
              <a:t> II </a:t>
            </a:r>
            <a:r>
              <a:rPr lang="en-US" sz="4000" b="1" dirty="0" err="1">
                <a:solidFill>
                  <a:schemeClr val="tx1"/>
                </a:solidFill>
              </a:rPr>
              <a:t>dastlab</a:t>
            </a:r>
            <a:r>
              <a:rPr lang="en-US" sz="4000" b="1" dirty="0">
                <a:solidFill>
                  <a:schemeClr val="tx1"/>
                </a:solidFill>
              </a:rPr>
              <a:t> </a:t>
            </a:r>
            <a:r>
              <a:rPr lang="en-US" sz="4000" b="1" dirty="0" err="1">
                <a:solidFill>
                  <a:schemeClr val="tx1"/>
                </a:solidFill>
              </a:rPr>
              <a:t>Baqtriyani</a:t>
            </a:r>
            <a:r>
              <a:rPr lang="en-US" sz="4000" b="1" dirty="0">
                <a:solidFill>
                  <a:schemeClr val="tx1"/>
                </a:solidFill>
              </a:rPr>
              <a:t> </a:t>
            </a:r>
            <a:r>
              <a:rPr lang="en-US" sz="4000" b="1" dirty="0" err="1">
                <a:solidFill>
                  <a:schemeClr val="tx1"/>
                </a:solidFill>
              </a:rPr>
              <a:t>egallay</a:t>
            </a:r>
            <a:r>
              <a:rPr lang="en-US" sz="4000" b="1" dirty="0">
                <a:solidFill>
                  <a:schemeClr val="tx1"/>
                </a:solidFill>
              </a:rPr>
              <a:t> </a:t>
            </a:r>
            <a:r>
              <a:rPr lang="en-US" sz="4000" b="1" dirty="0" err="1">
                <a:solidFill>
                  <a:schemeClr val="tx1"/>
                </a:solidFill>
              </a:rPr>
              <a:t>olmaydi</a:t>
            </a:r>
            <a:r>
              <a:rPr lang="en-US" sz="4000" b="1" dirty="0">
                <a:solidFill>
                  <a:schemeClr val="tx1"/>
                </a:solidFill>
              </a:rPr>
              <a:t>. </a:t>
            </a:r>
            <a:r>
              <a:rPr lang="en-US" sz="4000" b="1" dirty="0" err="1">
                <a:solidFill>
                  <a:schemeClr val="tx1"/>
                </a:solidFill>
              </a:rPr>
              <a:t>Faqat</a:t>
            </a:r>
            <a:r>
              <a:rPr lang="en-US" sz="4000" b="1" dirty="0">
                <a:solidFill>
                  <a:schemeClr val="tx1"/>
                </a:solidFill>
              </a:rPr>
              <a:t> </a:t>
            </a:r>
            <a:r>
              <a:rPr lang="en-US" sz="4000" b="1" dirty="0" err="1">
                <a:solidFill>
                  <a:schemeClr val="tx1"/>
                </a:solidFill>
              </a:rPr>
              <a:t>baqtriyaliklar</a:t>
            </a:r>
            <a:r>
              <a:rPr lang="en-US" sz="4000" b="1" dirty="0">
                <a:solidFill>
                  <a:schemeClr val="tx1"/>
                </a:solidFill>
              </a:rPr>
              <a:t> </a:t>
            </a:r>
            <a:r>
              <a:rPr lang="en-US" sz="4000" b="1" dirty="0" err="1">
                <a:solidFill>
                  <a:schemeClr val="tx1"/>
                </a:solidFill>
              </a:rPr>
              <a:t>Midiya</a:t>
            </a:r>
            <a:r>
              <a:rPr lang="en-US" sz="4000" b="1" dirty="0">
                <a:solidFill>
                  <a:schemeClr val="tx1"/>
                </a:solidFill>
              </a:rPr>
              <a:t> </a:t>
            </a:r>
            <a:r>
              <a:rPr lang="en-US" sz="4000" b="1" dirty="0" err="1">
                <a:solidFill>
                  <a:schemeClr val="tx1"/>
                </a:solidFill>
              </a:rPr>
              <a:t>podshosi</a:t>
            </a:r>
            <a:r>
              <a:rPr lang="en-US" sz="4000" b="1" dirty="0">
                <a:solidFill>
                  <a:schemeClr val="tx1"/>
                </a:solidFill>
              </a:rPr>
              <a:t> </a:t>
            </a:r>
            <a:r>
              <a:rPr lang="en-US" sz="4000" b="1" dirty="0" err="1">
                <a:solidFill>
                  <a:schemeClr val="tx1"/>
                </a:solidFill>
              </a:rPr>
              <a:t>Astiagning</a:t>
            </a:r>
            <a:r>
              <a:rPr lang="en-US" sz="4000" b="1" dirty="0">
                <a:solidFill>
                  <a:schemeClr val="tx1"/>
                </a:solidFill>
              </a:rPr>
              <a:t> </a:t>
            </a:r>
            <a:r>
              <a:rPr lang="en-US" sz="4000" b="1" dirty="0" err="1">
                <a:solidFill>
                  <a:schemeClr val="tx1"/>
                </a:solidFill>
              </a:rPr>
              <a:t>Kir</a:t>
            </a:r>
            <a:r>
              <a:rPr lang="en-US" sz="4000" b="1" dirty="0">
                <a:solidFill>
                  <a:schemeClr val="tx1"/>
                </a:solidFill>
              </a:rPr>
              <a:t> II </a:t>
            </a:r>
            <a:r>
              <a:rPr lang="en-US" sz="4000" b="1" dirty="0" err="1">
                <a:solidFill>
                  <a:schemeClr val="tx1"/>
                </a:solidFill>
              </a:rPr>
              <a:t>ni</a:t>
            </a:r>
            <a:r>
              <a:rPr lang="en-US" sz="4000" b="1" dirty="0">
                <a:solidFill>
                  <a:schemeClr val="tx1"/>
                </a:solidFill>
              </a:rPr>
              <a:t> </a:t>
            </a:r>
            <a:r>
              <a:rPr lang="en-US" sz="4000" b="1" dirty="0" err="1">
                <a:solidFill>
                  <a:schemeClr val="tx1"/>
                </a:solidFill>
              </a:rPr>
              <a:t>o’zining</a:t>
            </a:r>
            <a:r>
              <a:rPr lang="en-US" sz="4000" b="1" dirty="0">
                <a:solidFill>
                  <a:schemeClr val="tx1"/>
                </a:solidFill>
              </a:rPr>
              <a:t> </a:t>
            </a:r>
            <a:r>
              <a:rPr lang="en-US" sz="4000" b="1" dirty="0" err="1">
                <a:solidFill>
                  <a:schemeClr val="tx1"/>
                </a:solidFill>
              </a:rPr>
              <a:t>qonuniy</a:t>
            </a:r>
            <a:r>
              <a:rPr lang="en-US" sz="4000" b="1" dirty="0">
                <a:solidFill>
                  <a:schemeClr val="tx1"/>
                </a:solidFill>
              </a:rPr>
              <a:t> </a:t>
            </a:r>
            <a:r>
              <a:rPr lang="en-US" sz="4000" b="1" dirty="0" err="1">
                <a:solidFill>
                  <a:schemeClr val="tx1"/>
                </a:solidFill>
              </a:rPr>
              <a:t>vorisi</a:t>
            </a:r>
            <a:r>
              <a:rPr lang="en-US" sz="4000" b="1" dirty="0">
                <a:solidFill>
                  <a:schemeClr val="tx1"/>
                </a:solidFill>
              </a:rPr>
              <a:t> </a:t>
            </a:r>
            <a:r>
              <a:rPr lang="en-US" sz="4000" b="1" dirty="0" err="1">
                <a:solidFill>
                  <a:schemeClr val="tx1"/>
                </a:solidFill>
              </a:rPr>
              <a:t>sifatida</a:t>
            </a:r>
            <a:r>
              <a:rPr lang="en-US" sz="4000" b="1" dirty="0">
                <a:solidFill>
                  <a:schemeClr val="tx1"/>
                </a:solidFill>
              </a:rPr>
              <a:t> tan </a:t>
            </a:r>
            <a:r>
              <a:rPr lang="en-US" sz="4000" b="1" dirty="0" err="1">
                <a:solidFill>
                  <a:schemeClr val="tx1"/>
                </a:solidFill>
              </a:rPr>
              <a:t>olganligini</a:t>
            </a:r>
            <a:r>
              <a:rPr lang="en-US" sz="4000" b="1" dirty="0">
                <a:solidFill>
                  <a:schemeClr val="tx1"/>
                </a:solidFill>
              </a:rPr>
              <a:t> </a:t>
            </a:r>
            <a:r>
              <a:rPr lang="en-US" sz="4000" b="1" dirty="0" err="1">
                <a:solidFill>
                  <a:schemeClr val="tx1"/>
                </a:solidFill>
              </a:rPr>
              <a:t>eshitgach</a:t>
            </a:r>
            <a:r>
              <a:rPr lang="en-US" sz="4000" b="1" dirty="0">
                <a:solidFill>
                  <a:schemeClr val="tx1"/>
                </a:solidFill>
              </a:rPr>
              <a:t> </a:t>
            </a:r>
            <a:r>
              <a:rPr lang="en-US" sz="4000" b="1" dirty="0" err="1">
                <a:solidFill>
                  <a:schemeClr val="tx1"/>
                </a:solidFill>
              </a:rPr>
              <a:t>unga</a:t>
            </a:r>
            <a:r>
              <a:rPr lang="en-US" sz="4000" b="1" dirty="0">
                <a:solidFill>
                  <a:schemeClr val="tx1"/>
                </a:solidFill>
              </a:rPr>
              <a:t> </a:t>
            </a:r>
            <a:r>
              <a:rPr lang="en-US" sz="4000" b="1" dirty="0" err="1">
                <a:solidFill>
                  <a:schemeClr val="tx1"/>
                </a:solidFill>
              </a:rPr>
              <a:t>qarshiliksiz</a:t>
            </a:r>
            <a:r>
              <a:rPr lang="en-US" sz="4000" b="1" dirty="0">
                <a:solidFill>
                  <a:schemeClr val="tx1"/>
                </a:solidFill>
              </a:rPr>
              <a:t> </a:t>
            </a:r>
            <a:r>
              <a:rPr lang="en-US" sz="4000" b="1" dirty="0" err="1">
                <a:solidFill>
                  <a:schemeClr val="tx1"/>
                </a:solidFill>
              </a:rPr>
              <a:t>taslim</a:t>
            </a:r>
            <a:r>
              <a:rPr lang="en-US" sz="4000" b="1" dirty="0">
                <a:solidFill>
                  <a:schemeClr val="tx1"/>
                </a:solidFill>
              </a:rPr>
              <a:t> </a:t>
            </a:r>
            <a:r>
              <a:rPr lang="en-US" sz="4000" b="1" dirty="0" err="1">
                <a:solidFill>
                  <a:schemeClr val="tx1"/>
                </a:solidFill>
              </a:rPr>
              <a:t>bo’ladilar</a:t>
            </a:r>
            <a:r>
              <a:rPr lang="en-US" sz="4000" b="1" dirty="0">
                <a:solidFill>
                  <a:schemeClr val="tx1"/>
                </a:solidFill>
              </a:rPr>
              <a:t>.</a:t>
            </a:r>
          </a:p>
        </p:txBody>
      </p:sp>
    </p:spTree>
    <p:extLst>
      <p:ext uri="{BB962C8B-B14F-4D97-AF65-F5344CB8AC3E}">
        <p14:creationId xmlns:p14="http://schemas.microsoft.com/office/powerpoint/2010/main" val="21858543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0" y="0"/>
            <a:ext cx="9144000" cy="6858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4000" b="1" dirty="0" err="1">
                <a:solidFill>
                  <a:schemeClr val="tx1"/>
                </a:solidFill>
              </a:rPr>
              <a:t>Ktesiy</a:t>
            </a:r>
            <a:r>
              <a:rPr lang="en-US" sz="4000" b="1" dirty="0">
                <a:solidFill>
                  <a:schemeClr val="tx1"/>
                </a:solidFill>
              </a:rPr>
              <a:t> </a:t>
            </a:r>
            <a:r>
              <a:rPr lang="en-US" sz="4000" b="1" dirty="0" err="1">
                <a:solidFill>
                  <a:schemeClr val="tx1"/>
                </a:solidFill>
              </a:rPr>
              <a:t>o’zi</a:t>
            </a:r>
            <a:r>
              <a:rPr lang="en-US" sz="4000" b="1" dirty="0">
                <a:solidFill>
                  <a:schemeClr val="tx1"/>
                </a:solidFill>
              </a:rPr>
              <a:t> </a:t>
            </a:r>
            <a:r>
              <a:rPr lang="en-US" sz="4000" b="1" dirty="0" err="1">
                <a:solidFill>
                  <a:schemeClr val="tx1"/>
                </a:solidFill>
              </a:rPr>
              <a:t>yozgan</a:t>
            </a:r>
            <a:r>
              <a:rPr lang="en-US" sz="4000" b="1" dirty="0">
                <a:solidFill>
                  <a:schemeClr val="tx1"/>
                </a:solidFill>
              </a:rPr>
              <a:t> </a:t>
            </a:r>
            <a:r>
              <a:rPr lang="en-US" sz="4000" b="1" dirty="0" err="1">
                <a:solidFill>
                  <a:schemeClr val="tx1"/>
                </a:solidFill>
              </a:rPr>
              <a:t>ma’lumotlarni</a:t>
            </a:r>
            <a:r>
              <a:rPr lang="en-US" sz="4000" b="1" dirty="0">
                <a:solidFill>
                  <a:schemeClr val="tx1"/>
                </a:solidFill>
              </a:rPr>
              <a:t> </a:t>
            </a:r>
            <a:r>
              <a:rPr lang="en-US" sz="4000" b="1" dirty="0" err="1">
                <a:solidFill>
                  <a:schemeClr val="tx1"/>
                </a:solidFill>
              </a:rPr>
              <a:t>to’qib</a:t>
            </a:r>
            <a:r>
              <a:rPr lang="en-US" sz="4000" b="1" dirty="0">
                <a:solidFill>
                  <a:schemeClr val="tx1"/>
                </a:solidFill>
              </a:rPr>
              <a:t> </a:t>
            </a:r>
            <a:r>
              <a:rPr lang="en-US" sz="4000" b="1" dirty="0" err="1">
                <a:solidFill>
                  <a:schemeClr val="tx1"/>
                </a:solidFill>
              </a:rPr>
              <a:t>yozgan</a:t>
            </a:r>
            <a:r>
              <a:rPr lang="en-US" sz="4000" b="1" dirty="0">
                <a:solidFill>
                  <a:schemeClr val="tx1"/>
                </a:solidFill>
              </a:rPr>
              <a:t> </a:t>
            </a:r>
            <a:r>
              <a:rPr lang="en-US" sz="4000" b="1" dirty="0" err="1">
                <a:solidFill>
                  <a:schemeClr val="tx1"/>
                </a:solidFill>
              </a:rPr>
              <a:t>emas</a:t>
            </a:r>
            <a:r>
              <a:rPr lang="en-US" sz="4000" b="1" dirty="0">
                <a:solidFill>
                  <a:schemeClr val="tx1"/>
                </a:solidFill>
              </a:rPr>
              <a:t>, </a:t>
            </a:r>
            <a:r>
              <a:rPr lang="en-US" sz="4000" b="1" dirty="0" err="1">
                <a:solidFill>
                  <a:schemeClr val="tx1"/>
                </a:solidFill>
              </a:rPr>
              <a:t>balki</a:t>
            </a:r>
            <a:r>
              <a:rPr lang="en-US" sz="4000" b="1" dirty="0">
                <a:solidFill>
                  <a:schemeClr val="tx1"/>
                </a:solidFill>
              </a:rPr>
              <a:t> </a:t>
            </a:r>
            <a:r>
              <a:rPr lang="en-US" sz="4000" b="1" dirty="0" err="1">
                <a:solidFill>
                  <a:schemeClr val="tx1"/>
                </a:solidFill>
              </a:rPr>
              <a:t>ahomoniylar</a:t>
            </a:r>
            <a:r>
              <a:rPr lang="en-US" sz="4000" b="1" dirty="0">
                <a:solidFill>
                  <a:schemeClr val="tx1"/>
                </a:solidFill>
              </a:rPr>
              <a:t> </a:t>
            </a:r>
            <a:r>
              <a:rPr lang="en-US" sz="4000" b="1" dirty="0" err="1">
                <a:solidFill>
                  <a:schemeClr val="tx1"/>
                </a:solidFill>
              </a:rPr>
              <a:t>podshosi</a:t>
            </a:r>
            <a:r>
              <a:rPr lang="en-US" sz="4000" b="1" dirty="0">
                <a:solidFill>
                  <a:schemeClr val="tx1"/>
                </a:solidFill>
              </a:rPr>
              <a:t> Doro II </a:t>
            </a:r>
            <a:r>
              <a:rPr lang="en-US" sz="4000" b="1" dirty="0" err="1">
                <a:solidFill>
                  <a:schemeClr val="tx1"/>
                </a:solidFill>
              </a:rPr>
              <a:t>va</a:t>
            </a:r>
            <a:r>
              <a:rPr lang="en-US" sz="4000" b="1" dirty="0">
                <a:solidFill>
                  <a:schemeClr val="tx1"/>
                </a:solidFill>
              </a:rPr>
              <a:t> </a:t>
            </a:r>
            <a:r>
              <a:rPr lang="en-US" sz="4000" b="1" dirty="0" err="1">
                <a:solidFill>
                  <a:schemeClr val="tx1"/>
                </a:solidFill>
              </a:rPr>
              <a:t>Artakserks</a:t>
            </a:r>
            <a:r>
              <a:rPr lang="en-US" sz="4000" b="1" dirty="0">
                <a:solidFill>
                  <a:schemeClr val="tx1"/>
                </a:solidFill>
              </a:rPr>
              <a:t> II </a:t>
            </a:r>
            <a:r>
              <a:rPr lang="en-US" sz="4000" b="1" dirty="0" err="1">
                <a:solidFill>
                  <a:schemeClr val="tx1"/>
                </a:solidFill>
              </a:rPr>
              <a:t>davrida</a:t>
            </a:r>
            <a:r>
              <a:rPr lang="en-US" sz="4000" b="1" dirty="0">
                <a:solidFill>
                  <a:schemeClr val="tx1"/>
                </a:solidFill>
              </a:rPr>
              <a:t> u </a:t>
            </a:r>
            <a:r>
              <a:rPr lang="en-US" sz="4000" b="1" dirty="0" err="1">
                <a:solidFill>
                  <a:schemeClr val="tx1"/>
                </a:solidFill>
              </a:rPr>
              <a:t>Eronda</a:t>
            </a:r>
            <a:r>
              <a:rPr lang="en-US" sz="4000" b="1" dirty="0">
                <a:solidFill>
                  <a:schemeClr val="tx1"/>
                </a:solidFill>
              </a:rPr>
              <a:t> </a:t>
            </a:r>
            <a:r>
              <a:rPr lang="en-US" sz="4000" b="1" dirty="0" err="1">
                <a:solidFill>
                  <a:schemeClr val="tx1"/>
                </a:solidFill>
              </a:rPr>
              <a:t>saroy</a:t>
            </a:r>
            <a:r>
              <a:rPr lang="en-US" sz="4000" b="1" dirty="0">
                <a:solidFill>
                  <a:schemeClr val="tx1"/>
                </a:solidFill>
              </a:rPr>
              <a:t> </a:t>
            </a:r>
            <a:r>
              <a:rPr lang="en-US" sz="4000" b="1" dirty="0" err="1">
                <a:solidFill>
                  <a:schemeClr val="tx1"/>
                </a:solidFill>
              </a:rPr>
              <a:t>tabibi</a:t>
            </a:r>
            <a:r>
              <a:rPr lang="en-US" sz="4000" b="1" dirty="0">
                <a:solidFill>
                  <a:schemeClr val="tx1"/>
                </a:solidFill>
              </a:rPr>
              <a:t> </a:t>
            </a:r>
            <a:r>
              <a:rPr lang="en-US" sz="4000" b="1" dirty="0" err="1">
                <a:solidFill>
                  <a:schemeClr val="tx1"/>
                </a:solidFill>
              </a:rPr>
              <a:t>bo’lib</a:t>
            </a:r>
            <a:r>
              <a:rPr lang="en-US" sz="4000" b="1" dirty="0">
                <a:solidFill>
                  <a:schemeClr val="tx1"/>
                </a:solidFill>
              </a:rPr>
              <a:t> </a:t>
            </a:r>
            <a:r>
              <a:rPr lang="en-US" sz="4000" b="1" dirty="0" err="1">
                <a:solidFill>
                  <a:schemeClr val="tx1"/>
                </a:solidFill>
              </a:rPr>
              <a:t>ishlagan</a:t>
            </a:r>
            <a:r>
              <a:rPr lang="en-US" sz="4000" b="1" dirty="0">
                <a:solidFill>
                  <a:schemeClr val="tx1"/>
                </a:solidFill>
              </a:rPr>
              <a:t>. </a:t>
            </a:r>
            <a:r>
              <a:rPr lang="en-US" sz="4000" b="1" dirty="0" err="1">
                <a:solidFill>
                  <a:schemeClr val="tx1"/>
                </a:solidFill>
              </a:rPr>
              <a:t>O’sha</a:t>
            </a:r>
            <a:r>
              <a:rPr lang="en-US" sz="4000" b="1" dirty="0">
                <a:solidFill>
                  <a:schemeClr val="tx1"/>
                </a:solidFill>
              </a:rPr>
              <a:t> </a:t>
            </a:r>
            <a:r>
              <a:rPr lang="en-US" sz="4000" b="1" dirty="0" err="1">
                <a:solidFill>
                  <a:schemeClr val="tx1"/>
                </a:solidFill>
              </a:rPr>
              <a:t>davrda</a:t>
            </a:r>
            <a:r>
              <a:rPr lang="en-US" sz="4000" b="1" dirty="0">
                <a:solidFill>
                  <a:schemeClr val="tx1"/>
                </a:solidFill>
              </a:rPr>
              <a:t> </a:t>
            </a:r>
            <a:r>
              <a:rPr lang="en-US" sz="4000" b="1" dirty="0" err="1">
                <a:solidFill>
                  <a:schemeClr val="tx1"/>
                </a:solidFill>
              </a:rPr>
              <a:t>saroy</a:t>
            </a:r>
            <a:r>
              <a:rPr lang="en-US" sz="4000" b="1" dirty="0">
                <a:solidFill>
                  <a:schemeClr val="tx1"/>
                </a:solidFill>
              </a:rPr>
              <a:t> </a:t>
            </a:r>
            <a:r>
              <a:rPr lang="en-US" sz="4000" b="1" dirty="0" err="1">
                <a:solidFill>
                  <a:schemeClr val="tx1"/>
                </a:solidFill>
              </a:rPr>
              <a:t>tarixchilari</a:t>
            </a:r>
            <a:r>
              <a:rPr lang="en-US" sz="4000" b="1" dirty="0">
                <a:solidFill>
                  <a:schemeClr val="tx1"/>
                </a:solidFill>
              </a:rPr>
              <a:t> </a:t>
            </a:r>
            <a:r>
              <a:rPr lang="en-US" sz="4000" b="1" dirty="0" err="1">
                <a:solidFill>
                  <a:schemeClr val="tx1"/>
                </a:solidFill>
              </a:rPr>
              <a:t>va</a:t>
            </a:r>
            <a:r>
              <a:rPr lang="en-US" sz="4000" b="1" dirty="0">
                <a:solidFill>
                  <a:schemeClr val="tx1"/>
                </a:solidFill>
              </a:rPr>
              <a:t> </a:t>
            </a:r>
            <a:r>
              <a:rPr lang="en-US" sz="4000" b="1" dirty="0" err="1">
                <a:solidFill>
                  <a:schemeClr val="tx1"/>
                </a:solidFill>
              </a:rPr>
              <a:t>hukmron</a:t>
            </a:r>
            <a:r>
              <a:rPr lang="en-US" sz="4000" b="1" dirty="0">
                <a:solidFill>
                  <a:schemeClr val="tx1"/>
                </a:solidFill>
              </a:rPr>
              <a:t> </a:t>
            </a:r>
            <a:r>
              <a:rPr lang="en-US" sz="4000" b="1" dirty="0" err="1">
                <a:solidFill>
                  <a:schemeClr val="tx1"/>
                </a:solidFill>
              </a:rPr>
              <a:t>doira</a:t>
            </a:r>
            <a:r>
              <a:rPr lang="en-US" sz="4000" b="1" dirty="0">
                <a:solidFill>
                  <a:schemeClr val="tx1"/>
                </a:solidFill>
              </a:rPr>
              <a:t> </a:t>
            </a:r>
            <a:r>
              <a:rPr lang="en-US" sz="4000" b="1" dirty="0" err="1">
                <a:solidFill>
                  <a:schemeClr val="tx1"/>
                </a:solidFill>
              </a:rPr>
              <a:t>vakillari</a:t>
            </a:r>
            <a:r>
              <a:rPr lang="en-US" sz="4000" b="1" dirty="0">
                <a:solidFill>
                  <a:schemeClr val="tx1"/>
                </a:solidFill>
              </a:rPr>
              <a:t> </a:t>
            </a:r>
            <a:r>
              <a:rPr lang="en-US" sz="4000" b="1" dirty="0" err="1">
                <a:solidFill>
                  <a:schemeClr val="tx1"/>
                </a:solidFill>
              </a:rPr>
              <a:t>bilan</a:t>
            </a:r>
            <a:r>
              <a:rPr lang="en-US" sz="4000" b="1" dirty="0">
                <a:solidFill>
                  <a:schemeClr val="tx1"/>
                </a:solidFill>
              </a:rPr>
              <a:t> </a:t>
            </a:r>
            <a:r>
              <a:rPr lang="en-US" sz="4000" b="1" dirty="0" err="1">
                <a:solidFill>
                  <a:schemeClr val="tx1"/>
                </a:solidFill>
              </a:rPr>
              <a:t>bir</a:t>
            </a:r>
            <a:r>
              <a:rPr lang="en-US" sz="4000" b="1" dirty="0">
                <a:solidFill>
                  <a:schemeClr val="tx1"/>
                </a:solidFill>
              </a:rPr>
              <a:t> </a:t>
            </a:r>
            <a:r>
              <a:rPr lang="en-US" sz="4000" b="1" dirty="0" err="1">
                <a:solidFill>
                  <a:schemeClr val="tx1"/>
                </a:solidFill>
              </a:rPr>
              <a:t>necha</a:t>
            </a:r>
            <a:r>
              <a:rPr lang="en-US" sz="4000" b="1" dirty="0">
                <a:solidFill>
                  <a:schemeClr val="tx1"/>
                </a:solidFill>
              </a:rPr>
              <a:t> </a:t>
            </a:r>
            <a:r>
              <a:rPr lang="en-US" sz="4000" b="1" dirty="0" err="1">
                <a:solidFill>
                  <a:schemeClr val="tx1"/>
                </a:solidFill>
              </a:rPr>
              <a:t>bor</a:t>
            </a:r>
            <a:r>
              <a:rPr lang="en-US" sz="4000" b="1" dirty="0">
                <a:solidFill>
                  <a:schemeClr val="tx1"/>
                </a:solidFill>
              </a:rPr>
              <a:t> </a:t>
            </a:r>
            <a:r>
              <a:rPr lang="en-US" sz="4000" b="1" dirty="0" err="1">
                <a:solidFill>
                  <a:schemeClr val="tx1"/>
                </a:solidFill>
              </a:rPr>
              <a:t>suhbatda</a:t>
            </a:r>
            <a:r>
              <a:rPr lang="en-US" sz="4000" b="1" dirty="0">
                <a:solidFill>
                  <a:schemeClr val="tx1"/>
                </a:solidFill>
              </a:rPr>
              <a:t> </a:t>
            </a:r>
            <a:r>
              <a:rPr lang="en-US" sz="4000" b="1" dirty="0" err="1">
                <a:solidFill>
                  <a:schemeClr val="tx1"/>
                </a:solidFill>
              </a:rPr>
              <a:t>bo’lgan</a:t>
            </a:r>
            <a:r>
              <a:rPr lang="en-US" sz="4000" b="1" dirty="0">
                <a:solidFill>
                  <a:schemeClr val="tx1"/>
                </a:solidFill>
              </a:rPr>
              <a:t> </a:t>
            </a:r>
            <a:r>
              <a:rPr lang="en-US" sz="4000" b="1" dirty="0" err="1">
                <a:solidFill>
                  <a:schemeClr val="tx1"/>
                </a:solidFill>
              </a:rPr>
              <a:t>Ktesiy</a:t>
            </a:r>
            <a:r>
              <a:rPr lang="en-US" sz="4000" b="1" dirty="0">
                <a:solidFill>
                  <a:schemeClr val="tx1"/>
                </a:solidFill>
              </a:rPr>
              <a:t> </a:t>
            </a:r>
            <a:r>
              <a:rPr lang="en-US" sz="4000" b="1" dirty="0" err="1">
                <a:solidFill>
                  <a:schemeClr val="tx1"/>
                </a:solidFill>
              </a:rPr>
              <a:t>ulardan</a:t>
            </a:r>
            <a:r>
              <a:rPr lang="en-US" sz="4000" b="1" dirty="0">
                <a:solidFill>
                  <a:schemeClr val="tx1"/>
                </a:solidFill>
              </a:rPr>
              <a:t> </a:t>
            </a:r>
            <a:r>
              <a:rPr lang="en-US" sz="4000" b="1" dirty="0" err="1">
                <a:solidFill>
                  <a:schemeClr val="tx1"/>
                </a:solidFill>
              </a:rPr>
              <a:t>eshitganlarini</a:t>
            </a:r>
            <a:r>
              <a:rPr lang="en-US" sz="4000" b="1" dirty="0">
                <a:solidFill>
                  <a:schemeClr val="tx1"/>
                </a:solidFill>
              </a:rPr>
              <a:t> </a:t>
            </a:r>
            <a:r>
              <a:rPr lang="en-US" sz="4000" b="1" dirty="0" err="1">
                <a:solidFill>
                  <a:schemeClr val="tx1"/>
                </a:solidFill>
              </a:rPr>
              <a:t>xotirot</a:t>
            </a:r>
            <a:r>
              <a:rPr lang="en-US" sz="4000" b="1" dirty="0">
                <a:solidFill>
                  <a:schemeClr val="tx1"/>
                </a:solidFill>
              </a:rPr>
              <a:t> </a:t>
            </a:r>
            <a:r>
              <a:rPr lang="en-US" sz="4000" b="1" dirty="0" err="1">
                <a:solidFill>
                  <a:schemeClr val="tx1"/>
                </a:solidFill>
              </a:rPr>
              <a:t>kundaligi</a:t>
            </a:r>
            <a:r>
              <a:rPr lang="en-US" sz="4000" b="1" dirty="0">
                <a:solidFill>
                  <a:schemeClr val="tx1"/>
                </a:solidFill>
              </a:rPr>
              <a:t> </a:t>
            </a:r>
            <a:r>
              <a:rPr lang="en-US" sz="4000" b="1" dirty="0" err="1">
                <a:solidFill>
                  <a:schemeClr val="tx1"/>
                </a:solidFill>
              </a:rPr>
              <a:t>sifatida</a:t>
            </a:r>
            <a:r>
              <a:rPr lang="en-US" sz="4000" b="1" dirty="0">
                <a:solidFill>
                  <a:schemeClr val="tx1"/>
                </a:solidFill>
              </a:rPr>
              <a:t> </a:t>
            </a:r>
            <a:r>
              <a:rPr lang="en-US" sz="4000" b="1" dirty="0" err="1">
                <a:solidFill>
                  <a:schemeClr val="tx1"/>
                </a:solidFill>
              </a:rPr>
              <a:t>yozib</a:t>
            </a:r>
            <a:r>
              <a:rPr lang="en-US" sz="4000" b="1" dirty="0">
                <a:solidFill>
                  <a:schemeClr val="tx1"/>
                </a:solidFill>
              </a:rPr>
              <a:t> </a:t>
            </a:r>
            <a:r>
              <a:rPr lang="en-US" sz="4000" b="1" dirty="0" err="1">
                <a:solidFill>
                  <a:schemeClr val="tx1"/>
                </a:solidFill>
              </a:rPr>
              <a:t>qoldirgan</a:t>
            </a:r>
            <a:r>
              <a:rPr lang="en-US" sz="4000" b="1" dirty="0">
                <a:solidFill>
                  <a:schemeClr val="tx1"/>
                </a:solidFill>
              </a:rPr>
              <a:t>.</a:t>
            </a:r>
          </a:p>
        </p:txBody>
      </p:sp>
    </p:spTree>
    <p:extLst>
      <p:ext uri="{BB962C8B-B14F-4D97-AF65-F5344CB8AC3E}">
        <p14:creationId xmlns:p14="http://schemas.microsoft.com/office/powerpoint/2010/main" val="36320388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692696"/>
            <a:ext cx="9144000" cy="6165304"/>
          </a:xfrm>
          <a:solidFill>
            <a:schemeClr val="tx2">
              <a:lumMod val="20000"/>
              <a:lumOff val="80000"/>
            </a:schemeClr>
          </a:solidFill>
        </p:spPr>
        <p:txBody>
          <a:bodyPr rtlCol="0">
            <a:normAutofit fontScale="77500" lnSpcReduction="20000"/>
          </a:bodyPr>
          <a:lstStyle/>
          <a:p>
            <a:pPr algn="just">
              <a:lnSpc>
                <a:spcPct val="107000"/>
              </a:lnSpc>
              <a:spcAft>
                <a:spcPts val="0"/>
              </a:spcAft>
              <a:buFont typeface="Wingdings" panose="05000000000000000000" pitchFamily="2" charset="2"/>
              <a:buChar char="v"/>
            </a:pP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dirty="0" err="1">
                <a:latin typeface="Times New Roman"/>
                <a:ea typeface="Times New Roman"/>
                <a:cs typeface="Times New Roman"/>
              </a:rPr>
              <a:t>yunon</a:t>
            </a:r>
            <a:r>
              <a:rPr lang="en-US" sz="3600" dirty="0">
                <a:latin typeface="Times New Roman"/>
                <a:ea typeface="Times New Roman"/>
                <a:cs typeface="Times New Roman"/>
              </a:rPr>
              <a:t> </a:t>
            </a:r>
            <a:r>
              <a:rPr lang="en-US" sz="3600" dirty="0" err="1">
                <a:latin typeface="Times New Roman"/>
                <a:ea typeface="Times New Roman"/>
                <a:cs typeface="Times New Roman"/>
              </a:rPr>
              <a:t>tarixchilaridan</a:t>
            </a:r>
            <a:r>
              <a:rPr lang="en-US" sz="3600" dirty="0">
                <a:latin typeface="Times New Roman"/>
                <a:ea typeface="Times New Roman"/>
                <a:cs typeface="Times New Roman"/>
              </a:rPr>
              <a:t> </a:t>
            </a:r>
            <a:r>
              <a:rPr lang="en-US" sz="3600" dirty="0" err="1">
                <a:latin typeface="Times New Roman"/>
                <a:ea typeface="Times New Roman"/>
                <a:cs typeface="Times New Roman"/>
              </a:rPr>
              <a:t>yana</a:t>
            </a:r>
            <a:r>
              <a:rPr lang="en-US" sz="3600" dirty="0">
                <a:latin typeface="Times New Roman"/>
                <a:ea typeface="Times New Roman"/>
                <a:cs typeface="Times New Roman"/>
              </a:rPr>
              <a:t> </a:t>
            </a:r>
            <a:r>
              <a:rPr lang="en-US" sz="3600" dirty="0" err="1">
                <a:latin typeface="Times New Roman"/>
                <a:ea typeface="Times New Roman"/>
                <a:cs typeface="Times New Roman"/>
              </a:rPr>
              <a:t>boshqa</a:t>
            </a:r>
            <a:r>
              <a:rPr lang="en-US" sz="3600" dirty="0">
                <a:latin typeface="Times New Roman"/>
                <a:ea typeface="Times New Roman"/>
                <a:cs typeface="Times New Roman"/>
              </a:rPr>
              <a:t> </a:t>
            </a:r>
            <a:r>
              <a:rPr lang="en-US" sz="3600" dirty="0" err="1">
                <a:latin typeface="Times New Roman"/>
                <a:ea typeface="Times New Roman"/>
                <a:cs typeface="Times New Roman"/>
              </a:rPr>
              <a:t>biri</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Gekatey</a:t>
            </a:r>
            <a:r>
              <a:rPr lang="en-US" sz="3600" dirty="0">
                <a:latin typeface="Times New Roman"/>
                <a:ea typeface="Times New Roman"/>
                <a:cs typeface="Times New Roman"/>
              </a:rPr>
              <a:t> </a:t>
            </a:r>
            <a:r>
              <a:rPr lang="en-US" sz="3600" dirty="0" err="1">
                <a:latin typeface="Times New Roman"/>
                <a:ea typeface="Times New Roman"/>
                <a:cs typeface="Times New Roman"/>
              </a:rPr>
              <a:t>haqida</a:t>
            </a:r>
            <a:r>
              <a:rPr lang="en-US" sz="3600" dirty="0">
                <a:latin typeface="Times New Roman"/>
                <a:ea typeface="Times New Roman"/>
                <a:cs typeface="Times New Roman"/>
              </a:rPr>
              <a:t> </a:t>
            </a:r>
            <a:r>
              <a:rPr lang="en-US" sz="3600" dirty="0" err="1">
                <a:latin typeface="Times New Roman"/>
                <a:ea typeface="Times New Roman"/>
                <a:cs typeface="Times New Roman"/>
              </a:rPr>
              <a:t>qisqa</a:t>
            </a:r>
            <a:r>
              <a:rPr lang="en-US" sz="3600" dirty="0">
                <a:latin typeface="Times New Roman"/>
                <a:ea typeface="Times New Roman"/>
                <a:cs typeface="Times New Roman"/>
              </a:rPr>
              <a:t> </a:t>
            </a:r>
            <a:r>
              <a:rPr lang="en-US" sz="3600" dirty="0" err="1">
                <a:latin typeface="Times New Roman"/>
                <a:ea typeface="Times New Roman"/>
                <a:cs typeface="Times New Roman"/>
              </a:rPr>
              <a:t>bo‘lsa</a:t>
            </a:r>
            <a:r>
              <a:rPr lang="en-US" sz="3600" dirty="0">
                <a:latin typeface="Times New Roman"/>
                <a:ea typeface="Times New Roman"/>
                <a:cs typeface="Times New Roman"/>
              </a:rPr>
              <a:t> ham </a:t>
            </a:r>
            <a:r>
              <a:rPr lang="en-US" sz="3600" dirty="0" err="1">
                <a:latin typeface="Times New Roman"/>
                <a:ea typeface="Times New Roman"/>
                <a:cs typeface="Times New Roman"/>
              </a:rPr>
              <a:t>aytib</a:t>
            </a:r>
            <a:r>
              <a:rPr lang="en-US" sz="3600" dirty="0">
                <a:latin typeface="Times New Roman"/>
                <a:ea typeface="Times New Roman"/>
                <a:cs typeface="Times New Roman"/>
              </a:rPr>
              <a:t> </a:t>
            </a:r>
            <a:r>
              <a:rPr lang="en-US" sz="3600" dirty="0" err="1">
                <a:latin typeface="Times New Roman"/>
                <a:ea typeface="Times New Roman"/>
                <a:cs typeface="Times New Roman"/>
              </a:rPr>
              <a:t>o‘tish</a:t>
            </a:r>
            <a:r>
              <a:rPr lang="en-US" sz="3600" dirty="0">
                <a:latin typeface="Times New Roman"/>
                <a:ea typeface="Times New Roman"/>
                <a:cs typeface="Times New Roman"/>
              </a:rPr>
              <a:t> </a:t>
            </a:r>
            <a:r>
              <a:rPr lang="en-US" sz="3600" dirty="0" err="1">
                <a:latin typeface="Times New Roman"/>
                <a:ea typeface="Times New Roman"/>
                <a:cs typeface="Times New Roman"/>
              </a:rPr>
              <a:t>lozim</a:t>
            </a:r>
            <a:r>
              <a:rPr lang="en-US" sz="3600" dirty="0">
                <a:latin typeface="Times New Roman"/>
                <a:ea typeface="Times New Roman"/>
                <a:cs typeface="Times New Roman"/>
              </a:rPr>
              <a:t>. </a:t>
            </a:r>
            <a:r>
              <a:rPr lang="en-US" sz="3600" dirty="0" err="1">
                <a:latin typeface="Times New Roman"/>
                <a:ea typeface="Times New Roman"/>
                <a:cs typeface="Times New Roman"/>
              </a:rPr>
              <a:t>Gekatey</a:t>
            </a:r>
            <a:r>
              <a:rPr lang="en-US" sz="3600" dirty="0">
                <a:latin typeface="Times New Roman"/>
                <a:ea typeface="Times New Roman"/>
                <a:cs typeface="Times New Roman"/>
              </a:rPr>
              <a:t> </a:t>
            </a:r>
            <a:r>
              <a:rPr lang="en-US" sz="3600" b="1" dirty="0" err="1">
                <a:latin typeface="Times New Roman"/>
                <a:ea typeface="Times New Roman"/>
                <a:cs typeface="Times New Roman"/>
              </a:rPr>
              <a:t>Milet</a:t>
            </a:r>
            <a:r>
              <a:rPr lang="en-US" sz="3600" b="1" dirty="0">
                <a:latin typeface="Times New Roman"/>
                <a:ea typeface="Times New Roman"/>
                <a:cs typeface="Times New Roman"/>
              </a:rPr>
              <a:t> </a:t>
            </a:r>
            <a:r>
              <a:rPr lang="en-US" sz="3600" b="1" dirty="0" err="1">
                <a:latin typeface="Times New Roman"/>
                <a:ea typeface="Times New Roman"/>
                <a:cs typeface="Times New Roman"/>
              </a:rPr>
              <a:t>shahridan</a:t>
            </a:r>
            <a:r>
              <a:rPr lang="en-US" sz="3600" b="1" dirty="0">
                <a:latin typeface="Times New Roman"/>
                <a:ea typeface="Times New Roman"/>
                <a:cs typeface="Times New Roman"/>
              </a:rPr>
              <a:t> </a:t>
            </a:r>
            <a:r>
              <a:rPr lang="en-US" sz="3600" dirty="0" err="1">
                <a:latin typeface="Times New Roman"/>
                <a:ea typeface="Times New Roman"/>
                <a:cs typeface="Times New Roman"/>
              </a:rPr>
              <a:t>bo‘lib</a:t>
            </a:r>
            <a:r>
              <a:rPr lang="en-US" sz="3600" dirty="0">
                <a:latin typeface="Times New Roman"/>
                <a:ea typeface="Times New Roman"/>
                <a:cs typeface="Times New Roman"/>
              </a:rPr>
              <a:t> </a:t>
            </a:r>
            <a:r>
              <a:rPr lang="en-US" sz="3600" b="1" dirty="0">
                <a:latin typeface="Times New Roman"/>
                <a:ea typeface="Times New Roman"/>
                <a:cs typeface="Times New Roman"/>
              </a:rPr>
              <a:t>(</a:t>
            </a:r>
            <a:r>
              <a:rPr lang="en-US" sz="3600" b="1" dirty="0" err="1">
                <a:latin typeface="Times New Roman"/>
                <a:ea typeface="Times New Roman"/>
                <a:cs typeface="Times New Roman"/>
              </a:rPr>
              <a:t>mil.avv</a:t>
            </a:r>
            <a:r>
              <a:rPr lang="en-US" sz="3600" b="1" dirty="0">
                <a:latin typeface="Times New Roman"/>
                <a:ea typeface="Times New Roman"/>
                <a:cs typeface="Times New Roman"/>
              </a:rPr>
              <a:t>. VI–V </a:t>
            </a:r>
            <a:r>
              <a:rPr lang="en-US" sz="3600" b="1" dirty="0" err="1">
                <a:latin typeface="Times New Roman"/>
                <a:ea typeface="Times New Roman"/>
                <a:cs typeface="Times New Roman"/>
              </a:rPr>
              <a:t>asrlar</a:t>
            </a:r>
            <a:r>
              <a:rPr lang="en-US" sz="3600" b="1" dirty="0">
                <a:latin typeface="Times New Roman"/>
                <a:ea typeface="Times New Roman"/>
                <a:cs typeface="Times New Roman"/>
              </a:rPr>
              <a:t>), </a:t>
            </a:r>
            <a:r>
              <a:rPr lang="en-US" sz="3600" dirty="0" err="1">
                <a:latin typeface="Times New Roman"/>
                <a:ea typeface="Times New Roman"/>
                <a:cs typeface="Times New Roman"/>
              </a:rPr>
              <a:t>qadim</a:t>
            </a:r>
            <a:r>
              <a:rPr lang="en-US" sz="3600" dirty="0">
                <a:latin typeface="Times New Roman"/>
                <a:ea typeface="Times New Roman"/>
                <a:cs typeface="Times New Roman"/>
              </a:rPr>
              <a:t> </a:t>
            </a:r>
            <a:r>
              <a:rPr lang="en-US" sz="3600" dirty="0" err="1">
                <a:latin typeface="Times New Roman"/>
                <a:ea typeface="Times New Roman"/>
                <a:cs typeface="Times New Roman"/>
              </a:rPr>
              <a:t>tarixchilar</a:t>
            </a:r>
            <a:r>
              <a:rPr lang="en-US" sz="3600" dirty="0">
                <a:latin typeface="Times New Roman"/>
                <a:ea typeface="Times New Roman"/>
                <a:cs typeface="Times New Roman"/>
              </a:rPr>
              <a:t> </a:t>
            </a:r>
            <a:r>
              <a:rPr lang="en-US" sz="3600" dirty="0" err="1">
                <a:latin typeface="Times New Roman"/>
                <a:ea typeface="Times New Roman"/>
                <a:cs typeface="Times New Roman"/>
              </a:rPr>
              <a:t>orasida</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birinchi</a:t>
            </a:r>
            <a:r>
              <a:rPr lang="en-US" sz="3600" dirty="0">
                <a:latin typeface="Times New Roman"/>
                <a:ea typeface="Times New Roman"/>
                <a:cs typeface="Times New Roman"/>
              </a:rPr>
              <a:t> </a:t>
            </a:r>
            <a:r>
              <a:rPr lang="en-US" sz="3600" dirty="0" err="1">
                <a:latin typeface="Times New Roman"/>
                <a:ea typeface="Times New Roman"/>
                <a:cs typeface="Times New Roman"/>
              </a:rPr>
              <a:t>bo‘lib</a:t>
            </a:r>
            <a:r>
              <a:rPr lang="en-US" sz="3600" dirty="0">
                <a:latin typeface="Times New Roman"/>
                <a:ea typeface="Times New Roman"/>
                <a:cs typeface="Times New Roman"/>
              </a:rPr>
              <a:t> </a:t>
            </a:r>
            <a:r>
              <a:rPr lang="en-US" sz="3600" b="1" dirty="0" err="1">
                <a:latin typeface="Times New Roman"/>
                <a:ea typeface="Times New Roman"/>
                <a:cs typeface="Times New Roman"/>
              </a:rPr>
              <a:t>ahamoniylar</a:t>
            </a:r>
            <a:r>
              <a:rPr lang="en-US" sz="3600" b="1" dirty="0">
                <a:latin typeface="Times New Roman"/>
                <a:ea typeface="Times New Roman"/>
                <a:cs typeface="Times New Roman"/>
              </a:rPr>
              <a:t> </a:t>
            </a:r>
            <a:r>
              <a:rPr lang="en-US" sz="3600" b="1" dirty="0" err="1">
                <a:latin typeface="Times New Roman"/>
                <a:ea typeface="Times New Roman"/>
                <a:cs typeface="Times New Roman"/>
              </a:rPr>
              <a:t>satrapiyalarining</a:t>
            </a:r>
            <a:r>
              <a:rPr lang="en-US" sz="3600" b="1" dirty="0">
                <a:latin typeface="Times New Roman"/>
                <a:ea typeface="Times New Roman"/>
                <a:cs typeface="Times New Roman"/>
              </a:rPr>
              <a:t> </a:t>
            </a:r>
            <a:r>
              <a:rPr lang="en-US" sz="3600" b="1" dirty="0" err="1">
                <a:latin typeface="Times New Roman"/>
                <a:ea typeface="Times New Roman"/>
                <a:cs typeface="Times New Roman"/>
              </a:rPr>
              <a:t>ro‘yxatini</a:t>
            </a:r>
            <a:r>
              <a:rPr lang="en-US" sz="3600" b="1" dirty="0">
                <a:latin typeface="Times New Roman"/>
                <a:ea typeface="Times New Roman"/>
                <a:cs typeface="Times New Roman"/>
              </a:rPr>
              <a:t> </a:t>
            </a:r>
            <a:r>
              <a:rPr lang="en-US" sz="3600" b="1" dirty="0" err="1">
                <a:latin typeface="Times New Roman"/>
                <a:ea typeface="Times New Roman"/>
                <a:cs typeface="Times New Roman"/>
              </a:rPr>
              <a:t>keltirgan</a:t>
            </a:r>
            <a:r>
              <a:rPr lang="en-US" sz="3600" dirty="0">
                <a:latin typeface="Times New Roman"/>
                <a:ea typeface="Times New Roman"/>
                <a:cs typeface="Times New Roman"/>
              </a:rPr>
              <a:t> </a:t>
            </a:r>
            <a:r>
              <a:rPr lang="en-US" sz="3600" dirty="0" err="1">
                <a:latin typeface="Times New Roman"/>
                <a:ea typeface="Times New Roman"/>
                <a:cs typeface="Times New Roman"/>
              </a:rPr>
              <a:t>va</a:t>
            </a:r>
            <a:r>
              <a:rPr lang="en-US" sz="3600" dirty="0">
                <a:latin typeface="Times New Roman"/>
                <a:ea typeface="Times New Roman"/>
                <a:cs typeface="Times New Roman"/>
              </a:rPr>
              <a:t> </a:t>
            </a:r>
            <a:r>
              <a:rPr lang="en-US" sz="3600" b="1" dirty="0" err="1">
                <a:latin typeface="Times New Roman"/>
                <a:ea typeface="Times New Roman"/>
                <a:cs typeface="Times New Roman"/>
              </a:rPr>
              <a:t>Qa­dimgi</a:t>
            </a:r>
            <a:r>
              <a:rPr lang="en-US" sz="3600" b="1" dirty="0">
                <a:latin typeface="Times New Roman"/>
                <a:ea typeface="Times New Roman"/>
                <a:cs typeface="Times New Roman"/>
              </a:rPr>
              <a:t> </a:t>
            </a:r>
            <a:r>
              <a:rPr lang="en-US" sz="3600" b="1" dirty="0" err="1">
                <a:latin typeface="Times New Roman"/>
                <a:ea typeface="Times New Roman"/>
                <a:cs typeface="Times New Roman"/>
              </a:rPr>
              <a:t>Sharq</a:t>
            </a:r>
            <a:r>
              <a:rPr lang="en-US" sz="3600" b="1" dirty="0">
                <a:latin typeface="Times New Roman"/>
                <a:ea typeface="Times New Roman"/>
                <a:cs typeface="Times New Roman"/>
              </a:rPr>
              <a:t> </a:t>
            </a:r>
            <a:r>
              <a:rPr lang="en-US" sz="3600" b="1" dirty="0" err="1">
                <a:latin typeface="Times New Roman"/>
                <a:ea typeface="Times New Roman"/>
                <a:cs typeface="Times New Roman"/>
              </a:rPr>
              <a:t>xalqlari</a:t>
            </a:r>
            <a:r>
              <a:rPr lang="en-US" sz="3600" b="1" dirty="0">
                <a:latin typeface="Times New Roman"/>
                <a:ea typeface="Times New Roman"/>
                <a:cs typeface="Times New Roman"/>
              </a:rPr>
              <a:t> </a:t>
            </a:r>
            <a:r>
              <a:rPr lang="en-US" sz="3600" b="1" dirty="0" err="1">
                <a:latin typeface="Times New Roman"/>
                <a:ea typeface="Times New Roman"/>
                <a:cs typeface="Times New Roman"/>
              </a:rPr>
              <a:t>tarixiga</a:t>
            </a:r>
            <a:r>
              <a:rPr lang="en-US" sz="3600" b="1" dirty="0">
                <a:latin typeface="Times New Roman"/>
                <a:ea typeface="Times New Roman"/>
                <a:cs typeface="Times New Roman"/>
              </a:rPr>
              <a:t> </a:t>
            </a:r>
            <a:r>
              <a:rPr lang="en-US" sz="3600" b="1" dirty="0" err="1">
                <a:latin typeface="Times New Roman"/>
                <a:ea typeface="Times New Roman"/>
                <a:cs typeface="Times New Roman"/>
              </a:rPr>
              <a:t>oid</a:t>
            </a:r>
            <a:r>
              <a:rPr lang="en-US" sz="3600" b="1" dirty="0">
                <a:latin typeface="Times New Roman"/>
                <a:ea typeface="Times New Roman"/>
                <a:cs typeface="Times New Roman"/>
              </a:rPr>
              <a:t> </a:t>
            </a:r>
            <a:r>
              <a:rPr lang="en-US" sz="3600" b="1" dirty="0" err="1">
                <a:latin typeface="Times New Roman"/>
                <a:ea typeface="Times New Roman"/>
                <a:cs typeface="Times New Roman"/>
              </a:rPr>
              <a:t>ma’lumot</a:t>
            </a:r>
            <a:r>
              <a:rPr lang="en-US" sz="3600" b="1" dirty="0">
                <a:latin typeface="Times New Roman"/>
                <a:ea typeface="Times New Roman"/>
                <a:cs typeface="Times New Roman"/>
              </a:rPr>
              <a:t> </a:t>
            </a:r>
            <a:r>
              <a:rPr lang="en-US" sz="3600" b="1" dirty="0" err="1">
                <a:latin typeface="Times New Roman"/>
                <a:ea typeface="Times New Roman"/>
                <a:cs typeface="Times New Roman"/>
              </a:rPr>
              <a:t>bergan</a:t>
            </a:r>
            <a:r>
              <a:rPr lang="en-US" sz="3600" b="1" dirty="0">
                <a:latin typeface="Times New Roman"/>
                <a:ea typeface="Times New Roman"/>
                <a:cs typeface="Times New Roman"/>
              </a:rPr>
              <a:t> (</a:t>
            </a:r>
            <a:r>
              <a:rPr lang="en-US" sz="3600" b="1" dirty="0" err="1">
                <a:latin typeface="Times New Roman"/>
                <a:ea typeface="Times New Roman"/>
                <a:cs typeface="Times New Roman"/>
              </a:rPr>
              <a:t>jumladan</a:t>
            </a:r>
            <a:r>
              <a:rPr lang="en-US" sz="3600" b="1" dirty="0">
                <a:latin typeface="Times New Roman"/>
                <a:ea typeface="Times New Roman"/>
                <a:cs typeface="Times New Roman"/>
              </a:rPr>
              <a:t>, </a:t>
            </a:r>
            <a:r>
              <a:rPr lang="en-US" sz="3600" b="1" dirty="0" err="1">
                <a:latin typeface="Times New Roman"/>
                <a:ea typeface="Times New Roman"/>
                <a:cs typeface="Times New Roman"/>
              </a:rPr>
              <a:t>parfyanlar</a:t>
            </a:r>
            <a:r>
              <a:rPr lang="en-US" sz="3600" b="1" dirty="0">
                <a:latin typeface="Times New Roman"/>
                <a:ea typeface="Times New Roman"/>
                <a:cs typeface="Times New Roman"/>
              </a:rPr>
              <a:t>, </a:t>
            </a:r>
            <a:r>
              <a:rPr lang="en-US" sz="3600" b="1" dirty="0" err="1">
                <a:latin typeface="Times New Roman"/>
                <a:ea typeface="Times New Roman"/>
                <a:cs typeface="Times New Roman"/>
              </a:rPr>
              <a:t>xorasmiylar</a:t>
            </a:r>
            <a:r>
              <a:rPr lang="en-US" sz="3600" b="1" dirty="0">
                <a:latin typeface="Times New Roman"/>
                <a:ea typeface="Times New Roman"/>
                <a:cs typeface="Times New Roman"/>
              </a:rPr>
              <a:t>, </a:t>
            </a:r>
            <a:r>
              <a:rPr lang="en-US" sz="3600" b="1" dirty="0" err="1">
                <a:latin typeface="Times New Roman"/>
                <a:ea typeface="Times New Roman"/>
                <a:cs typeface="Times New Roman"/>
              </a:rPr>
              <a:t>baqtriyaliklar</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ariyaliklar</a:t>
            </a:r>
            <a:r>
              <a:rPr lang="en-US" sz="3600" b="1" dirty="0">
                <a:latin typeface="Times New Roman"/>
                <a:ea typeface="Times New Roman"/>
                <a:cs typeface="Times New Roman"/>
              </a:rPr>
              <a:t> </a:t>
            </a:r>
            <a:r>
              <a:rPr lang="en-US" sz="3600" b="1" dirty="0" err="1">
                <a:latin typeface="Times New Roman"/>
                <a:ea typeface="Times New Roman"/>
                <a:cs typeface="Times New Roman"/>
              </a:rPr>
              <a:t>haqida</a:t>
            </a:r>
            <a:r>
              <a:rPr lang="en-US" sz="3600" b="1" dirty="0">
                <a:latin typeface="Times New Roman"/>
                <a:ea typeface="Times New Roman"/>
                <a:cs typeface="Times New Roman"/>
              </a:rPr>
              <a:t> ham </a:t>
            </a:r>
            <a:r>
              <a:rPr lang="en-US" sz="3600" b="1" dirty="0" err="1">
                <a:latin typeface="Times New Roman"/>
                <a:ea typeface="Times New Roman"/>
                <a:cs typeface="Times New Roman"/>
              </a:rPr>
              <a:t>yozgan</a:t>
            </a:r>
            <a:r>
              <a:rPr lang="en-US" sz="3600" b="1" dirty="0">
                <a:latin typeface="Times New Roman"/>
                <a:ea typeface="Times New Roman"/>
                <a:cs typeface="Times New Roman"/>
              </a:rPr>
              <a:t>)</a:t>
            </a:r>
            <a:r>
              <a:rPr lang="en-US" sz="3600" dirty="0">
                <a:latin typeface="Times New Roman"/>
                <a:ea typeface="Times New Roman"/>
                <a:cs typeface="Times New Roman"/>
              </a:rPr>
              <a:t>. </a:t>
            </a:r>
            <a:r>
              <a:rPr lang="en-US" sz="3600" dirty="0" err="1">
                <a:latin typeface="Times New Roman"/>
                <a:ea typeface="Times New Roman"/>
                <a:cs typeface="Times New Roman"/>
              </a:rPr>
              <a:t>Uning</a:t>
            </a:r>
            <a:r>
              <a:rPr lang="en-US" sz="3600" dirty="0">
                <a:latin typeface="Times New Roman"/>
                <a:ea typeface="Times New Roman"/>
                <a:cs typeface="Times New Roman"/>
              </a:rPr>
              <a:t> </a:t>
            </a:r>
            <a:r>
              <a:rPr lang="en-US" sz="3600" dirty="0" err="1">
                <a:latin typeface="Times New Roman"/>
                <a:ea typeface="Times New Roman"/>
                <a:cs typeface="Times New Roman"/>
              </a:rPr>
              <a:t>ma’lumotlaridan</a:t>
            </a:r>
            <a:r>
              <a:rPr lang="en-US" sz="3600" dirty="0">
                <a:latin typeface="Times New Roman"/>
                <a:ea typeface="Times New Roman"/>
                <a:cs typeface="Times New Roman"/>
              </a:rPr>
              <a:t> </a:t>
            </a:r>
            <a:r>
              <a:rPr lang="en-US" sz="3600" b="1" i="1" dirty="0" err="1">
                <a:solidFill>
                  <a:srgbClr val="C00000"/>
                </a:solidFill>
                <a:latin typeface="Times New Roman"/>
                <a:ea typeface="Times New Roman"/>
                <a:cs typeface="Times New Roman"/>
              </a:rPr>
              <a:t>Gerodot</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va</a:t>
            </a:r>
            <a:r>
              <a:rPr lang="en-US" sz="3600" b="1" i="1" dirty="0">
                <a:solidFill>
                  <a:srgbClr val="C00000"/>
                </a:solidFill>
                <a:latin typeface="Times New Roman"/>
                <a:ea typeface="Times New Roman"/>
                <a:cs typeface="Times New Roman"/>
              </a:rPr>
              <a:t> </a:t>
            </a:r>
            <a:r>
              <a:rPr lang="en-US" sz="3600" b="1" i="1" dirty="0" err="1">
                <a:solidFill>
                  <a:srgbClr val="C00000"/>
                </a:solidFill>
                <a:latin typeface="Times New Roman"/>
                <a:ea typeface="Times New Roman"/>
                <a:cs typeface="Times New Roman"/>
              </a:rPr>
              <a:t>Ktesiylar</a:t>
            </a:r>
            <a:r>
              <a:rPr lang="en-US" sz="3600" b="1" i="1" dirty="0">
                <a:solidFill>
                  <a:srgbClr val="C00000"/>
                </a:solidFill>
                <a:latin typeface="Times New Roman"/>
                <a:ea typeface="Times New Roman"/>
                <a:cs typeface="Times New Roman"/>
              </a:rPr>
              <a:t> </a:t>
            </a:r>
            <a:r>
              <a:rPr lang="en-US" sz="3600" dirty="0" err="1">
                <a:latin typeface="Times New Roman"/>
                <a:ea typeface="Times New Roman"/>
                <a:cs typeface="Times New Roman"/>
              </a:rPr>
              <a:t>foydalanganlar</a:t>
            </a:r>
            <a:r>
              <a:rPr lang="en-US" sz="3600" dirty="0">
                <a:latin typeface="Times New Roman"/>
                <a:ea typeface="Times New Roman"/>
                <a:cs typeface="Times New Roman"/>
              </a:rPr>
              <a:t> (</a:t>
            </a:r>
            <a:r>
              <a:rPr lang="en-US" sz="3600" dirty="0" err="1">
                <a:latin typeface="Times New Roman"/>
                <a:ea typeface="Times New Roman"/>
                <a:cs typeface="Times New Roman"/>
              </a:rPr>
              <a:t>Ktesiy</a:t>
            </a:r>
            <a:r>
              <a:rPr lang="en-US" sz="3600" dirty="0">
                <a:latin typeface="Times New Roman"/>
                <a:ea typeface="Times New Roman"/>
                <a:cs typeface="Times New Roman"/>
              </a:rPr>
              <a:t> </a:t>
            </a:r>
            <a:r>
              <a:rPr lang="en-US" sz="3600" dirty="0" err="1">
                <a:latin typeface="Times New Roman"/>
                <a:ea typeface="Times New Roman"/>
                <a:cs typeface="Times New Roman"/>
              </a:rPr>
              <a:t>o‘z</a:t>
            </a:r>
            <a:r>
              <a:rPr lang="en-US" sz="3600" dirty="0">
                <a:latin typeface="Times New Roman"/>
                <a:ea typeface="Times New Roman"/>
                <a:cs typeface="Times New Roman"/>
              </a:rPr>
              <a:t> </a:t>
            </a:r>
            <a:r>
              <a:rPr lang="en-US" sz="3600" dirty="0" err="1">
                <a:latin typeface="Times New Roman"/>
                <a:ea typeface="Times New Roman"/>
                <a:cs typeface="Times New Roman"/>
              </a:rPr>
              <a:t>asarida</a:t>
            </a:r>
            <a:r>
              <a:rPr lang="en-US" sz="3600" dirty="0">
                <a:latin typeface="Times New Roman"/>
                <a:ea typeface="Times New Roman"/>
                <a:cs typeface="Times New Roman"/>
              </a:rPr>
              <a:t> </a:t>
            </a:r>
            <a:r>
              <a:rPr lang="en-US" sz="3600" dirty="0" err="1">
                <a:latin typeface="Times New Roman"/>
                <a:ea typeface="Times New Roman"/>
                <a:cs typeface="Times New Roman"/>
              </a:rPr>
              <a:t>ahamoniylarning</a:t>
            </a:r>
            <a:r>
              <a:rPr lang="en-US" sz="3600" dirty="0">
                <a:latin typeface="Times New Roman"/>
                <a:ea typeface="Times New Roman"/>
                <a:cs typeface="Times New Roman"/>
              </a:rPr>
              <a:t> </a:t>
            </a:r>
            <a:r>
              <a:rPr lang="en-US" sz="3600" dirty="0" err="1">
                <a:latin typeface="Times New Roman"/>
                <a:ea typeface="Times New Roman"/>
                <a:cs typeface="Times New Roman"/>
              </a:rPr>
              <a:t>podsho</a:t>
            </a:r>
            <a:r>
              <a:rPr lang="en-US" sz="3600" dirty="0">
                <a:latin typeface="Times New Roman"/>
                <a:ea typeface="Times New Roman"/>
                <a:cs typeface="Times New Roman"/>
              </a:rPr>
              <a:t> </a:t>
            </a:r>
            <a:r>
              <a:rPr lang="en-US" sz="3600" dirty="0" err="1">
                <a:latin typeface="Times New Roman"/>
                <a:ea typeface="Times New Roman"/>
                <a:cs typeface="Times New Roman"/>
              </a:rPr>
              <a:t>saroyi</a:t>
            </a:r>
            <a:r>
              <a:rPr lang="en-US" sz="3600" dirty="0">
                <a:latin typeface="Times New Roman"/>
                <a:ea typeface="Times New Roman"/>
                <a:cs typeface="Times New Roman"/>
              </a:rPr>
              <a:t> </a:t>
            </a:r>
            <a:r>
              <a:rPr lang="en-US" sz="3600" dirty="0" err="1">
                <a:latin typeface="Times New Roman"/>
                <a:ea typeface="Times New Roman"/>
                <a:cs typeface="Times New Roman"/>
              </a:rPr>
              <a:t>hujjatlaridan</a:t>
            </a:r>
            <a:r>
              <a:rPr lang="en-US" sz="3600" dirty="0">
                <a:latin typeface="Times New Roman"/>
                <a:ea typeface="Times New Roman"/>
                <a:cs typeface="Times New Roman"/>
              </a:rPr>
              <a:t> </a:t>
            </a:r>
            <a:r>
              <a:rPr lang="en-US" sz="3600" dirty="0" err="1">
                <a:latin typeface="Times New Roman"/>
                <a:ea typeface="Times New Roman"/>
                <a:cs typeface="Times New Roman"/>
              </a:rPr>
              <a:t>foydalanganligi</a:t>
            </a:r>
            <a:r>
              <a:rPr lang="en-US" sz="3600" dirty="0">
                <a:latin typeface="Times New Roman"/>
                <a:ea typeface="Times New Roman"/>
                <a:cs typeface="Times New Roman"/>
              </a:rPr>
              <a:t> </a:t>
            </a:r>
            <a:r>
              <a:rPr lang="en-US" sz="3600" dirty="0" err="1">
                <a:latin typeface="Times New Roman"/>
                <a:ea typeface="Times New Roman"/>
                <a:cs typeface="Times New Roman"/>
              </a:rPr>
              <a:t>haqida</a:t>
            </a:r>
            <a:r>
              <a:rPr lang="en-US" sz="3600" dirty="0">
                <a:latin typeface="Times New Roman"/>
                <a:ea typeface="Times New Roman"/>
                <a:cs typeface="Times New Roman"/>
              </a:rPr>
              <a:t> </a:t>
            </a:r>
            <a:r>
              <a:rPr lang="en-US" sz="3600" dirty="0" err="1">
                <a:latin typeface="Times New Roman"/>
                <a:ea typeface="Times New Roman"/>
                <a:cs typeface="Times New Roman"/>
              </a:rPr>
              <a:t>e’lon</a:t>
            </a:r>
            <a:r>
              <a:rPr lang="en-US" sz="3600" dirty="0">
                <a:latin typeface="Times New Roman"/>
                <a:ea typeface="Times New Roman"/>
                <a:cs typeface="Times New Roman"/>
              </a:rPr>
              <a:t> </a:t>
            </a:r>
            <a:r>
              <a:rPr lang="en-US" sz="3600" dirty="0" err="1">
                <a:latin typeface="Times New Roman"/>
                <a:ea typeface="Times New Roman"/>
                <a:cs typeface="Times New Roman"/>
              </a:rPr>
              <a:t>qiladi</a:t>
            </a:r>
            <a:r>
              <a:rPr lang="en-US" sz="3600" dirty="0" smtClean="0">
                <a:latin typeface="Times New Roman"/>
                <a:ea typeface="Times New Roman"/>
                <a:cs typeface="Times New Roman"/>
              </a:rPr>
              <a:t>).</a:t>
            </a:r>
          </a:p>
          <a:p>
            <a:pPr algn="just">
              <a:lnSpc>
                <a:spcPct val="107000"/>
              </a:lnSpc>
              <a:spcAft>
                <a:spcPts val="0"/>
              </a:spcAft>
              <a:buFont typeface="Wingdings" panose="05000000000000000000" pitchFamily="2" charset="2"/>
              <a:buChar char="v"/>
            </a:pPr>
            <a:r>
              <a:rPr lang="en-US" sz="3600" dirty="0" err="1" smtClean="0">
                <a:latin typeface="Times New Roman"/>
                <a:ea typeface="Times New Roman"/>
                <a:cs typeface="Times New Roman"/>
              </a:rPr>
              <a:t>Gerodotdan</a:t>
            </a:r>
            <a:r>
              <a:rPr lang="en-US" sz="3600" dirty="0" smtClean="0">
                <a:latin typeface="Times New Roman"/>
                <a:ea typeface="Times New Roman"/>
                <a:cs typeface="Times New Roman"/>
              </a:rPr>
              <a:t> </a:t>
            </a:r>
            <a:r>
              <a:rPr lang="en-US" sz="3600" dirty="0" err="1">
                <a:latin typeface="Times New Roman"/>
                <a:ea typeface="Times New Roman"/>
                <a:cs typeface="Times New Roman"/>
              </a:rPr>
              <a:t>oldin</a:t>
            </a:r>
            <a:r>
              <a:rPr lang="en-US" sz="3600" dirty="0">
                <a:latin typeface="Times New Roman"/>
                <a:ea typeface="Times New Roman"/>
                <a:cs typeface="Times New Roman"/>
              </a:rPr>
              <a:t> </a:t>
            </a:r>
            <a:r>
              <a:rPr lang="en-US" sz="3600" b="1" dirty="0" err="1">
                <a:latin typeface="Times New Roman"/>
                <a:ea typeface="Times New Roman"/>
                <a:cs typeface="Times New Roman"/>
              </a:rPr>
              <a:t>Hindiston</a:t>
            </a:r>
            <a:r>
              <a:rPr lang="en-US" sz="3600" dirty="0">
                <a:latin typeface="Times New Roman"/>
                <a:ea typeface="Times New Roman"/>
                <a:cs typeface="Times New Roman"/>
              </a:rPr>
              <a:t> </a:t>
            </a:r>
            <a:r>
              <a:rPr lang="en-US" sz="3600" dirty="0" err="1">
                <a:latin typeface="Times New Roman"/>
                <a:ea typeface="Times New Roman"/>
                <a:cs typeface="Times New Roman"/>
              </a:rPr>
              <a:t>haqida</a:t>
            </a:r>
            <a:r>
              <a:rPr lang="en-US" sz="3600" dirty="0">
                <a:latin typeface="Times New Roman"/>
                <a:ea typeface="Times New Roman"/>
                <a:cs typeface="Times New Roman"/>
              </a:rPr>
              <a:t> </a:t>
            </a:r>
            <a:r>
              <a:rPr lang="en-US" sz="3600" b="1" dirty="0" err="1">
                <a:solidFill>
                  <a:srgbClr val="C00000"/>
                </a:solidFill>
                <a:latin typeface="Times New Roman"/>
                <a:ea typeface="Times New Roman"/>
                <a:cs typeface="Times New Roman"/>
              </a:rPr>
              <a:t>Skilak</a:t>
            </a:r>
            <a:r>
              <a:rPr lang="en-US" sz="3600" dirty="0">
                <a:latin typeface="Times New Roman"/>
                <a:ea typeface="Times New Roman"/>
                <a:cs typeface="Times New Roman"/>
              </a:rPr>
              <a:t> </a:t>
            </a:r>
            <a:r>
              <a:rPr lang="en-US" sz="3600" dirty="0" err="1">
                <a:latin typeface="Times New Roman"/>
                <a:ea typeface="Times New Roman"/>
                <a:cs typeface="Times New Roman"/>
              </a:rPr>
              <a:t>xabar</a:t>
            </a:r>
            <a:r>
              <a:rPr lang="en-US" sz="3600" dirty="0">
                <a:latin typeface="Times New Roman"/>
                <a:ea typeface="Times New Roman"/>
                <a:cs typeface="Times New Roman"/>
              </a:rPr>
              <a:t> </a:t>
            </a:r>
            <a:r>
              <a:rPr lang="en-US" sz="3600" dirty="0" err="1">
                <a:latin typeface="Times New Roman"/>
                <a:ea typeface="Times New Roman"/>
                <a:cs typeface="Times New Roman"/>
              </a:rPr>
              <a:t>qilgan</a:t>
            </a:r>
            <a:r>
              <a:rPr lang="en-US" sz="3600" dirty="0">
                <a:latin typeface="Times New Roman"/>
                <a:ea typeface="Times New Roman"/>
                <a:cs typeface="Times New Roman"/>
              </a:rPr>
              <a:t>. U </a:t>
            </a:r>
            <a:r>
              <a:rPr lang="en-US" sz="3600" dirty="0" err="1">
                <a:latin typeface="Times New Roman"/>
                <a:ea typeface="Times New Roman"/>
                <a:cs typeface="Times New Roman"/>
              </a:rPr>
              <a:t>podsho</a:t>
            </a:r>
            <a:r>
              <a:rPr lang="en-US" sz="3600" dirty="0">
                <a:latin typeface="Times New Roman"/>
                <a:ea typeface="Times New Roman"/>
                <a:cs typeface="Times New Roman"/>
              </a:rPr>
              <a:t> </a:t>
            </a:r>
            <a:r>
              <a:rPr lang="en-US" sz="3600" b="1" dirty="0">
                <a:latin typeface="Times New Roman"/>
                <a:ea typeface="Times New Roman"/>
                <a:cs typeface="Times New Roman"/>
              </a:rPr>
              <a:t>Doro I </a:t>
            </a:r>
            <a:r>
              <a:rPr lang="en-US" sz="3600" dirty="0" err="1">
                <a:latin typeface="Times New Roman"/>
                <a:ea typeface="Times New Roman"/>
                <a:cs typeface="Times New Roman"/>
              </a:rPr>
              <a:t>ning</a:t>
            </a:r>
            <a:r>
              <a:rPr lang="en-US" sz="3600" dirty="0">
                <a:latin typeface="Times New Roman"/>
                <a:ea typeface="Times New Roman"/>
                <a:cs typeface="Times New Roman"/>
              </a:rPr>
              <a:t> </a:t>
            </a:r>
            <a:r>
              <a:rPr lang="en-US" sz="3600" dirty="0" err="1">
                <a:latin typeface="Times New Roman"/>
                <a:ea typeface="Times New Roman"/>
                <a:cs typeface="Times New Roman"/>
              </a:rPr>
              <a:t>buyrug‘ini</a:t>
            </a:r>
            <a:r>
              <a:rPr lang="en-US" sz="3600" dirty="0">
                <a:latin typeface="Times New Roman"/>
                <a:ea typeface="Times New Roman"/>
                <a:cs typeface="Times New Roman"/>
              </a:rPr>
              <a:t> </a:t>
            </a:r>
            <a:r>
              <a:rPr lang="en-US" sz="3600" dirty="0" err="1">
                <a:latin typeface="Times New Roman"/>
                <a:ea typeface="Times New Roman"/>
                <a:cs typeface="Times New Roman"/>
              </a:rPr>
              <a:t>bajarib</a:t>
            </a:r>
            <a:r>
              <a:rPr lang="en-US" sz="3600" dirty="0">
                <a:latin typeface="Times New Roman"/>
                <a:ea typeface="Times New Roman"/>
                <a:cs typeface="Times New Roman"/>
              </a:rPr>
              <a:t>, </a:t>
            </a:r>
            <a:r>
              <a:rPr lang="en-US" sz="3600" b="1" i="1" dirty="0">
                <a:solidFill>
                  <a:srgbClr val="0000FF"/>
                </a:solidFill>
                <a:latin typeface="Times New Roman"/>
                <a:ea typeface="Times New Roman"/>
                <a:cs typeface="Times New Roman"/>
              </a:rPr>
              <a:t>Hind </a:t>
            </a:r>
            <a:r>
              <a:rPr lang="en-US" sz="3600" b="1" i="1" dirty="0" err="1">
                <a:solidFill>
                  <a:srgbClr val="0000FF"/>
                </a:solidFill>
                <a:latin typeface="Times New Roman"/>
                <a:ea typeface="Times New Roman"/>
                <a:cs typeface="Times New Roman"/>
              </a:rPr>
              <a:t>daryosi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orqali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kemalarda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suzib</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Arabiston</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dengiziga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chiqqan</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va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Qizil</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dengizni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bo‘ylab</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Misr</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qirg‘oqlariga</a:t>
            </a:r>
            <a:r>
              <a:rPr lang="en-US" sz="3600" b="1" i="1" dirty="0">
                <a:solidFill>
                  <a:srgbClr val="0000FF"/>
                </a:solidFill>
                <a:latin typeface="Times New Roman"/>
                <a:ea typeface="Times New Roman"/>
                <a:cs typeface="Times New Roman"/>
              </a:rPr>
              <a:t> </a:t>
            </a:r>
            <a:r>
              <a:rPr lang="en-US" sz="3600" dirty="0" err="1">
                <a:latin typeface="Times New Roman"/>
                <a:ea typeface="Times New Roman"/>
                <a:cs typeface="Times New Roman"/>
              </a:rPr>
              <a:t>eson</a:t>
            </a:r>
            <a:r>
              <a:rPr lang="en-US" sz="3600" dirty="0">
                <a:latin typeface="Times New Roman"/>
                <a:ea typeface="Times New Roman"/>
                <a:cs typeface="Times New Roman"/>
              </a:rPr>
              <a:t>–</a:t>
            </a:r>
            <a:r>
              <a:rPr lang="en-US" sz="3600" dirty="0" err="1">
                <a:latin typeface="Times New Roman"/>
                <a:ea typeface="Times New Roman"/>
                <a:cs typeface="Times New Roman"/>
              </a:rPr>
              <a:t>omon</a:t>
            </a:r>
            <a:r>
              <a:rPr lang="en-US" sz="3600" dirty="0">
                <a:latin typeface="Times New Roman"/>
                <a:ea typeface="Times New Roman"/>
                <a:cs typeface="Times New Roman"/>
              </a:rPr>
              <a:t> </a:t>
            </a:r>
            <a:r>
              <a:rPr lang="en-US" sz="3600" dirty="0" err="1">
                <a:latin typeface="Times New Roman"/>
                <a:ea typeface="Times New Roman"/>
                <a:cs typeface="Times New Roman"/>
              </a:rPr>
              <a:t>yetib</a:t>
            </a:r>
            <a:r>
              <a:rPr lang="en-US" sz="3600" dirty="0">
                <a:latin typeface="Times New Roman"/>
                <a:ea typeface="Times New Roman"/>
                <a:cs typeface="Times New Roman"/>
              </a:rPr>
              <a:t> </a:t>
            </a:r>
            <a:r>
              <a:rPr lang="en-US" sz="3600" dirty="0" err="1">
                <a:latin typeface="Times New Roman"/>
                <a:ea typeface="Times New Roman"/>
                <a:cs typeface="Times New Roman"/>
              </a:rPr>
              <a:t>borgan</a:t>
            </a:r>
            <a:r>
              <a:rPr lang="en-US" sz="3600" dirty="0">
                <a:latin typeface="Times New Roman"/>
                <a:ea typeface="Times New Roman"/>
                <a:cs typeface="Times New Roman"/>
              </a:rPr>
              <a:t>.</a:t>
            </a:r>
            <a:endParaRPr lang="ru-RU" sz="2800" dirty="0">
              <a:ea typeface="Calibri"/>
              <a:cs typeface="Times New Roman"/>
            </a:endParaRPr>
          </a:p>
        </p:txBody>
      </p:sp>
      <p:sp>
        <p:nvSpPr>
          <p:cNvPr id="2" name="Скругленный прямоугольник 1"/>
          <p:cNvSpPr/>
          <p:nvPr/>
        </p:nvSpPr>
        <p:spPr>
          <a:xfrm>
            <a:off x="2267744" y="-171400"/>
            <a:ext cx="4536504"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latin typeface="Times New Roman"/>
                <a:ea typeface="Times New Roman"/>
                <a:cs typeface="Times New Roman"/>
              </a:rPr>
              <a:t>Gekatey</a:t>
            </a:r>
            <a:endParaRPr lang="ru-RU" sz="3200" b="1" dirty="0"/>
          </a:p>
        </p:txBody>
      </p:sp>
    </p:spTree>
    <p:extLst>
      <p:ext uri="{BB962C8B-B14F-4D97-AF65-F5344CB8AC3E}">
        <p14:creationId xmlns:p14="http://schemas.microsoft.com/office/powerpoint/2010/main" val="9532566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692696"/>
            <a:ext cx="9144000" cy="6165304"/>
          </a:xfrm>
          <a:solidFill>
            <a:schemeClr val="tx2">
              <a:lumMod val="20000"/>
              <a:lumOff val="80000"/>
            </a:schemeClr>
          </a:solidFill>
        </p:spPr>
        <p:txBody>
          <a:bodyPr rtlCol="0">
            <a:normAutofit fontScale="92500" lnSpcReduction="10000"/>
          </a:bodyPr>
          <a:lstStyle/>
          <a:p>
            <a:pPr marL="0" indent="0" algn="ctr">
              <a:lnSpc>
                <a:spcPct val="107000"/>
              </a:lnSpc>
              <a:spcAft>
                <a:spcPts val="0"/>
              </a:spcAft>
              <a:buNone/>
            </a:pPr>
            <a:r>
              <a:rPr lang="en-US" b="1" dirty="0" err="1" smtClean="0">
                <a:solidFill>
                  <a:srgbClr val="FF0000"/>
                </a:solidFill>
                <a:latin typeface="Times New Roman"/>
                <a:ea typeface="Times New Roman"/>
                <a:cs typeface="Times New Roman"/>
              </a:rPr>
              <a:t>Farg‘ona</a:t>
            </a:r>
            <a:r>
              <a:rPr lang="en-US" b="1" dirty="0" smtClean="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va</a:t>
            </a:r>
            <a:r>
              <a:rPr lang="en-US" b="1" dirty="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Choch</a:t>
            </a:r>
            <a:r>
              <a:rPr lang="en-US" b="1" dirty="0">
                <a:solidFill>
                  <a:srgbClr val="FF0000"/>
                </a:solidFill>
                <a:latin typeface="Times New Roman"/>
                <a:ea typeface="Times New Roman"/>
                <a:cs typeface="Times New Roman"/>
              </a:rPr>
              <a:t>. </a:t>
            </a:r>
            <a:endParaRPr lang="en-US" b="1" dirty="0" smtClean="0">
              <a:solidFill>
                <a:srgbClr val="FF0000"/>
              </a:solidFill>
              <a:latin typeface="Times New Roman"/>
              <a:ea typeface="Times New Roman"/>
              <a:cs typeface="Times New Roman"/>
            </a:endParaRPr>
          </a:p>
          <a:p>
            <a:pPr marL="0" indent="0" algn="just">
              <a:lnSpc>
                <a:spcPct val="107000"/>
              </a:lnSpc>
              <a:spcAft>
                <a:spcPts val="0"/>
              </a:spcAft>
              <a:buNone/>
            </a:pPr>
            <a:r>
              <a:rPr lang="en-US" b="1" dirty="0">
                <a:solidFill>
                  <a:srgbClr val="FF0000"/>
                </a:solidFill>
                <a:latin typeface="Times New Roman"/>
                <a:ea typeface="Times New Roman"/>
                <a:cs typeface="Times New Roman"/>
              </a:rPr>
              <a:t>	</a:t>
            </a:r>
            <a:r>
              <a:rPr lang="en-US" b="1" dirty="0" err="1" smtClean="0">
                <a:latin typeface="Times New Roman"/>
                <a:ea typeface="Times New Roman"/>
                <a:cs typeface="Times New Roman"/>
              </a:rPr>
              <a:t>Mil.avv</a:t>
            </a:r>
            <a:r>
              <a:rPr lang="en-US" b="1" dirty="0">
                <a:latin typeface="Times New Roman"/>
                <a:ea typeface="Times New Roman"/>
                <a:cs typeface="Times New Roman"/>
              </a:rPr>
              <a:t>. I </a:t>
            </a:r>
            <a:r>
              <a:rPr lang="en-US" b="1" dirty="0" err="1">
                <a:latin typeface="Times New Roman"/>
                <a:ea typeface="Times New Roman"/>
                <a:cs typeface="Times New Roman"/>
              </a:rPr>
              <a:t>ming</a:t>
            </a:r>
            <a:r>
              <a:rPr lang="en-US" b="1" dirty="0">
                <a:latin typeface="Times New Roman"/>
                <a:ea typeface="Times New Roman"/>
                <a:cs typeface="Times New Roman"/>
              </a:rPr>
              <a:t> </a:t>
            </a:r>
            <a:r>
              <a:rPr lang="en-US" b="1" dirty="0" err="1">
                <a:latin typeface="Times New Roman"/>
                <a:ea typeface="Times New Roman"/>
                <a:cs typeface="Times New Roman"/>
              </a:rPr>
              <a:t>yillikning</a:t>
            </a:r>
            <a:r>
              <a:rPr lang="en-US" b="1" dirty="0">
                <a:latin typeface="Times New Roman"/>
                <a:ea typeface="Times New Roman"/>
                <a:cs typeface="Times New Roman"/>
              </a:rPr>
              <a:t> </a:t>
            </a:r>
            <a:r>
              <a:rPr lang="en-US" b="1" dirty="0" err="1">
                <a:latin typeface="Times New Roman"/>
                <a:ea typeface="Times New Roman"/>
                <a:cs typeface="Times New Roman"/>
              </a:rPr>
              <a:t>birinchi</a:t>
            </a:r>
            <a:r>
              <a:rPr lang="en-US" b="1" dirty="0">
                <a:latin typeface="Times New Roman"/>
                <a:ea typeface="Times New Roman"/>
                <a:cs typeface="Times New Roman"/>
              </a:rPr>
              <a:t> </a:t>
            </a:r>
            <a:r>
              <a:rPr lang="en-US" b="1" dirty="0" err="1">
                <a:latin typeface="Times New Roman"/>
                <a:ea typeface="Times New Roman"/>
                <a:cs typeface="Times New Roman"/>
              </a:rPr>
              <a:t>yarmida</a:t>
            </a:r>
            <a:r>
              <a:rPr lang="en-US" b="1" dirty="0">
                <a:latin typeface="Times New Roman"/>
                <a:ea typeface="Times New Roman"/>
                <a:cs typeface="Times New Roman"/>
              </a:rPr>
              <a:t> </a:t>
            </a:r>
            <a:r>
              <a:rPr lang="en-US" dirty="0" err="1">
                <a:latin typeface="Times New Roman"/>
                <a:ea typeface="Times New Roman"/>
                <a:cs typeface="Times New Roman"/>
              </a:rPr>
              <a:t>O‘zbekiston</a:t>
            </a:r>
            <a:r>
              <a:rPr lang="en-US" dirty="0">
                <a:latin typeface="Times New Roman"/>
                <a:ea typeface="Times New Roman"/>
                <a:cs typeface="Times New Roman"/>
              </a:rPr>
              <a:t> </a:t>
            </a:r>
            <a:r>
              <a:rPr lang="en-US" dirty="0" err="1">
                <a:latin typeface="Times New Roman"/>
                <a:ea typeface="Times New Roman"/>
                <a:cs typeface="Times New Roman"/>
              </a:rPr>
              <a:t>tuprog‘ida</a:t>
            </a:r>
            <a:r>
              <a:rPr lang="en-US" dirty="0">
                <a:latin typeface="Times New Roman"/>
                <a:ea typeface="Times New Roman"/>
                <a:cs typeface="Times New Roman"/>
              </a:rPr>
              <a:t> </a:t>
            </a:r>
            <a:r>
              <a:rPr lang="en-US" b="1" i="1" dirty="0" err="1">
                <a:solidFill>
                  <a:srgbClr val="0000FF"/>
                </a:solidFill>
                <a:latin typeface="Times New Roman"/>
                <a:ea typeface="Times New Roman"/>
                <a:cs typeface="Times New Roman"/>
              </a:rPr>
              <a:t>Farg‘ona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Choch</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Sug‘diyona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Xorazm</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va</a:t>
            </a:r>
            <a:r>
              <a:rPr lang="en-US" b="1" i="1" dirty="0">
                <a:solidFill>
                  <a:srgbClr val="0000FF"/>
                </a:solidFill>
                <a:latin typeface="Times New Roman"/>
                <a:ea typeface="Times New Roman"/>
                <a:cs typeface="Times New Roman"/>
              </a:rPr>
              <a:t> </a:t>
            </a:r>
            <a:r>
              <a:rPr lang="en-US" b="1" i="1" dirty="0" err="1">
                <a:solidFill>
                  <a:srgbClr val="0000FF"/>
                </a:solidFill>
                <a:latin typeface="Times New Roman"/>
                <a:ea typeface="Times New Roman"/>
                <a:cs typeface="Times New Roman"/>
              </a:rPr>
              <a:t>Baqtriya</a:t>
            </a:r>
            <a:r>
              <a:rPr lang="en-US" b="1" i="1" dirty="0">
                <a:solidFill>
                  <a:srgbClr val="0000FF"/>
                </a:solidFill>
                <a:latin typeface="Times New Roman"/>
                <a:ea typeface="Times New Roman"/>
                <a:cs typeface="Times New Roman"/>
              </a:rPr>
              <a:t> </a:t>
            </a:r>
            <a:r>
              <a:rPr lang="en-US" dirty="0">
                <a:latin typeface="Times New Roman"/>
                <a:ea typeface="Times New Roman"/>
                <a:cs typeface="Times New Roman"/>
              </a:rPr>
              <a:t>(</a:t>
            </a:r>
            <a:r>
              <a:rPr lang="en-US" dirty="0" err="1">
                <a:latin typeface="Times New Roman"/>
                <a:ea typeface="Times New Roman"/>
                <a:cs typeface="Times New Roman"/>
              </a:rPr>
              <a:t>shimoliy</a:t>
            </a:r>
            <a:r>
              <a:rPr lang="en-US" dirty="0">
                <a:latin typeface="Times New Roman"/>
                <a:ea typeface="Times New Roman"/>
                <a:cs typeface="Times New Roman"/>
              </a:rPr>
              <a:t> </a:t>
            </a:r>
            <a:r>
              <a:rPr lang="en-US" dirty="0" err="1">
                <a:latin typeface="Times New Roman"/>
                <a:ea typeface="Times New Roman"/>
                <a:cs typeface="Times New Roman"/>
              </a:rPr>
              <a:t>bir</a:t>
            </a:r>
            <a:r>
              <a:rPr lang="en-US" dirty="0">
                <a:latin typeface="Times New Roman"/>
                <a:ea typeface="Times New Roman"/>
                <a:cs typeface="Times New Roman"/>
              </a:rPr>
              <a:t> </a:t>
            </a:r>
            <a:r>
              <a:rPr lang="en-US" dirty="0" err="1">
                <a:latin typeface="Times New Roman"/>
                <a:ea typeface="Times New Roman"/>
                <a:cs typeface="Times New Roman"/>
              </a:rPr>
              <a:t>qismi</a:t>
            </a:r>
            <a:r>
              <a:rPr lang="en-US" dirty="0">
                <a:latin typeface="Times New Roman"/>
                <a:ea typeface="Times New Roman"/>
                <a:cs typeface="Times New Roman"/>
              </a:rPr>
              <a:t>) </a:t>
            </a:r>
            <a:r>
              <a:rPr lang="en-US" dirty="0" err="1">
                <a:latin typeface="Times New Roman"/>
                <a:ea typeface="Times New Roman"/>
                <a:cs typeface="Times New Roman"/>
              </a:rPr>
              <a:t>kabi</a:t>
            </a:r>
            <a:r>
              <a:rPr lang="en-US" dirty="0">
                <a:latin typeface="Times New Roman"/>
                <a:ea typeface="Times New Roman"/>
                <a:cs typeface="Times New Roman"/>
              </a:rPr>
              <a:t> </a:t>
            </a:r>
            <a:r>
              <a:rPr lang="en-US" b="1" dirty="0" err="1">
                <a:latin typeface="Times New Roman"/>
                <a:ea typeface="Times New Roman"/>
                <a:cs typeface="Times New Roman"/>
              </a:rPr>
              <a:t>tarixiy</a:t>
            </a:r>
            <a:r>
              <a:rPr lang="en-US" b="1" dirty="0">
                <a:latin typeface="Times New Roman"/>
                <a:ea typeface="Times New Roman"/>
                <a:cs typeface="Times New Roman"/>
              </a:rPr>
              <a:t> </a:t>
            </a:r>
            <a:r>
              <a:rPr lang="en-US" b="1" dirty="0" err="1">
                <a:latin typeface="Times New Roman"/>
                <a:ea typeface="Times New Roman"/>
                <a:cs typeface="Times New Roman"/>
              </a:rPr>
              <a:t>viloyatlar</a:t>
            </a:r>
            <a:r>
              <a:rPr lang="en-US" dirty="0">
                <a:latin typeface="Times New Roman"/>
                <a:ea typeface="Times New Roman"/>
                <a:cs typeface="Times New Roman"/>
              </a:rPr>
              <a:t> </a:t>
            </a:r>
            <a:r>
              <a:rPr lang="en-US" dirty="0" err="1">
                <a:latin typeface="Times New Roman"/>
                <a:ea typeface="Times New Roman"/>
                <a:cs typeface="Times New Roman"/>
              </a:rPr>
              <a:t>mavjud</a:t>
            </a:r>
            <a:r>
              <a:rPr lang="en-US" dirty="0">
                <a:latin typeface="Times New Roman"/>
                <a:ea typeface="Times New Roman"/>
                <a:cs typeface="Times New Roman"/>
              </a:rPr>
              <a:t> </a:t>
            </a:r>
            <a:r>
              <a:rPr lang="en-US" dirty="0" err="1">
                <a:latin typeface="Times New Roman"/>
                <a:ea typeface="Times New Roman"/>
                <a:cs typeface="Times New Roman"/>
              </a:rPr>
              <a:t>bo‘lgan</a:t>
            </a:r>
            <a:r>
              <a:rPr lang="en-US" dirty="0">
                <a:latin typeface="Times New Roman"/>
                <a:ea typeface="Times New Roman"/>
                <a:cs typeface="Times New Roman"/>
              </a:rPr>
              <a:t>. </a:t>
            </a:r>
            <a:r>
              <a:rPr lang="en-US" dirty="0" err="1">
                <a:latin typeface="Times New Roman"/>
                <a:ea typeface="Times New Roman"/>
                <a:cs typeface="Times New Roman"/>
              </a:rPr>
              <a:t>Ularning</a:t>
            </a:r>
            <a:r>
              <a:rPr lang="en-US" dirty="0">
                <a:latin typeface="Times New Roman"/>
                <a:ea typeface="Times New Roman"/>
                <a:cs typeface="Times New Roman"/>
              </a:rPr>
              <a:t> </a:t>
            </a:r>
            <a:r>
              <a:rPr lang="en-US" dirty="0" err="1">
                <a:latin typeface="Times New Roman"/>
                <a:ea typeface="Times New Roman"/>
                <a:cs typeface="Times New Roman"/>
              </a:rPr>
              <a:t>taraqqiyoti</a:t>
            </a:r>
            <a:r>
              <a:rPr lang="en-US" dirty="0">
                <a:latin typeface="Times New Roman"/>
                <a:ea typeface="Times New Roman"/>
                <a:cs typeface="Times New Roman"/>
              </a:rPr>
              <a:t> </a:t>
            </a:r>
            <a:r>
              <a:rPr lang="en-US" b="1" dirty="0" err="1">
                <a:latin typeface="Times New Roman"/>
                <a:ea typeface="Times New Roman"/>
                <a:cs typeface="Times New Roman"/>
              </a:rPr>
              <a:t>O‘zbekiston</a:t>
            </a:r>
            <a:r>
              <a:rPr lang="en-US" b="1" dirty="0">
                <a:latin typeface="Times New Roman"/>
                <a:ea typeface="Times New Roman"/>
                <a:cs typeface="Times New Roman"/>
              </a:rPr>
              <a:t> </a:t>
            </a:r>
            <a:r>
              <a:rPr lang="en-US" b="1" dirty="0" err="1">
                <a:latin typeface="Times New Roman"/>
                <a:ea typeface="Times New Roman"/>
                <a:cs typeface="Times New Roman"/>
              </a:rPr>
              <a:t>davlatchiligi</a:t>
            </a:r>
            <a:r>
              <a:rPr lang="en-US" b="1" dirty="0">
                <a:latin typeface="Times New Roman"/>
                <a:ea typeface="Times New Roman"/>
                <a:cs typeface="Times New Roman"/>
              </a:rPr>
              <a:t> </a:t>
            </a:r>
            <a:r>
              <a:rPr lang="en-US" dirty="0" err="1">
                <a:latin typeface="Times New Roman"/>
                <a:ea typeface="Times New Roman"/>
                <a:cs typeface="Times New Roman"/>
              </a:rPr>
              <a:t>tarixi</a:t>
            </a:r>
            <a:r>
              <a:rPr lang="en-US" dirty="0">
                <a:latin typeface="Times New Roman"/>
                <a:ea typeface="Times New Roman"/>
                <a:cs typeface="Times New Roman"/>
              </a:rPr>
              <a:t> </a:t>
            </a:r>
            <a:r>
              <a:rPr lang="en-US" dirty="0" err="1">
                <a:latin typeface="Times New Roman"/>
                <a:ea typeface="Times New Roman"/>
                <a:cs typeface="Times New Roman"/>
              </a:rPr>
              <a:t>bilan</a:t>
            </a:r>
            <a:r>
              <a:rPr lang="en-US" dirty="0">
                <a:latin typeface="Times New Roman"/>
                <a:ea typeface="Times New Roman"/>
                <a:cs typeface="Times New Roman"/>
              </a:rPr>
              <a:t> </a:t>
            </a:r>
            <a:r>
              <a:rPr lang="en-US" dirty="0" err="1">
                <a:latin typeface="Times New Roman"/>
                <a:ea typeface="Times New Roman"/>
                <a:cs typeface="Times New Roman"/>
              </a:rPr>
              <a:t>bevosita</a:t>
            </a:r>
            <a:r>
              <a:rPr lang="en-US" dirty="0">
                <a:latin typeface="Times New Roman"/>
                <a:ea typeface="Times New Roman"/>
                <a:cs typeface="Times New Roman"/>
              </a:rPr>
              <a:t> </a:t>
            </a:r>
            <a:r>
              <a:rPr lang="en-US" dirty="0" err="1">
                <a:latin typeface="Times New Roman"/>
                <a:ea typeface="Times New Roman"/>
                <a:cs typeface="Times New Roman"/>
              </a:rPr>
              <a:t>bog‘langan</a:t>
            </a:r>
            <a:r>
              <a:rPr lang="en-US" dirty="0">
                <a:latin typeface="Times New Roman"/>
                <a:ea typeface="Times New Roman"/>
                <a:cs typeface="Times New Roman"/>
              </a:rPr>
              <a:t>. </a:t>
            </a:r>
            <a:r>
              <a:rPr lang="en-US" dirty="0" err="1">
                <a:latin typeface="Times New Roman"/>
                <a:ea typeface="Times New Roman"/>
                <a:cs typeface="Times New Roman"/>
              </a:rPr>
              <a:t>Shular</a:t>
            </a:r>
            <a:r>
              <a:rPr lang="en-US" dirty="0">
                <a:latin typeface="Times New Roman"/>
                <a:ea typeface="Times New Roman"/>
                <a:cs typeface="Times New Roman"/>
              </a:rPr>
              <a:t> </a:t>
            </a:r>
            <a:r>
              <a:rPr lang="en-US" dirty="0" err="1">
                <a:latin typeface="Times New Roman"/>
                <a:ea typeface="Times New Roman"/>
                <a:cs typeface="Times New Roman"/>
              </a:rPr>
              <a:t>jumlasidan</a:t>
            </a:r>
            <a:r>
              <a:rPr lang="en-US" dirty="0">
                <a:latin typeface="Times New Roman"/>
                <a:ea typeface="Times New Roman"/>
                <a:cs typeface="Times New Roman"/>
              </a:rPr>
              <a:t> </a:t>
            </a:r>
            <a:r>
              <a:rPr lang="en-US" b="1" dirty="0" err="1">
                <a:solidFill>
                  <a:srgbClr val="0000FF"/>
                </a:solidFill>
                <a:latin typeface="Times New Roman"/>
                <a:ea typeface="Times New Roman"/>
                <a:cs typeface="Times New Roman"/>
              </a:rPr>
              <a:t>Farg‘ona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va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Choch</a:t>
            </a:r>
            <a:r>
              <a:rPr lang="en-US" b="1" dirty="0">
                <a:solidFill>
                  <a:srgbClr val="0000FF"/>
                </a:solidFill>
                <a:latin typeface="Times New Roman"/>
                <a:ea typeface="Times New Roman"/>
                <a:cs typeface="Times New Roman"/>
              </a:rPr>
              <a:t> </a:t>
            </a:r>
            <a:r>
              <a:rPr lang="en-US" b="1" i="1" dirty="0" err="1">
                <a:latin typeface="Times New Roman"/>
                <a:ea typeface="Times New Roman"/>
                <a:cs typeface="Times New Roman"/>
              </a:rPr>
              <a:t>ahamoniylar</a:t>
            </a:r>
            <a:r>
              <a:rPr lang="en-US" b="1" i="1" dirty="0">
                <a:latin typeface="Times New Roman"/>
                <a:ea typeface="Times New Roman"/>
                <a:cs typeface="Times New Roman"/>
              </a:rPr>
              <a:t> </a:t>
            </a:r>
            <a:r>
              <a:rPr lang="en-US" b="1" i="1" dirty="0" err="1">
                <a:latin typeface="Times New Roman"/>
                <a:ea typeface="Times New Roman"/>
                <a:cs typeface="Times New Roman"/>
              </a:rPr>
              <a:t>yozuvlarida</a:t>
            </a:r>
            <a:r>
              <a:rPr lang="en-US" b="1" i="1" dirty="0">
                <a:latin typeface="Times New Roman"/>
                <a:ea typeface="Times New Roman"/>
                <a:cs typeface="Times New Roman"/>
              </a:rPr>
              <a:t> </a:t>
            </a:r>
            <a:r>
              <a:rPr lang="en-US" b="1" i="1" dirty="0" err="1">
                <a:latin typeface="Times New Roman"/>
                <a:ea typeface="Times New Roman"/>
                <a:cs typeface="Times New Roman"/>
              </a:rPr>
              <a:t>va</a:t>
            </a:r>
            <a:r>
              <a:rPr lang="en-US" b="1" i="1" dirty="0">
                <a:latin typeface="Times New Roman"/>
                <a:ea typeface="Times New Roman"/>
                <a:cs typeface="Times New Roman"/>
              </a:rPr>
              <a:t> </a:t>
            </a:r>
            <a:r>
              <a:rPr lang="en-US" b="1" i="1" dirty="0" err="1">
                <a:latin typeface="Times New Roman"/>
                <a:ea typeface="Times New Roman"/>
                <a:cs typeface="Times New Roman"/>
              </a:rPr>
              <a:t>dastlabki</a:t>
            </a:r>
            <a:r>
              <a:rPr lang="en-US" b="1" i="1" dirty="0">
                <a:latin typeface="Times New Roman"/>
                <a:ea typeface="Times New Roman"/>
                <a:cs typeface="Times New Roman"/>
              </a:rPr>
              <a:t> </a:t>
            </a:r>
            <a:r>
              <a:rPr lang="en-US" b="1" i="1" dirty="0" err="1">
                <a:latin typeface="Times New Roman"/>
                <a:ea typeface="Times New Roman"/>
                <a:cs typeface="Times New Roman"/>
              </a:rPr>
              <a:t>yunon</a:t>
            </a:r>
            <a:r>
              <a:rPr lang="en-US" b="1" i="1" dirty="0">
                <a:latin typeface="Times New Roman"/>
                <a:ea typeface="Times New Roman"/>
                <a:cs typeface="Times New Roman"/>
              </a:rPr>
              <a:t> </a:t>
            </a:r>
            <a:r>
              <a:rPr lang="en-US" b="1" i="1" dirty="0" err="1">
                <a:latin typeface="Times New Roman"/>
                <a:ea typeface="Times New Roman"/>
                <a:cs typeface="Times New Roman"/>
              </a:rPr>
              <a:t>tarixchilarining</a:t>
            </a:r>
            <a:r>
              <a:rPr lang="en-US" b="1" i="1" dirty="0">
                <a:latin typeface="Times New Roman"/>
                <a:ea typeface="Times New Roman"/>
                <a:cs typeface="Times New Roman"/>
              </a:rPr>
              <a:t> </a:t>
            </a:r>
            <a:r>
              <a:rPr lang="en-US" b="1" i="1" dirty="0" err="1">
                <a:latin typeface="Times New Roman"/>
                <a:ea typeface="Times New Roman"/>
                <a:cs typeface="Times New Roman"/>
              </a:rPr>
              <a:t>asarlarida</a:t>
            </a:r>
            <a:r>
              <a:rPr lang="en-US" b="1" i="1" dirty="0">
                <a:latin typeface="Times New Roman"/>
                <a:ea typeface="Times New Roman"/>
                <a:cs typeface="Times New Roman"/>
              </a:rPr>
              <a:t> </a:t>
            </a:r>
            <a:r>
              <a:rPr lang="en-US" dirty="0" err="1">
                <a:latin typeface="Times New Roman"/>
                <a:ea typeface="Times New Roman"/>
                <a:cs typeface="Times New Roman"/>
              </a:rPr>
              <a:t>tilga</a:t>
            </a:r>
            <a:r>
              <a:rPr lang="en-US" dirty="0">
                <a:latin typeface="Times New Roman"/>
                <a:ea typeface="Times New Roman"/>
                <a:cs typeface="Times New Roman"/>
              </a:rPr>
              <a:t> </a:t>
            </a:r>
            <a:r>
              <a:rPr lang="en-US" dirty="0" err="1">
                <a:latin typeface="Times New Roman"/>
                <a:ea typeface="Times New Roman"/>
                <a:cs typeface="Times New Roman"/>
              </a:rPr>
              <a:t>olinmagan</a:t>
            </a:r>
            <a:r>
              <a:rPr lang="en-US" dirty="0">
                <a:latin typeface="Times New Roman"/>
                <a:ea typeface="Times New Roman"/>
                <a:cs typeface="Times New Roman"/>
              </a:rPr>
              <a:t>. </a:t>
            </a:r>
            <a:r>
              <a:rPr lang="en-US" dirty="0" err="1">
                <a:latin typeface="Times New Roman"/>
                <a:ea typeface="Times New Roman"/>
                <a:cs typeface="Times New Roman"/>
              </a:rPr>
              <a:t>O‘rta</a:t>
            </a:r>
            <a:r>
              <a:rPr lang="en-US" dirty="0">
                <a:latin typeface="Times New Roman"/>
                <a:ea typeface="Times New Roman"/>
                <a:cs typeface="Times New Roman"/>
              </a:rPr>
              <a:t> </a:t>
            </a:r>
            <a:r>
              <a:rPr lang="en-US" dirty="0" err="1">
                <a:latin typeface="Times New Roman"/>
                <a:ea typeface="Times New Roman"/>
                <a:cs typeface="Times New Roman"/>
              </a:rPr>
              <a:t>Osiyodagi</a:t>
            </a:r>
            <a:r>
              <a:rPr lang="en-US" dirty="0">
                <a:latin typeface="Times New Roman"/>
                <a:ea typeface="Times New Roman"/>
                <a:cs typeface="Times New Roman"/>
              </a:rPr>
              <a:t> </a:t>
            </a:r>
            <a:r>
              <a:rPr lang="en-US" dirty="0" err="1">
                <a:latin typeface="Times New Roman"/>
                <a:ea typeface="Times New Roman"/>
                <a:cs typeface="Times New Roman"/>
              </a:rPr>
              <a:t>Ahamoniylar</a:t>
            </a:r>
            <a:r>
              <a:rPr lang="en-US" dirty="0">
                <a:latin typeface="Times New Roman"/>
                <a:ea typeface="Times New Roman"/>
                <a:cs typeface="Times New Roman"/>
              </a:rPr>
              <a:t> </a:t>
            </a:r>
            <a:r>
              <a:rPr lang="en-US" dirty="0" err="1">
                <a:latin typeface="Times New Roman"/>
                <a:ea typeface="Times New Roman"/>
                <a:cs typeface="Times New Roman"/>
              </a:rPr>
              <a:t>davlatining</a:t>
            </a:r>
            <a:r>
              <a:rPr lang="en-US" dirty="0">
                <a:latin typeface="Times New Roman"/>
                <a:ea typeface="Times New Roman"/>
                <a:cs typeface="Times New Roman"/>
              </a:rPr>
              <a:t> </a:t>
            </a:r>
            <a:r>
              <a:rPr lang="en-US" b="1" dirty="0" err="1">
                <a:latin typeface="Times New Roman"/>
                <a:ea typeface="Times New Roman"/>
                <a:cs typeface="Times New Roman"/>
              </a:rPr>
              <a:t>sharqiy</a:t>
            </a:r>
            <a:r>
              <a:rPr lang="en-US" b="1" dirty="0">
                <a:latin typeface="Times New Roman"/>
                <a:ea typeface="Times New Roman"/>
                <a:cs typeface="Times New Roman"/>
              </a:rPr>
              <a:t> </a:t>
            </a:r>
            <a:r>
              <a:rPr lang="en-US" b="1" dirty="0" err="1">
                <a:latin typeface="Times New Roman"/>
                <a:ea typeface="Times New Roman"/>
                <a:cs typeface="Times New Roman"/>
              </a:rPr>
              <a:t>chegaralari</a:t>
            </a:r>
            <a:r>
              <a:rPr lang="en-US" b="1" dirty="0">
                <a:latin typeface="Times New Roman"/>
                <a:ea typeface="Times New Roman"/>
                <a:cs typeface="Times New Roman"/>
              </a:rPr>
              <a:t> </a:t>
            </a:r>
            <a:r>
              <a:rPr lang="en-US" dirty="0" err="1">
                <a:latin typeface="Times New Roman"/>
                <a:ea typeface="Times New Roman"/>
                <a:cs typeface="Times New Roman"/>
              </a:rPr>
              <a:t>hozirgi</a:t>
            </a:r>
            <a:r>
              <a:rPr lang="en-US" dirty="0">
                <a:latin typeface="Times New Roman"/>
                <a:ea typeface="Times New Roman"/>
                <a:cs typeface="Times New Roman"/>
              </a:rPr>
              <a:t> </a:t>
            </a:r>
            <a:r>
              <a:rPr lang="en-US" b="1" dirty="0" err="1">
                <a:solidFill>
                  <a:srgbClr val="0000FF"/>
                </a:solidFill>
                <a:latin typeface="Times New Roman"/>
                <a:ea typeface="Times New Roman"/>
                <a:cs typeface="Times New Roman"/>
              </a:rPr>
              <a:t>O‘ratepa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shahri</a:t>
            </a:r>
            <a:r>
              <a:rPr lang="en-US" b="1" dirty="0">
                <a:solidFill>
                  <a:srgbClr val="0000FF"/>
                </a:solidFill>
                <a:latin typeface="Times New Roman"/>
                <a:ea typeface="Times New Roman"/>
                <a:cs typeface="Times New Roman"/>
              </a:rPr>
              <a:t> </a:t>
            </a:r>
            <a:r>
              <a:rPr lang="en-US" dirty="0" err="1">
                <a:latin typeface="Times New Roman"/>
                <a:ea typeface="Times New Roman"/>
                <a:cs typeface="Times New Roman"/>
              </a:rPr>
              <a:t>atrofida</a:t>
            </a:r>
            <a:r>
              <a:rPr lang="en-US" dirty="0">
                <a:latin typeface="Times New Roman"/>
                <a:ea typeface="Times New Roman"/>
                <a:cs typeface="Times New Roman"/>
              </a:rPr>
              <a:t> </a:t>
            </a:r>
            <a:r>
              <a:rPr lang="en-US" dirty="0" err="1">
                <a:latin typeface="Times New Roman"/>
                <a:ea typeface="Times New Roman"/>
                <a:cs typeface="Times New Roman"/>
              </a:rPr>
              <a:t>o‘tgan</a:t>
            </a:r>
            <a:r>
              <a:rPr lang="en-US" dirty="0">
                <a:latin typeface="Times New Roman"/>
                <a:ea typeface="Times New Roman"/>
                <a:cs typeface="Times New Roman"/>
              </a:rPr>
              <a:t> deb </a:t>
            </a:r>
            <a:r>
              <a:rPr lang="en-US" dirty="0" err="1">
                <a:latin typeface="Times New Roman"/>
                <a:ea typeface="Times New Roman"/>
                <a:cs typeface="Times New Roman"/>
              </a:rPr>
              <a:t>faraz</a:t>
            </a:r>
            <a:r>
              <a:rPr lang="en-US" dirty="0">
                <a:latin typeface="Times New Roman"/>
                <a:ea typeface="Times New Roman"/>
                <a:cs typeface="Times New Roman"/>
              </a:rPr>
              <a:t> </a:t>
            </a:r>
            <a:r>
              <a:rPr lang="en-US" dirty="0" err="1">
                <a:latin typeface="Times New Roman"/>
                <a:ea typeface="Times New Roman"/>
                <a:cs typeface="Times New Roman"/>
              </a:rPr>
              <a:t>qilinadi</a:t>
            </a:r>
            <a:r>
              <a:rPr lang="en-US" dirty="0">
                <a:latin typeface="Times New Roman"/>
                <a:ea typeface="Times New Roman"/>
                <a:cs typeface="Times New Roman"/>
              </a:rPr>
              <a:t>. </a:t>
            </a:r>
            <a:r>
              <a:rPr lang="en-US" dirty="0" err="1">
                <a:latin typeface="Times New Roman"/>
                <a:ea typeface="Times New Roman"/>
                <a:cs typeface="Times New Roman"/>
              </a:rPr>
              <a:t>Makedoniyalik</a:t>
            </a:r>
            <a:r>
              <a:rPr lang="en-US" dirty="0">
                <a:latin typeface="Times New Roman"/>
                <a:ea typeface="Times New Roman"/>
                <a:cs typeface="Times New Roman"/>
              </a:rPr>
              <a:t> </a:t>
            </a:r>
            <a:r>
              <a:rPr lang="en-US" dirty="0" err="1">
                <a:latin typeface="Times New Roman"/>
                <a:ea typeface="Times New Roman"/>
                <a:cs typeface="Times New Roman"/>
              </a:rPr>
              <a:t>Aleksandr</a:t>
            </a:r>
            <a:r>
              <a:rPr lang="en-US" dirty="0">
                <a:latin typeface="Times New Roman"/>
                <a:ea typeface="Times New Roman"/>
                <a:cs typeface="Times New Roman"/>
              </a:rPr>
              <a:t> </a:t>
            </a:r>
            <a:r>
              <a:rPr lang="en-US" dirty="0" err="1">
                <a:latin typeface="Times New Roman"/>
                <a:ea typeface="Times New Roman"/>
                <a:cs typeface="Times New Roman"/>
              </a:rPr>
              <a:t>davrida</a:t>
            </a:r>
            <a:r>
              <a:rPr lang="en-US" dirty="0">
                <a:latin typeface="Times New Roman"/>
                <a:ea typeface="Times New Roman"/>
                <a:cs typeface="Times New Roman"/>
              </a:rPr>
              <a:t> ham </a:t>
            </a:r>
            <a:r>
              <a:rPr lang="en-US" b="1" dirty="0" err="1">
                <a:solidFill>
                  <a:srgbClr val="0000FF"/>
                </a:solidFill>
                <a:latin typeface="Times New Roman"/>
                <a:ea typeface="Times New Roman"/>
                <a:cs typeface="Times New Roman"/>
              </a:rPr>
              <a:t>Choch</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va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Farg‘ona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vodiysining</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aholisi</a:t>
            </a:r>
            <a:r>
              <a:rPr lang="en-US" b="1" dirty="0">
                <a:solidFill>
                  <a:srgbClr val="0000FF"/>
                </a:solidFill>
                <a:latin typeface="Times New Roman"/>
                <a:ea typeface="Times New Roman"/>
                <a:cs typeface="Times New Roman"/>
              </a:rPr>
              <a:t> </a:t>
            </a:r>
            <a:r>
              <a:rPr lang="en-US" dirty="0" err="1">
                <a:latin typeface="Times New Roman"/>
                <a:ea typeface="Times New Roman"/>
                <a:cs typeface="Times New Roman"/>
              </a:rPr>
              <a:t>mustaqil</a:t>
            </a:r>
            <a:r>
              <a:rPr lang="en-US" dirty="0">
                <a:latin typeface="Times New Roman"/>
                <a:ea typeface="Times New Roman"/>
                <a:cs typeface="Times New Roman"/>
              </a:rPr>
              <a:t> </a:t>
            </a:r>
            <a:r>
              <a:rPr lang="en-US" dirty="0" err="1">
                <a:latin typeface="Times New Roman"/>
                <a:ea typeface="Times New Roman"/>
                <a:cs typeface="Times New Roman"/>
              </a:rPr>
              <a:t>qolgan</a:t>
            </a:r>
            <a:r>
              <a:rPr lang="en-US" dirty="0">
                <a:latin typeface="Times New Roman"/>
                <a:ea typeface="Times New Roman"/>
                <a:cs typeface="Times New Roman"/>
              </a:rPr>
              <a:t>.</a:t>
            </a:r>
            <a:endParaRPr lang="ru-RU" sz="2400" dirty="0">
              <a:ea typeface="Calibri"/>
              <a:cs typeface="Times New Roman"/>
            </a:endParaRPr>
          </a:p>
        </p:txBody>
      </p:sp>
      <p:sp>
        <p:nvSpPr>
          <p:cNvPr id="2" name="Скругленный прямоугольник 1"/>
          <p:cNvSpPr/>
          <p:nvPr/>
        </p:nvSpPr>
        <p:spPr>
          <a:xfrm>
            <a:off x="467544" y="116632"/>
            <a:ext cx="820891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latin typeface="Times New Roman"/>
                <a:ea typeface="Times New Roman"/>
                <a:cs typeface="Times New Roman"/>
              </a:rPr>
              <a:t>Tarixiy</a:t>
            </a:r>
            <a:r>
              <a:rPr lang="en-US" sz="2800" b="1" dirty="0" smtClean="0">
                <a:latin typeface="Times New Roman"/>
                <a:ea typeface="Times New Roman"/>
                <a:cs typeface="Times New Roman"/>
              </a:rPr>
              <a:t> </a:t>
            </a:r>
            <a:r>
              <a:rPr lang="en-US" sz="2800" b="1" dirty="0">
                <a:latin typeface="Times New Roman"/>
                <a:ea typeface="Times New Roman"/>
                <a:cs typeface="Times New Roman"/>
              </a:rPr>
              <a:t>– </a:t>
            </a:r>
            <a:r>
              <a:rPr lang="en-US" sz="2800" b="1" dirty="0" err="1">
                <a:latin typeface="Times New Roman"/>
                <a:ea typeface="Times New Roman"/>
                <a:cs typeface="Times New Roman"/>
              </a:rPr>
              <a:t>madaniy</a:t>
            </a:r>
            <a:r>
              <a:rPr lang="en-US" sz="2800" b="1" dirty="0">
                <a:latin typeface="Times New Roman"/>
                <a:ea typeface="Times New Roman"/>
                <a:cs typeface="Times New Roman"/>
              </a:rPr>
              <a:t> </a:t>
            </a:r>
            <a:r>
              <a:rPr lang="en-US" sz="2800" b="1" dirty="0" err="1">
                <a:latin typeface="Times New Roman"/>
                <a:ea typeface="Times New Roman"/>
                <a:cs typeface="Times New Roman"/>
              </a:rPr>
              <a:t>viloyatlar</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qadimgi</a:t>
            </a:r>
            <a:r>
              <a:rPr lang="en-US" sz="2800" b="1" dirty="0">
                <a:latin typeface="Times New Roman"/>
                <a:ea typeface="Times New Roman"/>
                <a:cs typeface="Times New Roman"/>
              </a:rPr>
              <a:t> </a:t>
            </a:r>
            <a:r>
              <a:rPr lang="en-US" sz="2800" b="1" dirty="0" err="1">
                <a:latin typeface="Times New Roman"/>
                <a:ea typeface="Times New Roman"/>
                <a:cs typeface="Times New Roman"/>
              </a:rPr>
              <a:t>davlatlar</a:t>
            </a:r>
            <a:r>
              <a:rPr lang="en-US" sz="2800" b="1" dirty="0" smtClean="0">
                <a:latin typeface="Times New Roman"/>
                <a:ea typeface="Times New Roman"/>
                <a:cs typeface="Times New Roman"/>
              </a:rPr>
              <a:t>.</a:t>
            </a:r>
            <a:endParaRPr lang="ru-RU" sz="2000" dirty="0">
              <a:ea typeface="Calibri"/>
              <a:cs typeface="Times New Roman"/>
            </a:endParaRPr>
          </a:p>
        </p:txBody>
      </p:sp>
    </p:spTree>
    <p:extLst>
      <p:ext uri="{BB962C8B-B14F-4D97-AF65-F5344CB8AC3E}">
        <p14:creationId xmlns:p14="http://schemas.microsoft.com/office/powerpoint/2010/main" val="35893086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a:solidFill>
            <a:schemeClr val="tx2">
              <a:lumMod val="20000"/>
              <a:lumOff val="80000"/>
            </a:schemeClr>
          </a:solidFill>
        </p:spPr>
        <p:txBody>
          <a:bodyPr rtlCol="0">
            <a:normAutofit/>
          </a:bodyPr>
          <a:lstStyle/>
          <a:p>
            <a:pPr algn="just">
              <a:lnSpc>
                <a:spcPct val="107000"/>
              </a:lnSpc>
              <a:spcAft>
                <a:spcPts val="0"/>
              </a:spcAft>
            </a:pPr>
            <a:r>
              <a:rPr lang="en-US" dirty="0" err="1">
                <a:latin typeface="Times New Roman"/>
                <a:ea typeface="Times New Roman"/>
                <a:cs typeface="Times New Roman"/>
              </a:rPr>
              <a:t>Olimlar</a:t>
            </a:r>
            <a:r>
              <a:rPr lang="en-US" dirty="0">
                <a:latin typeface="Times New Roman"/>
                <a:ea typeface="Times New Roman"/>
                <a:cs typeface="Times New Roman"/>
              </a:rPr>
              <a:t> </a:t>
            </a:r>
            <a:r>
              <a:rPr lang="en-US" dirty="0" err="1">
                <a:latin typeface="Times New Roman"/>
                <a:ea typeface="Times New Roman"/>
                <a:cs typeface="Times New Roman"/>
              </a:rPr>
              <a:t>fikriga</a:t>
            </a:r>
            <a:r>
              <a:rPr lang="en-US" dirty="0">
                <a:latin typeface="Times New Roman"/>
                <a:ea typeface="Times New Roman"/>
                <a:cs typeface="Times New Roman"/>
              </a:rPr>
              <a:t> </a:t>
            </a:r>
            <a:r>
              <a:rPr lang="en-US" dirty="0" err="1">
                <a:latin typeface="Times New Roman"/>
                <a:ea typeface="Times New Roman"/>
                <a:cs typeface="Times New Roman"/>
              </a:rPr>
              <a:t>ko‘ra</a:t>
            </a:r>
            <a:r>
              <a:rPr lang="en-US" dirty="0">
                <a:latin typeface="Times New Roman"/>
                <a:ea typeface="Times New Roman"/>
                <a:cs typeface="Times New Roman"/>
              </a:rPr>
              <a:t>, </a:t>
            </a:r>
            <a:r>
              <a:rPr lang="en-US" b="1" dirty="0" err="1">
                <a:latin typeface="Times New Roman"/>
                <a:ea typeface="Times New Roman"/>
                <a:cs typeface="Times New Roman"/>
              </a:rPr>
              <a:t>O‘ratepa</a:t>
            </a:r>
            <a:r>
              <a:rPr lang="en-US" b="1" dirty="0">
                <a:latin typeface="Times New Roman"/>
                <a:ea typeface="Times New Roman"/>
                <a:cs typeface="Times New Roman"/>
              </a:rPr>
              <a:t> </a:t>
            </a:r>
            <a:r>
              <a:rPr lang="en-US" b="1" dirty="0" err="1">
                <a:latin typeface="Times New Roman"/>
                <a:ea typeface="Times New Roman"/>
                <a:cs typeface="Times New Roman"/>
              </a:rPr>
              <a:t>shahri</a:t>
            </a:r>
            <a:r>
              <a:rPr lang="en-US" b="1" dirty="0">
                <a:latin typeface="Times New Roman"/>
                <a:ea typeface="Times New Roman"/>
                <a:cs typeface="Times New Roman"/>
              </a:rPr>
              <a:t> </a:t>
            </a:r>
            <a:r>
              <a:rPr lang="en-US" dirty="0" err="1">
                <a:latin typeface="Times New Roman"/>
                <a:ea typeface="Times New Roman"/>
                <a:cs typeface="Times New Roman"/>
              </a:rPr>
              <a:t>atrofida</a:t>
            </a:r>
            <a:r>
              <a:rPr lang="en-US" dirty="0">
                <a:latin typeface="Times New Roman"/>
                <a:ea typeface="Times New Roman"/>
                <a:cs typeface="Times New Roman"/>
              </a:rPr>
              <a:t> </a:t>
            </a:r>
            <a:r>
              <a:rPr lang="en-US" dirty="0" err="1">
                <a:latin typeface="Times New Roman"/>
                <a:ea typeface="Times New Roman"/>
                <a:cs typeface="Times New Roman"/>
              </a:rPr>
              <a:t>joylashgan</a:t>
            </a:r>
            <a:r>
              <a:rPr lang="en-US" dirty="0">
                <a:latin typeface="Times New Roman"/>
                <a:ea typeface="Times New Roman"/>
                <a:cs typeface="Times New Roman"/>
              </a:rPr>
              <a:t> </a:t>
            </a:r>
            <a:r>
              <a:rPr lang="en-US" b="1" dirty="0" err="1">
                <a:solidFill>
                  <a:srgbClr val="0000FF"/>
                </a:solidFill>
                <a:latin typeface="Times New Roman"/>
                <a:ea typeface="Times New Roman"/>
                <a:cs typeface="Times New Roman"/>
              </a:rPr>
              <a:t>Nurtepa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shahar</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xarobasi</a:t>
            </a:r>
            <a:r>
              <a:rPr lang="en-US" b="1" dirty="0">
                <a:solidFill>
                  <a:srgbClr val="0000FF"/>
                </a:solidFill>
                <a:latin typeface="Times New Roman"/>
                <a:ea typeface="Times New Roman"/>
                <a:cs typeface="Times New Roman"/>
              </a:rPr>
              <a:t> </a:t>
            </a:r>
            <a:r>
              <a:rPr lang="en-US" dirty="0" err="1">
                <a:latin typeface="Times New Roman"/>
                <a:ea typeface="Times New Roman"/>
                <a:cs typeface="Times New Roman"/>
              </a:rPr>
              <a:t>o‘rnida</a:t>
            </a:r>
            <a:r>
              <a:rPr lang="en-US" dirty="0">
                <a:latin typeface="Times New Roman"/>
                <a:ea typeface="Times New Roman"/>
                <a:cs typeface="Times New Roman"/>
              </a:rPr>
              <a:t> </a:t>
            </a:r>
            <a:r>
              <a:rPr lang="en-US" b="1" dirty="0">
                <a:latin typeface="Times New Roman"/>
                <a:ea typeface="Times New Roman"/>
                <a:cs typeface="Times New Roman"/>
              </a:rPr>
              <a:t>mil.avv.VI–IV </a:t>
            </a:r>
            <a:r>
              <a:rPr lang="en-US" b="1" dirty="0" err="1">
                <a:latin typeface="Times New Roman"/>
                <a:ea typeface="Times New Roman"/>
                <a:cs typeface="Times New Roman"/>
              </a:rPr>
              <a:t>asrlarda</a:t>
            </a:r>
            <a:r>
              <a:rPr lang="en-US" b="1" dirty="0">
                <a:latin typeface="Times New Roman"/>
                <a:ea typeface="Times New Roman"/>
                <a:cs typeface="Times New Roman"/>
              </a:rPr>
              <a:t> </a:t>
            </a:r>
            <a:r>
              <a:rPr lang="en-US" b="1" dirty="0" err="1">
                <a:solidFill>
                  <a:srgbClr val="0000FF"/>
                </a:solidFill>
                <a:latin typeface="Times New Roman"/>
                <a:ea typeface="Times New Roman"/>
                <a:cs typeface="Times New Roman"/>
              </a:rPr>
              <a:t>Kurushkata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nomli</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yunoncha</a:t>
            </a:r>
            <a:r>
              <a:rPr lang="en-US" b="1" dirty="0">
                <a:solidFill>
                  <a:srgbClr val="0000FF"/>
                </a:solidFill>
                <a:latin typeface="Times New Roman"/>
                <a:ea typeface="Times New Roman"/>
                <a:cs typeface="Times New Roman"/>
              </a:rPr>
              <a:t> </a:t>
            </a:r>
            <a:r>
              <a:rPr lang="en-US" b="1" dirty="0" err="1">
                <a:solidFill>
                  <a:srgbClr val="0000FF"/>
                </a:solidFill>
                <a:latin typeface="Times New Roman"/>
                <a:ea typeface="Times New Roman"/>
                <a:cs typeface="Times New Roman"/>
              </a:rPr>
              <a:t>Kiropolis</a:t>
            </a:r>
            <a:r>
              <a:rPr lang="en-US" b="1" dirty="0">
                <a:solidFill>
                  <a:srgbClr val="0000FF"/>
                </a:solidFill>
                <a:latin typeface="Times New Roman"/>
                <a:ea typeface="Times New Roman"/>
                <a:cs typeface="Times New Roman"/>
              </a:rPr>
              <a:t>),</a:t>
            </a:r>
            <a:r>
              <a:rPr lang="en-US" dirty="0">
                <a:latin typeface="Times New Roman"/>
                <a:ea typeface="Times New Roman"/>
                <a:cs typeface="Times New Roman"/>
              </a:rPr>
              <a:t> </a:t>
            </a:r>
            <a:r>
              <a:rPr lang="en-US" dirty="0" err="1">
                <a:latin typeface="Times New Roman"/>
                <a:ea typeface="Times New Roman"/>
                <a:cs typeface="Times New Roman"/>
              </a:rPr>
              <a:t>ya’ni</a:t>
            </a:r>
            <a:r>
              <a:rPr lang="en-US" dirty="0">
                <a:latin typeface="Times New Roman"/>
                <a:ea typeface="Times New Roman"/>
                <a:cs typeface="Times New Roman"/>
              </a:rPr>
              <a:t> </a:t>
            </a:r>
            <a:r>
              <a:rPr lang="en-US" b="1" i="1" dirty="0">
                <a:solidFill>
                  <a:srgbClr val="FF0000"/>
                </a:solidFill>
                <a:latin typeface="Times New Roman"/>
                <a:ea typeface="Times New Roman"/>
                <a:cs typeface="Times New Roman"/>
              </a:rPr>
              <a:t>«</a:t>
            </a:r>
            <a:r>
              <a:rPr lang="en-US" b="1" i="1" dirty="0" err="1">
                <a:solidFill>
                  <a:srgbClr val="FF0000"/>
                </a:solidFill>
                <a:latin typeface="Times New Roman"/>
                <a:ea typeface="Times New Roman"/>
                <a:cs typeface="Times New Roman"/>
              </a:rPr>
              <a:t>Kir</a:t>
            </a:r>
            <a:r>
              <a:rPr lang="en-US" b="1" i="1" dirty="0">
                <a:solidFill>
                  <a:srgbClr val="FF0000"/>
                </a:solidFill>
                <a:latin typeface="Times New Roman"/>
                <a:ea typeface="Times New Roman"/>
                <a:cs typeface="Times New Roman"/>
              </a:rPr>
              <a:t> </a:t>
            </a:r>
            <a:r>
              <a:rPr lang="en-US" b="1" i="1" dirty="0" err="1">
                <a:solidFill>
                  <a:srgbClr val="FF0000"/>
                </a:solidFill>
                <a:latin typeface="Times New Roman"/>
                <a:ea typeface="Times New Roman"/>
                <a:cs typeface="Times New Roman"/>
              </a:rPr>
              <a:t>shahri</a:t>
            </a:r>
            <a:r>
              <a:rPr lang="en-US" b="1" i="1" dirty="0">
                <a:solidFill>
                  <a:srgbClr val="FF0000"/>
                </a:solidFill>
                <a:latin typeface="Times New Roman"/>
                <a:ea typeface="Times New Roman"/>
                <a:cs typeface="Times New Roman"/>
              </a:rPr>
              <a:t>»</a:t>
            </a:r>
            <a:r>
              <a:rPr lang="en-US" dirty="0">
                <a:latin typeface="Times New Roman"/>
                <a:ea typeface="Times New Roman"/>
                <a:cs typeface="Times New Roman"/>
              </a:rPr>
              <a:t> </a:t>
            </a:r>
            <a:r>
              <a:rPr lang="en-US" dirty="0" err="1">
                <a:latin typeface="Times New Roman"/>
                <a:ea typeface="Times New Roman"/>
                <a:cs typeface="Times New Roman"/>
              </a:rPr>
              <a:t>joylashgan</a:t>
            </a:r>
            <a:r>
              <a:rPr lang="en-US" dirty="0">
                <a:latin typeface="Times New Roman"/>
                <a:ea typeface="Times New Roman"/>
                <a:cs typeface="Times New Roman"/>
              </a:rPr>
              <a:t>. Bu </a:t>
            </a:r>
            <a:r>
              <a:rPr lang="en-US" dirty="0" err="1">
                <a:latin typeface="Times New Roman"/>
                <a:ea typeface="Times New Roman"/>
                <a:cs typeface="Times New Roman"/>
              </a:rPr>
              <a:t>shahar</a:t>
            </a:r>
            <a:r>
              <a:rPr lang="en-US" dirty="0">
                <a:latin typeface="Times New Roman"/>
                <a:ea typeface="Times New Roman"/>
                <a:cs typeface="Times New Roman"/>
              </a:rPr>
              <a:t> </a:t>
            </a:r>
            <a:r>
              <a:rPr lang="en-US" b="1" dirty="0" err="1">
                <a:latin typeface="Times New Roman"/>
                <a:ea typeface="Times New Roman"/>
                <a:cs typeface="Times New Roman"/>
              </a:rPr>
              <a:t>mudofaa</a:t>
            </a:r>
            <a:r>
              <a:rPr lang="en-US" b="1" dirty="0">
                <a:latin typeface="Times New Roman"/>
                <a:ea typeface="Times New Roman"/>
                <a:cs typeface="Times New Roman"/>
              </a:rPr>
              <a:t> </a:t>
            </a:r>
            <a:r>
              <a:rPr lang="en-US" b="1" dirty="0" err="1">
                <a:latin typeface="Times New Roman"/>
                <a:ea typeface="Times New Roman"/>
                <a:cs typeface="Times New Roman"/>
              </a:rPr>
              <a:t>devorlari</a:t>
            </a:r>
            <a:r>
              <a:rPr lang="en-US" dirty="0">
                <a:latin typeface="Times New Roman"/>
                <a:ea typeface="Times New Roman"/>
                <a:cs typeface="Times New Roman"/>
              </a:rPr>
              <a:t> </a:t>
            </a:r>
            <a:r>
              <a:rPr lang="en-US" dirty="0" err="1">
                <a:latin typeface="Times New Roman"/>
                <a:ea typeface="Times New Roman"/>
                <a:cs typeface="Times New Roman"/>
              </a:rPr>
              <a:t>bilan</a:t>
            </a:r>
            <a:r>
              <a:rPr lang="en-US" dirty="0">
                <a:latin typeface="Times New Roman"/>
                <a:ea typeface="Times New Roman"/>
                <a:cs typeface="Times New Roman"/>
              </a:rPr>
              <a:t> </a:t>
            </a:r>
            <a:r>
              <a:rPr lang="en-US" dirty="0" err="1">
                <a:latin typeface="Times New Roman"/>
                <a:ea typeface="Times New Roman"/>
                <a:cs typeface="Times New Roman"/>
              </a:rPr>
              <a:t>o‘ralgan</a:t>
            </a:r>
            <a:r>
              <a:rPr lang="en-US" dirty="0">
                <a:latin typeface="Times New Roman"/>
                <a:ea typeface="Times New Roman"/>
                <a:cs typeface="Times New Roman"/>
              </a:rPr>
              <a:t>, ammo </a:t>
            </a:r>
            <a:r>
              <a:rPr lang="en-US" dirty="0" err="1">
                <a:latin typeface="Times New Roman"/>
                <a:ea typeface="Times New Roman"/>
                <a:cs typeface="Times New Roman"/>
              </a:rPr>
              <a:t>uning</a:t>
            </a:r>
            <a:r>
              <a:rPr lang="en-US" dirty="0">
                <a:latin typeface="Times New Roman"/>
                <a:ea typeface="Times New Roman"/>
                <a:cs typeface="Times New Roman"/>
              </a:rPr>
              <a:t> </a:t>
            </a:r>
            <a:r>
              <a:rPr lang="en-US" b="1" dirty="0" err="1">
                <a:latin typeface="Times New Roman"/>
                <a:ea typeface="Times New Roman"/>
                <a:cs typeface="Times New Roman"/>
              </a:rPr>
              <a:t>uy</a:t>
            </a:r>
            <a:r>
              <a:rPr lang="en-US" b="1" dirty="0">
                <a:latin typeface="Times New Roman"/>
                <a:ea typeface="Times New Roman"/>
                <a:cs typeface="Times New Roman"/>
              </a:rPr>
              <a:t>–</a:t>
            </a:r>
            <a:r>
              <a:rPr lang="en-US" b="1" dirty="0" err="1">
                <a:latin typeface="Times New Roman"/>
                <a:ea typeface="Times New Roman"/>
                <a:cs typeface="Times New Roman"/>
              </a:rPr>
              <a:t>joylari</a:t>
            </a:r>
            <a:r>
              <a:rPr lang="en-US" b="1" dirty="0">
                <a:latin typeface="Times New Roman"/>
                <a:ea typeface="Times New Roman"/>
                <a:cs typeface="Times New Roman"/>
              </a:rPr>
              <a:t> </a:t>
            </a:r>
            <a:r>
              <a:rPr lang="en-US" b="1" dirty="0" err="1">
                <a:latin typeface="Times New Roman"/>
                <a:ea typeface="Times New Roman"/>
                <a:cs typeface="Times New Roman"/>
              </a:rPr>
              <a:t>yertulalardan</a:t>
            </a:r>
            <a:r>
              <a:rPr lang="en-US" b="1" dirty="0">
                <a:latin typeface="Times New Roman"/>
                <a:ea typeface="Times New Roman"/>
                <a:cs typeface="Times New Roman"/>
              </a:rPr>
              <a:t> </a:t>
            </a:r>
            <a:r>
              <a:rPr lang="en-US" dirty="0" err="1">
                <a:latin typeface="Times New Roman"/>
                <a:ea typeface="Times New Roman"/>
                <a:cs typeface="Times New Roman"/>
              </a:rPr>
              <a:t>iboratdir</a:t>
            </a:r>
            <a:r>
              <a:rPr lang="en-US" dirty="0">
                <a:latin typeface="Times New Roman"/>
                <a:ea typeface="Times New Roman"/>
                <a:cs typeface="Times New Roman"/>
              </a:rPr>
              <a:t>. </a:t>
            </a:r>
          </a:p>
          <a:p>
            <a:pPr algn="just">
              <a:lnSpc>
                <a:spcPct val="107000"/>
              </a:lnSpc>
              <a:spcAft>
                <a:spcPts val="0"/>
              </a:spcAft>
            </a:pPr>
            <a:r>
              <a:rPr lang="en-US" b="1" dirty="0" err="1" smtClean="0">
                <a:solidFill>
                  <a:srgbClr val="FF0000"/>
                </a:solidFill>
                <a:latin typeface="Times New Roman"/>
                <a:ea typeface="Times New Roman"/>
                <a:cs typeface="Times New Roman"/>
              </a:rPr>
              <a:t>Sug‘d</a:t>
            </a:r>
            <a:r>
              <a:rPr lang="en-US" b="1" dirty="0" smtClean="0">
                <a:solidFill>
                  <a:srgbClr val="FF0000"/>
                </a:solidFill>
                <a:latin typeface="Times New Roman"/>
                <a:ea typeface="Times New Roman"/>
                <a:cs typeface="Times New Roman"/>
              </a:rPr>
              <a:t> </a:t>
            </a:r>
            <a:r>
              <a:rPr lang="en-US" b="1" dirty="0" err="1">
                <a:solidFill>
                  <a:srgbClr val="FF0000"/>
                </a:solidFill>
                <a:latin typeface="Times New Roman"/>
                <a:ea typeface="Times New Roman"/>
                <a:cs typeface="Times New Roman"/>
              </a:rPr>
              <a:t>hunarmandchiligi</a:t>
            </a:r>
            <a:r>
              <a:rPr lang="en-US" b="1" dirty="0">
                <a:solidFill>
                  <a:srgbClr val="FF0000"/>
                </a:solidFill>
                <a:latin typeface="Times New Roman"/>
                <a:ea typeface="Times New Roman"/>
                <a:cs typeface="Times New Roman"/>
              </a:rPr>
              <a:t> </a:t>
            </a:r>
            <a:r>
              <a:rPr lang="en-US" dirty="0" err="1">
                <a:latin typeface="Times New Roman"/>
                <a:ea typeface="Times New Roman"/>
                <a:cs typeface="Times New Roman"/>
              </a:rPr>
              <a:t>ta’siri</a:t>
            </a:r>
            <a:r>
              <a:rPr lang="en-US" dirty="0">
                <a:latin typeface="Times New Roman"/>
                <a:ea typeface="Times New Roman"/>
                <a:cs typeface="Times New Roman"/>
              </a:rPr>
              <a:t> </a:t>
            </a:r>
            <a:r>
              <a:rPr lang="en-US" dirty="0" err="1">
                <a:latin typeface="Times New Roman"/>
                <a:ea typeface="Times New Roman"/>
                <a:cs typeface="Times New Roman"/>
              </a:rPr>
              <a:t>asosida</a:t>
            </a:r>
            <a:r>
              <a:rPr lang="en-US" dirty="0">
                <a:latin typeface="Times New Roman"/>
                <a:ea typeface="Times New Roman"/>
                <a:cs typeface="Times New Roman"/>
              </a:rPr>
              <a:t> </a:t>
            </a:r>
            <a:r>
              <a:rPr lang="en-US" b="1" dirty="0" err="1">
                <a:latin typeface="Times New Roman"/>
                <a:ea typeface="Times New Roman"/>
                <a:cs typeface="Times New Roman"/>
              </a:rPr>
              <a:t>Nurtepada</a:t>
            </a:r>
            <a:r>
              <a:rPr lang="en-US" dirty="0">
                <a:latin typeface="Times New Roman"/>
                <a:ea typeface="Times New Roman"/>
                <a:cs typeface="Times New Roman"/>
              </a:rPr>
              <a:t> </a:t>
            </a:r>
            <a:r>
              <a:rPr lang="en-US" b="1" dirty="0" err="1">
                <a:latin typeface="Times New Roman"/>
                <a:ea typeface="Times New Roman"/>
                <a:cs typeface="Times New Roman"/>
              </a:rPr>
              <a:t>kulolchilik</a:t>
            </a:r>
            <a:r>
              <a:rPr lang="en-US" b="1" dirty="0">
                <a:latin typeface="Times New Roman"/>
                <a:ea typeface="Times New Roman"/>
                <a:cs typeface="Times New Roman"/>
              </a:rPr>
              <a:t> </a:t>
            </a:r>
            <a:r>
              <a:rPr lang="en-US" b="1" dirty="0" err="1">
                <a:latin typeface="Times New Roman"/>
                <a:ea typeface="Times New Roman"/>
                <a:cs typeface="Times New Roman"/>
              </a:rPr>
              <a:t>charxida</a:t>
            </a:r>
            <a:r>
              <a:rPr lang="en-US" b="1" dirty="0">
                <a:latin typeface="Times New Roman"/>
                <a:ea typeface="Times New Roman"/>
                <a:cs typeface="Times New Roman"/>
              </a:rPr>
              <a:t> </a:t>
            </a:r>
            <a:r>
              <a:rPr lang="en-US" dirty="0" err="1">
                <a:latin typeface="Times New Roman"/>
                <a:ea typeface="Times New Roman"/>
                <a:cs typeface="Times New Roman"/>
              </a:rPr>
              <a:t>yasalgan</a:t>
            </a:r>
            <a:r>
              <a:rPr lang="en-US" dirty="0">
                <a:latin typeface="Times New Roman"/>
                <a:ea typeface="Times New Roman"/>
                <a:cs typeface="Times New Roman"/>
              </a:rPr>
              <a:t> </a:t>
            </a:r>
            <a:r>
              <a:rPr lang="en-US" dirty="0" err="1">
                <a:latin typeface="Times New Roman"/>
                <a:ea typeface="Times New Roman"/>
                <a:cs typeface="Times New Roman"/>
              </a:rPr>
              <a:t>sopol</a:t>
            </a:r>
            <a:r>
              <a:rPr lang="en-US" dirty="0">
                <a:latin typeface="Times New Roman"/>
                <a:ea typeface="Times New Roman"/>
                <a:cs typeface="Times New Roman"/>
              </a:rPr>
              <a:t> </a:t>
            </a:r>
            <a:r>
              <a:rPr lang="en-US" dirty="0" err="1">
                <a:latin typeface="Times New Roman"/>
                <a:ea typeface="Times New Roman"/>
                <a:cs typeface="Times New Roman"/>
              </a:rPr>
              <a:t>idishlar</a:t>
            </a:r>
            <a:r>
              <a:rPr lang="en-US" dirty="0">
                <a:latin typeface="Times New Roman"/>
                <a:ea typeface="Times New Roman"/>
                <a:cs typeface="Times New Roman"/>
              </a:rPr>
              <a:t> ham </a:t>
            </a:r>
            <a:r>
              <a:rPr lang="en-US" dirty="0" err="1">
                <a:latin typeface="Times New Roman"/>
                <a:ea typeface="Times New Roman"/>
                <a:cs typeface="Times New Roman"/>
              </a:rPr>
              <a:t>tarqalgan</a:t>
            </a:r>
            <a:r>
              <a:rPr lang="en-US" dirty="0">
                <a:latin typeface="Times New Roman"/>
                <a:ea typeface="Times New Roman"/>
                <a:cs typeface="Times New Roman"/>
              </a:rPr>
              <a:t>. Bu </a:t>
            </a:r>
            <a:r>
              <a:rPr lang="en-US" dirty="0" err="1">
                <a:latin typeface="Times New Roman"/>
                <a:ea typeface="Times New Roman"/>
                <a:cs typeface="Times New Roman"/>
              </a:rPr>
              <a:t>shaharga</a:t>
            </a:r>
            <a:r>
              <a:rPr lang="en-US" dirty="0">
                <a:latin typeface="Times New Roman"/>
                <a:ea typeface="Times New Roman"/>
                <a:cs typeface="Times New Roman"/>
              </a:rPr>
              <a:t> </a:t>
            </a:r>
            <a:r>
              <a:rPr lang="en-US" b="1" dirty="0" err="1">
                <a:latin typeface="Times New Roman"/>
                <a:ea typeface="Times New Roman"/>
                <a:cs typeface="Times New Roman"/>
              </a:rPr>
              <a:t>qadimgi</a:t>
            </a:r>
            <a:r>
              <a:rPr lang="en-US" b="1" dirty="0">
                <a:latin typeface="Times New Roman"/>
                <a:ea typeface="Times New Roman"/>
                <a:cs typeface="Times New Roman"/>
              </a:rPr>
              <a:t> </a:t>
            </a:r>
            <a:r>
              <a:rPr lang="en-US" b="1" dirty="0" err="1">
                <a:latin typeface="Times New Roman"/>
                <a:ea typeface="Times New Roman"/>
                <a:cs typeface="Times New Roman"/>
              </a:rPr>
              <a:t>sug‘dlar</a:t>
            </a:r>
            <a:r>
              <a:rPr lang="en-US" dirty="0">
                <a:latin typeface="Times New Roman"/>
                <a:ea typeface="Times New Roman"/>
                <a:cs typeface="Times New Roman"/>
              </a:rPr>
              <a:t> </a:t>
            </a:r>
            <a:r>
              <a:rPr lang="en-US" dirty="0" err="1">
                <a:latin typeface="Times New Roman"/>
                <a:ea typeface="Times New Roman"/>
                <a:cs typeface="Times New Roman"/>
              </a:rPr>
              <a:t>asos</a:t>
            </a:r>
            <a:r>
              <a:rPr lang="en-US" dirty="0">
                <a:latin typeface="Times New Roman"/>
                <a:ea typeface="Times New Roman"/>
                <a:cs typeface="Times New Roman"/>
              </a:rPr>
              <a:t> </a:t>
            </a:r>
            <a:r>
              <a:rPr lang="en-US" dirty="0" err="1">
                <a:latin typeface="Times New Roman"/>
                <a:ea typeface="Times New Roman"/>
                <a:cs typeface="Times New Roman"/>
              </a:rPr>
              <a:t>solgan</a:t>
            </a:r>
            <a:r>
              <a:rPr lang="en-US" dirty="0">
                <a:latin typeface="Times New Roman"/>
                <a:ea typeface="Times New Roman"/>
                <a:cs typeface="Times New Roman"/>
              </a:rPr>
              <a:t> </a:t>
            </a:r>
            <a:r>
              <a:rPr lang="en-US" dirty="0" err="1">
                <a:latin typeface="Times New Roman"/>
                <a:ea typeface="Times New Roman"/>
                <a:cs typeface="Times New Roman"/>
              </a:rPr>
              <a:t>bo‘lishlari</a:t>
            </a:r>
            <a:r>
              <a:rPr lang="en-US" dirty="0">
                <a:latin typeface="Times New Roman"/>
                <a:ea typeface="Times New Roman"/>
                <a:cs typeface="Times New Roman"/>
              </a:rPr>
              <a:t> </a:t>
            </a:r>
            <a:r>
              <a:rPr lang="en-US" dirty="0" err="1">
                <a:latin typeface="Times New Roman"/>
                <a:ea typeface="Times New Roman"/>
                <a:cs typeface="Times New Roman"/>
              </a:rPr>
              <a:t>mumkin</a:t>
            </a:r>
            <a:r>
              <a:rPr lang="en-US" dirty="0">
                <a:latin typeface="Times New Roman"/>
                <a:ea typeface="Times New Roman"/>
                <a:cs typeface="Times New Roman"/>
              </a:rPr>
              <a:t>.</a:t>
            </a:r>
            <a:endParaRPr lang="ru-RU" dirty="0">
              <a:ea typeface="Calibri"/>
              <a:cs typeface="Times New Roman"/>
            </a:endParaRPr>
          </a:p>
        </p:txBody>
      </p:sp>
    </p:spTree>
    <p:extLst>
      <p:ext uri="{BB962C8B-B14F-4D97-AF65-F5344CB8AC3E}">
        <p14:creationId xmlns:p14="http://schemas.microsoft.com/office/powerpoint/2010/main" val="3882736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188640"/>
            <a:ext cx="8715375" cy="6383041"/>
          </a:xfrm>
        </p:spPr>
        <p:txBody>
          <a:bodyPr/>
          <a:lstStyle/>
          <a:p>
            <a:pPr algn="just" eaLnBrk="1" hangingPunct="1"/>
            <a:r>
              <a:rPr lang="uz-Cyrl-UZ" altLang="ru-RU" sz="3200" dirty="0">
                <a:solidFill>
                  <a:schemeClr val="tx1"/>
                </a:solidFill>
                <a:latin typeface="Times New Roman" panose="02020603050405020304" pitchFamily="18" charset="0"/>
                <a:cs typeface="Times New Roman" panose="02020603050405020304" pitchFamily="18" charset="0"/>
              </a:rPr>
              <a:t>	Аҳоли  аралаш  жойлашуви  ҳудудларида  ўтроқ  вилоятлар  сиѐсий </a:t>
            </a:r>
            <a:r>
              <a:rPr lang="uz-Cyrl-UZ" altLang="ru-RU" sz="3200" dirty="0" smtClean="0">
                <a:solidFill>
                  <a:schemeClr val="tx1"/>
                </a:solidFill>
                <a:latin typeface="Times New Roman" panose="02020603050405020304" pitchFamily="18" charset="0"/>
                <a:cs typeface="Times New Roman" panose="02020603050405020304" pitchFamily="18" charset="0"/>
              </a:rPr>
              <a:t>уюшмаларининг  </a:t>
            </a:r>
            <a:r>
              <a:rPr lang="uz-Cyrl-UZ" altLang="ru-RU" sz="3200" dirty="0">
                <a:solidFill>
                  <a:schemeClr val="tx1"/>
                </a:solidFill>
                <a:latin typeface="Times New Roman" panose="02020603050405020304" pitchFamily="18" charset="0"/>
                <a:cs typeface="Times New Roman" panose="02020603050405020304" pitchFamily="18" charset="0"/>
              </a:rPr>
              <a:t>шаклланишига  туртки  бўлган  омиллардан  бири  -  </a:t>
            </a:r>
            <a:r>
              <a:rPr lang="uz-Cyrl-UZ" altLang="ru-RU" sz="3200" b="1" i="1" dirty="0">
                <a:solidFill>
                  <a:srgbClr val="002060"/>
                </a:solidFill>
                <a:latin typeface="Times New Roman" panose="02020603050405020304" pitchFamily="18" charset="0"/>
                <a:cs typeface="Times New Roman" panose="02020603050405020304" pitchFamily="18" charset="0"/>
              </a:rPr>
              <a:t>Ўрта </a:t>
            </a:r>
            <a:r>
              <a:rPr lang="uz-Cyrl-UZ" altLang="ru-RU" sz="3200" b="1" i="1" dirty="0" smtClean="0">
                <a:solidFill>
                  <a:srgbClr val="002060"/>
                </a:solidFill>
                <a:latin typeface="Times New Roman" panose="02020603050405020304" pitchFamily="18" charset="0"/>
                <a:cs typeface="Times New Roman" panose="02020603050405020304" pitchFamily="18" charset="0"/>
              </a:rPr>
              <a:t>Осиѐнинг  </a:t>
            </a:r>
            <a:r>
              <a:rPr lang="uz-Cyrl-UZ" altLang="ru-RU" sz="3200" b="1" i="1" dirty="0">
                <a:solidFill>
                  <a:srgbClr val="002060"/>
                </a:solidFill>
                <a:latin typeface="Times New Roman" panose="02020603050405020304" pitchFamily="18" charset="0"/>
                <a:cs typeface="Times New Roman" panose="02020603050405020304" pitchFamily="18" charset="0"/>
              </a:rPr>
              <a:t>жанубидаги  дашт  ҳудудларда  жойлашган  кўчманчи  қабилалар </a:t>
            </a:r>
            <a:r>
              <a:rPr lang="uz-Cyrl-UZ" altLang="ru-RU" sz="3200" b="1" i="1" dirty="0" smtClean="0">
                <a:solidFill>
                  <a:srgbClr val="002060"/>
                </a:solidFill>
                <a:latin typeface="Times New Roman" panose="02020603050405020304" pitchFamily="18" charset="0"/>
                <a:cs typeface="Times New Roman" panose="02020603050405020304" pitchFamily="18" charset="0"/>
              </a:rPr>
              <a:t>ҳужуми </a:t>
            </a:r>
            <a:r>
              <a:rPr lang="uz-Cyrl-UZ" altLang="ru-RU" sz="3200" b="1" i="1" dirty="0">
                <a:solidFill>
                  <a:srgbClr val="002060"/>
                </a:solidFill>
                <a:latin typeface="Times New Roman" panose="02020603050405020304" pitchFamily="18" charset="0"/>
                <a:cs typeface="Times New Roman" panose="02020603050405020304" pitchFamily="18" charset="0"/>
              </a:rPr>
              <a:t>хавфли эди. </a:t>
            </a:r>
            <a:r>
              <a:rPr lang="uz-Cyrl-UZ" altLang="ru-RU" sz="3200" dirty="0">
                <a:solidFill>
                  <a:schemeClr val="tx1"/>
                </a:solidFill>
                <a:latin typeface="Times New Roman" panose="02020603050405020304" pitchFamily="18" charset="0"/>
                <a:cs typeface="Times New Roman" panose="02020603050405020304" pitchFamily="18" charset="0"/>
              </a:rPr>
              <a:t>Мил.авв.</a:t>
            </a:r>
            <a:r>
              <a:rPr lang="en-US" altLang="ru-RU" sz="3200" dirty="0">
                <a:solidFill>
                  <a:schemeClr val="tx1"/>
                </a:solidFill>
                <a:latin typeface="Times New Roman" panose="02020603050405020304" pitchFamily="18" charset="0"/>
                <a:cs typeface="Times New Roman" panose="02020603050405020304" pitchFamily="18" charset="0"/>
              </a:rPr>
              <a:t>VII-VI </a:t>
            </a:r>
            <a:r>
              <a:rPr lang="uz-Cyrl-UZ" altLang="ru-RU" sz="3200" dirty="0">
                <a:solidFill>
                  <a:schemeClr val="tx1"/>
                </a:solidFill>
                <a:latin typeface="Times New Roman" panose="02020603050405020304" pitchFamily="18" charset="0"/>
                <a:cs typeface="Times New Roman" panose="02020603050405020304" pitchFamily="18" charset="0"/>
              </a:rPr>
              <a:t>асрларга келиб бундай ҳужумлар тез-тез </a:t>
            </a:r>
            <a:r>
              <a:rPr lang="uz-Cyrl-UZ" altLang="ru-RU" sz="3200" dirty="0" smtClean="0">
                <a:solidFill>
                  <a:schemeClr val="tx1"/>
                </a:solidFill>
                <a:latin typeface="Times New Roman" panose="02020603050405020304" pitchFamily="18" charset="0"/>
                <a:cs typeface="Times New Roman" panose="02020603050405020304" pitchFamily="18" charset="0"/>
              </a:rPr>
              <a:t>бўлиши  </a:t>
            </a:r>
            <a:r>
              <a:rPr lang="uz-Cyrl-UZ" altLang="ru-RU" sz="3200" dirty="0">
                <a:solidFill>
                  <a:schemeClr val="tx1"/>
                </a:solidFill>
                <a:latin typeface="Times New Roman" panose="02020603050405020304" pitchFamily="18" charset="0"/>
                <a:cs typeface="Times New Roman" panose="02020603050405020304" pitchFamily="18" charset="0"/>
              </a:rPr>
              <a:t>муқаррар  эди.  Чунки,    Ўрта  Осиѐнинг  кўпгина  </a:t>
            </a:r>
            <a:r>
              <a:rPr lang="uz-Cyrl-UZ" altLang="ru-RU" sz="3200" b="1" dirty="0">
                <a:solidFill>
                  <a:schemeClr val="tx1"/>
                </a:solidFill>
                <a:latin typeface="Times New Roman" panose="02020603050405020304" pitchFamily="18" charset="0"/>
                <a:cs typeface="Times New Roman" panose="02020603050405020304" pitchFamily="18" charset="0"/>
              </a:rPr>
              <a:t>тоғ  ва  дашт </a:t>
            </a:r>
            <a:r>
              <a:rPr lang="uz-Cyrl-UZ" altLang="ru-RU" sz="3200" b="1" dirty="0" smtClean="0">
                <a:solidFill>
                  <a:schemeClr val="tx1"/>
                </a:solidFill>
                <a:latin typeface="Times New Roman" panose="02020603050405020304" pitchFamily="18" charset="0"/>
                <a:cs typeface="Times New Roman" panose="02020603050405020304" pitchFamily="18" charset="0"/>
              </a:rPr>
              <a:t>ҳудудларида</a:t>
            </a:r>
            <a:r>
              <a:rPr lang="uz-Cyrl-UZ" altLang="ru-RU" sz="3200" dirty="0" smtClean="0">
                <a:solidFill>
                  <a:schemeClr val="tx1"/>
                </a:solidFill>
                <a:latin typeface="Times New Roman" panose="02020603050405020304" pitchFamily="18" charset="0"/>
                <a:cs typeface="Times New Roman" panose="02020603050405020304" pitchFamily="18" charset="0"/>
              </a:rPr>
              <a:t> </a:t>
            </a:r>
            <a:r>
              <a:rPr lang="uz-Cyrl-UZ" altLang="ru-RU" sz="3200" b="1" dirty="0">
                <a:solidFill>
                  <a:srgbClr val="002060"/>
                </a:solidFill>
                <a:latin typeface="Times New Roman" panose="02020603050405020304" pitchFamily="18" charset="0"/>
                <a:cs typeface="Times New Roman" panose="02020603050405020304" pitchFamily="18" charset="0"/>
              </a:rPr>
              <a:t>йилқичилик</a:t>
            </a:r>
            <a:r>
              <a:rPr lang="uz-Cyrl-UZ" altLang="ru-RU" sz="3200" dirty="0">
                <a:solidFill>
                  <a:schemeClr val="tx1"/>
                </a:solidFill>
                <a:latin typeface="Times New Roman" panose="02020603050405020304" pitchFamily="18" charset="0"/>
                <a:cs typeface="Times New Roman" panose="02020603050405020304" pitchFamily="18" charset="0"/>
              </a:rPr>
              <a:t> кенг тарқалиб,  кўчманчиларнинг ўзлари эса катта </a:t>
            </a:r>
            <a:r>
              <a:rPr lang="uz-Cyrl-UZ" altLang="ru-RU" sz="3200" dirty="0" smtClean="0">
                <a:solidFill>
                  <a:schemeClr val="tx1"/>
                </a:solidFill>
                <a:latin typeface="Times New Roman" panose="02020603050405020304" pitchFamily="18" charset="0"/>
                <a:cs typeface="Times New Roman" panose="02020603050405020304" pitchFamily="18" charset="0"/>
              </a:rPr>
              <a:t>жанговар </a:t>
            </a:r>
            <a:r>
              <a:rPr lang="uz-Cyrl-UZ" altLang="ru-RU" sz="3200" dirty="0">
                <a:solidFill>
                  <a:schemeClr val="tx1"/>
                </a:solidFill>
                <a:latin typeface="Times New Roman" panose="02020603050405020304" pitchFamily="18" charset="0"/>
                <a:cs typeface="Times New Roman" panose="02020603050405020304" pitchFamily="18" charset="0"/>
              </a:rPr>
              <a:t>муваффақиятларга эришиб, жиддий хавф туғдира бошлайдилар. </a:t>
            </a:r>
            <a:endParaRPr lang="ru-RU" altLang="ru-RU" sz="3200" i="1" u="sng"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2168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27384"/>
            <a:ext cx="9144000" cy="6858000"/>
          </a:xfrm>
        </p:spPr>
        <p:style>
          <a:lnRef idx="2">
            <a:schemeClr val="accent2"/>
          </a:lnRef>
          <a:fillRef idx="1">
            <a:schemeClr val="lt1"/>
          </a:fillRef>
          <a:effectRef idx="0">
            <a:schemeClr val="accent2"/>
          </a:effectRef>
          <a:fontRef idx="minor">
            <a:schemeClr val="dk1"/>
          </a:fontRef>
        </p:style>
        <p:txBody>
          <a:bodyPr rtlCol="0">
            <a:normAutofit/>
          </a:bodyPr>
          <a:lstStyle/>
          <a:p>
            <a:pPr algn="just">
              <a:lnSpc>
                <a:spcPct val="107000"/>
              </a:lnSpc>
              <a:spcAft>
                <a:spcPts val="0"/>
              </a:spcAft>
            </a:pPr>
            <a:r>
              <a:rPr lang="en-US" sz="3300" b="1" dirty="0">
                <a:latin typeface="Times New Roman"/>
                <a:ea typeface="Times New Roman"/>
                <a:cs typeface="Times New Roman"/>
              </a:rPr>
              <a:t>Toshkent </a:t>
            </a:r>
            <a:r>
              <a:rPr lang="en-US" sz="3300" b="1" dirty="0" err="1">
                <a:latin typeface="Times New Roman"/>
                <a:ea typeface="Times New Roman"/>
                <a:cs typeface="Times New Roman"/>
              </a:rPr>
              <a:t>viloyatida</a:t>
            </a:r>
            <a:r>
              <a:rPr lang="en-US" sz="3300" b="1" dirty="0">
                <a:latin typeface="Times New Roman"/>
                <a:ea typeface="Times New Roman"/>
                <a:cs typeface="Times New Roman"/>
              </a:rPr>
              <a:t> (</a:t>
            </a:r>
            <a:r>
              <a:rPr lang="en-US" sz="3300" b="1" dirty="0" err="1">
                <a:latin typeface="Times New Roman"/>
                <a:ea typeface="Times New Roman"/>
                <a:cs typeface="Times New Roman"/>
              </a:rPr>
              <a:t>Choch</a:t>
            </a:r>
            <a:r>
              <a:rPr lang="en-US" sz="3300" b="1" dirty="0">
                <a:latin typeface="Times New Roman"/>
                <a:ea typeface="Times New Roman"/>
                <a:cs typeface="Times New Roman"/>
              </a:rPr>
              <a:t>)</a:t>
            </a:r>
            <a:r>
              <a:rPr lang="en-US" sz="3300" dirty="0">
                <a:latin typeface="Times New Roman"/>
                <a:ea typeface="Times New Roman"/>
                <a:cs typeface="Times New Roman"/>
              </a:rPr>
              <a:t> ilk </a:t>
            </a:r>
            <a:r>
              <a:rPr lang="en-US" sz="3300" dirty="0" err="1">
                <a:latin typeface="Times New Roman"/>
                <a:ea typeface="Times New Roman"/>
                <a:cs typeface="Times New Roman"/>
              </a:rPr>
              <a:t>temir</a:t>
            </a:r>
            <a:r>
              <a:rPr lang="en-US" sz="3300" dirty="0">
                <a:latin typeface="Times New Roman"/>
                <a:ea typeface="Times New Roman"/>
                <a:cs typeface="Times New Roman"/>
              </a:rPr>
              <a:t> </a:t>
            </a:r>
            <a:r>
              <a:rPr lang="en-US" sz="3300" dirty="0" err="1">
                <a:latin typeface="Times New Roman"/>
                <a:ea typeface="Times New Roman"/>
                <a:cs typeface="Times New Roman"/>
              </a:rPr>
              <a:t>davrida</a:t>
            </a:r>
            <a:r>
              <a:rPr lang="en-US" sz="3300" dirty="0">
                <a:latin typeface="Times New Roman"/>
                <a:ea typeface="Times New Roman"/>
                <a:cs typeface="Times New Roman"/>
              </a:rPr>
              <a:t> </a:t>
            </a:r>
            <a:r>
              <a:rPr lang="en-US" sz="3300" b="1" dirty="0" err="1">
                <a:solidFill>
                  <a:srgbClr val="FF0000"/>
                </a:solidFill>
                <a:latin typeface="Times New Roman"/>
                <a:ea typeface="Times New Roman"/>
                <a:cs typeface="Times New Roman"/>
              </a:rPr>
              <a:t>Burg‘ulik</a:t>
            </a:r>
            <a:r>
              <a:rPr lang="en-US" sz="3300" b="1" dirty="0">
                <a:solidFill>
                  <a:srgbClr val="FF0000"/>
                </a:solidFill>
                <a:latin typeface="Times New Roman"/>
                <a:ea typeface="Times New Roman"/>
                <a:cs typeface="Times New Roman"/>
              </a:rPr>
              <a:t> (</a:t>
            </a:r>
            <a:r>
              <a:rPr lang="en-US" sz="3300" b="1" dirty="0" err="1">
                <a:solidFill>
                  <a:srgbClr val="FF0000"/>
                </a:solidFill>
                <a:latin typeface="Times New Roman"/>
                <a:ea typeface="Times New Roman"/>
                <a:cs typeface="Times New Roman"/>
              </a:rPr>
              <a:t>Burganli</a:t>
            </a:r>
            <a:r>
              <a:rPr lang="en-US" sz="3300" b="1" dirty="0">
                <a:solidFill>
                  <a:srgbClr val="FF0000"/>
                </a:solidFill>
                <a:latin typeface="Times New Roman"/>
                <a:ea typeface="Times New Roman"/>
                <a:cs typeface="Times New Roman"/>
              </a:rPr>
              <a:t>) </a:t>
            </a:r>
            <a:r>
              <a:rPr lang="en-US" sz="3300" dirty="0" err="1">
                <a:latin typeface="Times New Roman"/>
                <a:ea typeface="Times New Roman"/>
                <a:cs typeface="Times New Roman"/>
              </a:rPr>
              <a:t>madaniyati</a:t>
            </a:r>
            <a:r>
              <a:rPr lang="en-US" sz="3300" dirty="0">
                <a:latin typeface="Times New Roman"/>
                <a:ea typeface="Times New Roman"/>
                <a:cs typeface="Times New Roman"/>
              </a:rPr>
              <a:t> </a:t>
            </a:r>
            <a:r>
              <a:rPr lang="en-US" sz="3300" dirty="0" err="1">
                <a:latin typeface="Times New Roman"/>
                <a:ea typeface="Times New Roman"/>
                <a:cs typeface="Times New Roman"/>
              </a:rPr>
              <a:t>rivojlangan</a:t>
            </a:r>
            <a:r>
              <a:rPr lang="en-US" sz="3300" dirty="0">
                <a:latin typeface="Times New Roman"/>
                <a:ea typeface="Times New Roman"/>
                <a:cs typeface="Times New Roman"/>
              </a:rPr>
              <a:t>. </a:t>
            </a:r>
            <a:r>
              <a:rPr lang="en-US" sz="3300" dirty="0" err="1">
                <a:latin typeface="Times New Roman"/>
                <a:ea typeface="Times New Roman"/>
                <a:cs typeface="Times New Roman"/>
              </a:rPr>
              <a:t>Qadimgi</a:t>
            </a:r>
            <a:r>
              <a:rPr lang="en-US" sz="3300" dirty="0">
                <a:latin typeface="Times New Roman"/>
                <a:ea typeface="Times New Roman"/>
                <a:cs typeface="Times New Roman"/>
              </a:rPr>
              <a:t> </a:t>
            </a:r>
            <a:r>
              <a:rPr lang="en-US" sz="3300" dirty="0" err="1">
                <a:latin typeface="Times New Roman"/>
                <a:ea typeface="Times New Roman"/>
                <a:cs typeface="Times New Roman"/>
              </a:rPr>
              <a:t>qabilalar</a:t>
            </a:r>
            <a:r>
              <a:rPr lang="en-US" sz="3300" dirty="0">
                <a:latin typeface="Times New Roman"/>
                <a:ea typeface="Times New Roman"/>
                <a:cs typeface="Times New Roman"/>
              </a:rPr>
              <a:t> </a:t>
            </a:r>
            <a:r>
              <a:rPr lang="en-US" sz="3300" dirty="0" err="1">
                <a:latin typeface="Times New Roman"/>
                <a:ea typeface="Times New Roman"/>
                <a:cs typeface="Times New Roman"/>
              </a:rPr>
              <a:t>asosan</a:t>
            </a:r>
            <a:r>
              <a:rPr lang="en-US" sz="3300" dirty="0">
                <a:latin typeface="Times New Roman"/>
                <a:ea typeface="Times New Roman"/>
                <a:cs typeface="Times New Roman"/>
              </a:rPr>
              <a:t> </a:t>
            </a:r>
            <a:r>
              <a:rPr lang="en-US" sz="3300" b="1" i="1" dirty="0" err="1">
                <a:latin typeface="Times New Roman"/>
                <a:ea typeface="Times New Roman"/>
                <a:cs typeface="Times New Roman"/>
              </a:rPr>
              <a:t>chorvachilik</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va</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dehqonchilik</a:t>
            </a:r>
            <a:r>
              <a:rPr lang="en-US" sz="3300" dirty="0">
                <a:latin typeface="Times New Roman"/>
                <a:ea typeface="Times New Roman"/>
                <a:cs typeface="Times New Roman"/>
              </a:rPr>
              <a:t> </a:t>
            </a:r>
            <a:r>
              <a:rPr lang="en-US" sz="3300" dirty="0" err="1">
                <a:latin typeface="Times New Roman"/>
                <a:ea typeface="Times New Roman"/>
                <a:cs typeface="Times New Roman"/>
              </a:rPr>
              <a:t>bilan</a:t>
            </a:r>
            <a:r>
              <a:rPr lang="en-US" sz="3300" dirty="0">
                <a:latin typeface="Times New Roman"/>
                <a:ea typeface="Times New Roman"/>
                <a:cs typeface="Times New Roman"/>
              </a:rPr>
              <a:t> </a:t>
            </a:r>
            <a:r>
              <a:rPr lang="en-US" sz="3300" dirty="0" err="1">
                <a:latin typeface="Times New Roman"/>
                <a:ea typeface="Times New Roman"/>
                <a:cs typeface="Times New Roman"/>
              </a:rPr>
              <a:t>shug‘ullangan</a:t>
            </a:r>
            <a:r>
              <a:rPr lang="en-US" sz="3300" dirty="0">
                <a:latin typeface="Times New Roman"/>
                <a:ea typeface="Times New Roman"/>
                <a:cs typeface="Times New Roman"/>
              </a:rPr>
              <a:t>. </a:t>
            </a:r>
            <a:r>
              <a:rPr lang="en-US" sz="3300" b="1" dirty="0" err="1">
                <a:latin typeface="Times New Roman"/>
                <a:ea typeface="Times New Roman"/>
                <a:cs typeface="Times New Roman"/>
              </a:rPr>
              <a:t>Mudofaa</a:t>
            </a:r>
            <a:r>
              <a:rPr lang="en-US" sz="3300" b="1" dirty="0">
                <a:latin typeface="Times New Roman"/>
                <a:ea typeface="Times New Roman"/>
                <a:cs typeface="Times New Roman"/>
              </a:rPr>
              <a:t> </a:t>
            </a:r>
            <a:r>
              <a:rPr lang="en-US" sz="3300" b="1" dirty="0" err="1">
                <a:latin typeface="Times New Roman"/>
                <a:ea typeface="Times New Roman"/>
                <a:cs typeface="Times New Roman"/>
              </a:rPr>
              <a:t>devorlari</a:t>
            </a:r>
            <a:r>
              <a:rPr lang="en-US" sz="3300" dirty="0">
                <a:latin typeface="Times New Roman"/>
                <a:ea typeface="Times New Roman"/>
                <a:cs typeface="Times New Roman"/>
              </a:rPr>
              <a:t> </a:t>
            </a:r>
            <a:r>
              <a:rPr lang="en-US" sz="3300" dirty="0" err="1">
                <a:latin typeface="Times New Roman"/>
                <a:ea typeface="Times New Roman"/>
                <a:cs typeface="Times New Roman"/>
              </a:rPr>
              <a:t>bilan</a:t>
            </a:r>
            <a:r>
              <a:rPr lang="en-US" sz="3300" dirty="0">
                <a:latin typeface="Times New Roman"/>
                <a:ea typeface="Times New Roman"/>
                <a:cs typeface="Times New Roman"/>
              </a:rPr>
              <a:t> </a:t>
            </a:r>
            <a:r>
              <a:rPr lang="en-US" sz="3300" dirty="0" err="1">
                <a:latin typeface="Times New Roman"/>
                <a:ea typeface="Times New Roman"/>
                <a:cs typeface="Times New Roman"/>
              </a:rPr>
              <a:t>o‘ralgan</a:t>
            </a:r>
            <a:r>
              <a:rPr lang="en-US" sz="3300" dirty="0">
                <a:latin typeface="Times New Roman"/>
                <a:ea typeface="Times New Roman"/>
                <a:cs typeface="Times New Roman"/>
              </a:rPr>
              <a:t> </a:t>
            </a:r>
            <a:r>
              <a:rPr lang="en-US" sz="3300" b="1" dirty="0" err="1">
                <a:latin typeface="Times New Roman"/>
                <a:ea typeface="Times New Roman"/>
                <a:cs typeface="Times New Roman"/>
              </a:rPr>
              <a:t>yirik</a:t>
            </a:r>
            <a:r>
              <a:rPr lang="en-US" sz="3300" b="1" dirty="0">
                <a:latin typeface="Times New Roman"/>
                <a:ea typeface="Times New Roman"/>
                <a:cs typeface="Times New Roman"/>
              </a:rPr>
              <a:t> </a:t>
            </a:r>
            <a:r>
              <a:rPr lang="en-US" sz="3300" b="1" dirty="0" err="1">
                <a:latin typeface="Times New Roman"/>
                <a:ea typeface="Times New Roman"/>
                <a:cs typeface="Times New Roman"/>
              </a:rPr>
              <a:t>shaharlar</a:t>
            </a:r>
            <a:r>
              <a:rPr lang="en-US" sz="3300" b="1" dirty="0">
                <a:latin typeface="Times New Roman"/>
                <a:ea typeface="Times New Roman"/>
                <a:cs typeface="Times New Roman"/>
              </a:rPr>
              <a:t> </a:t>
            </a:r>
            <a:r>
              <a:rPr lang="en-US" sz="3300" dirty="0" err="1">
                <a:latin typeface="Times New Roman"/>
                <a:ea typeface="Times New Roman"/>
                <a:cs typeface="Times New Roman"/>
              </a:rPr>
              <a:t>aniqlanmagan</a:t>
            </a:r>
            <a:r>
              <a:rPr lang="en-US" sz="3300" dirty="0">
                <a:latin typeface="Times New Roman"/>
                <a:ea typeface="Times New Roman"/>
                <a:cs typeface="Times New Roman"/>
              </a:rPr>
              <a:t>, </a:t>
            </a:r>
            <a:r>
              <a:rPr lang="en-US" sz="3300" b="1" dirty="0" err="1">
                <a:latin typeface="Times New Roman"/>
                <a:ea typeface="Times New Roman"/>
                <a:cs typeface="Times New Roman"/>
              </a:rPr>
              <a:t>turar</a:t>
            </a:r>
            <a:r>
              <a:rPr lang="en-US" sz="3300" b="1" dirty="0">
                <a:latin typeface="Times New Roman"/>
                <a:ea typeface="Times New Roman"/>
                <a:cs typeface="Times New Roman"/>
              </a:rPr>
              <a:t> </a:t>
            </a:r>
            <a:r>
              <a:rPr lang="en-US" sz="3300" b="1" dirty="0" err="1">
                <a:latin typeface="Times New Roman"/>
                <a:ea typeface="Times New Roman"/>
                <a:cs typeface="Times New Roman"/>
              </a:rPr>
              <a:t>joylar</a:t>
            </a:r>
            <a:r>
              <a:rPr lang="en-US" sz="3300" b="1" dirty="0">
                <a:latin typeface="Times New Roman"/>
                <a:ea typeface="Times New Roman"/>
                <a:cs typeface="Times New Roman"/>
              </a:rPr>
              <a:t> </a:t>
            </a:r>
            <a:r>
              <a:rPr lang="en-US" sz="3300" b="1" dirty="0" err="1">
                <a:solidFill>
                  <a:srgbClr val="FF0000"/>
                </a:solidFill>
                <a:latin typeface="Times New Roman"/>
                <a:ea typeface="Times New Roman"/>
                <a:cs typeface="Times New Roman"/>
              </a:rPr>
              <a:t>yarim</a:t>
            </a:r>
            <a:r>
              <a:rPr lang="en-US" sz="3300" b="1" dirty="0">
                <a:solidFill>
                  <a:srgbClr val="FF0000"/>
                </a:solidFill>
                <a:latin typeface="Times New Roman"/>
                <a:ea typeface="Times New Roman"/>
                <a:cs typeface="Times New Roman"/>
              </a:rPr>
              <a:t> </a:t>
            </a:r>
            <a:r>
              <a:rPr lang="en-US" sz="3300" b="1" dirty="0" err="1">
                <a:solidFill>
                  <a:srgbClr val="FF0000"/>
                </a:solidFill>
                <a:latin typeface="Times New Roman"/>
                <a:ea typeface="Times New Roman"/>
                <a:cs typeface="Times New Roman"/>
              </a:rPr>
              <a:t>yerto‘lalardan</a:t>
            </a:r>
            <a:r>
              <a:rPr lang="en-US" sz="3300" b="1" dirty="0">
                <a:solidFill>
                  <a:srgbClr val="FF0000"/>
                </a:solidFill>
                <a:latin typeface="Times New Roman"/>
                <a:ea typeface="Times New Roman"/>
                <a:cs typeface="Times New Roman"/>
              </a:rPr>
              <a:t> </a:t>
            </a:r>
            <a:r>
              <a:rPr lang="en-US" sz="3300" dirty="0" err="1">
                <a:latin typeface="Times New Roman"/>
                <a:ea typeface="Times New Roman"/>
                <a:cs typeface="Times New Roman"/>
              </a:rPr>
              <a:t>iboratdir</a:t>
            </a:r>
            <a:r>
              <a:rPr lang="en-US" sz="3300" dirty="0">
                <a:latin typeface="Times New Roman"/>
                <a:ea typeface="Times New Roman"/>
                <a:cs typeface="Times New Roman"/>
              </a:rPr>
              <a:t>. </a:t>
            </a:r>
            <a:r>
              <a:rPr lang="en-US" sz="3300" dirty="0" err="1">
                <a:latin typeface="Times New Roman"/>
                <a:ea typeface="Times New Roman"/>
                <a:cs typeface="Times New Roman"/>
              </a:rPr>
              <a:t>Qadimgi</a:t>
            </a:r>
            <a:r>
              <a:rPr lang="en-US" sz="3300" dirty="0">
                <a:latin typeface="Times New Roman"/>
                <a:ea typeface="Times New Roman"/>
                <a:cs typeface="Times New Roman"/>
              </a:rPr>
              <a:t> </a:t>
            </a:r>
            <a:r>
              <a:rPr lang="en-US" sz="3300" dirty="0" err="1">
                <a:latin typeface="Times New Roman"/>
                <a:ea typeface="Times New Roman"/>
                <a:cs typeface="Times New Roman"/>
              </a:rPr>
              <a:t>makonlardan</a:t>
            </a:r>
            <a:r>
              <a:rPr lang="en-US" sz="3300" dirty="0">
                <a:latin typeface="Times New Roman"/>
                <a:ea typeface="Times New Roman"/>
                <a:cs typeface="Times New Roman"/>
              </a:rPr>
              <a:t> </a:t>
            </a:r>
            <a:r>
              <a:rPr lang="en-US" sz="3300" b="1" i="1" dirty="0" err="1">
                <a:latin typeface="Times New Roman"/>
                <a:ea typeface="Times New Roman"/>
                <a:cs typeface="Times New Roman"/>
              </a:rPr>
              <a:t>qo‘lda</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ishlangan</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sopol</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idishlar</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bronza</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o‘roqlar</a:t>
            </a:r>
            <a:r>
              <a:rPr lang="en-US" sz="3300" b="1" i="1" dirty="0">
                <a:latin typeface="Times New Roman"/>
                <a:ea typeface="Times New Roman"/>
                <a:cs typeface="Times New Roman"/>
              </a:rPr>
              <a:t> </a:t>
            </a:r>
            <a:r>
              <a:rPr lang="en-US" sz="3300" b="1" i="1" dirty="0" err="1">
                <a:latin typeface="Times New Roman"/>
                <a:ea typeface="Times New Roman"/>
                <a:cs typeface="Times New Roman"/>
              </a:rPr>
              <a:t>va</a:t>
            </a:r>
            <a:r>
              <a:rPr lang="en-US" sz="3300" b="1" i="1" dirty="0">
                <a:latin typeface="Times New Roman"/>
                <a:ea typeface="Times New Roman"/>
                <a:cs typeface="Times New Roman"/>
              </a:rPr>
              <a:t> tosh </a:t>
            </a:r>
            <a:r>
              <a:rPr lang="en-US" sz="3300" b="1" i="1" dirty="0" err="1">
                <a:latin typeface="Times New Roman"/>
                <a:ea typeface="Times New Roman"/>
                <a:cs typeface="Times New Roman"/>
              </a:rPr>
              <a:t>qurollar</a:t>
            </a:r>
            <a:r>
              <a:rPr lang="en-US" sz="3300" b="1" i="1" dirty="0">
                <a:latin typeface="Times New Roman"/>
                <a:ea typeface="Times New Roman"/>
                <a:cs typeface="Times New Roman"/>
              </a:rPr>
              <a:t> </a:t>
            </a:r>
            <a:r>
              <a:rPr lang="en-US" sz="3300" dirty="0" err="1">
                <a:latin typeface="Times New Roman"/>
                <a:ea typeface="Times New Roman"/>
                <a:cs typeface="Times New Roman"/>
              </a:rPr>
              <a:t>topilgan</a:t>
            </a:r>
            <a:r>
              <a:rPr lang="en-US" sz="3300" dirty="0">
                <a:latin typeface="Times New Roman"/>
                <a:ea typeface="Times New Roman"/>
                <a:cs typeface="Times New Roman"/>
              </a:rPr>
              <a:t>. </a:t>
            </a:r>
            <a:r>
              <a:rPr lang="en-US" sz="3300" dirty="0" err="1">
                <a:latin typeface="Times New Roman"/>
                <a:ea typeface="Times New Roman"/>
                <a:cs typeface="Times New Roman"/>
              </a:rPr>
              <a:t>Choch</a:t>
            </a:r>
            <a:r>
              <a:rPr lang="en-US" sz="3300" dirty="0">
                <a:latin typeface="Times New Roman"/>
                <a:ea typeface="Times New Roman"/>
                <a:cs typeface="Times New Roman"/>
              </a:rPr>
              <a:t> </a:t>
            </a:r>
            <a:r>
              <a:rPr lang="en-US" sz="3300" dirty="0" err="1">
                <a:latin typeface="Times New Roman"/>
                <a:ea typeface="Times New Roman"/>
                <a:cs typeface="Times New Roman"/>
              </a:rPr>
              <a:t>viloyati</a:t>
            </a:r>
            <a:r>
              <a:rPr lang="en-US" sz="3300" dirty="0">
                <a:latin typeface="Times New Roman"/>
                <a:ea typeface="Times New Roman"/>
                <a:cs typeface="Times New Roman"/>
              </a:rPr>
              <a:t> </a:t>
            </a:r>
            <a:r>
              <a:rPr lang="en-US" sz="3300" dirty="0" err="1">
                <a:latin typeface="Times New Roman"/>
                <a:ea typeface="Times New Roman"/>
                <a:cs typeface="Times New Roman"/>
              </a:rPr>
              <a:t>aholisining</a:t>
            </a:r>
            <a:r>
              <a:rPr lang="en-US" sz="3300" dirty="0">
                <a:latin typeface="Times New Roman"/>
                <a:ea typeface="Times New Roman"/>
                <a:cs typeface="Times New Roman"/>
              </a:rPr>
              <a:t> </a:t>
            </a:r>
            <a:r>
              <a:rPr lang="en-US" sz="3300" dirty="0" err="1">
                <a:latin typeface="Times New Roman"/>
                <a:ea typeface="Times New Roman"/>
                <a:cs typeface="Times New Roman"/>
              </a:rPr>
              <a:t>bir</a:t>
            </a:r>
            <a:r>
              <a:rPr lang="en-US" sz="3300" dirty="0">
                <a:latin typeface="Times New Roman"/>
                <a:ea typeface="Times New Roman"/>
                <a:cs typeface="Times New Roman"/>
              </a:rPr>
              <a:t> </a:t>
            </a:r>
            <a:r>
              <a:rPr lang="en-US" sz="3300" dirty="0" err="1">
                <a:latin typeface="Times New Roman"/>
                <a:ea typeface="Times New Roman"/>
                <a:cs typeface="Times New Roman"/>
              </a:rPr>
              <a:t>qismini</a:t>
            </a:r>
            <a:r>
              <a:rPr lang="en-US" sz="3300" dirty="0">
                <a:latin typeface="Times New Roman"/>
                <a:ea typeface="Times New Roman"/>
                <a:cs typeface="Times New Roman"/>
              </a:rPr>
              <a:t> </a:t>
            </a:r>
            <a:r>
              <a:rPr lang="en-US" sz="3300" dirty="0" err="1">
                <a:latin typeface="Times New Roman"/>
                <a:ea typeface="Times New Roman"/>
                <a:cs typeface="Times New Roman"/>
              </a:rPr>
              <a:t>ahamoniylar</a:t>
            </a:r>
            <a:r>
              <a:rPr lang="en-US" sz="3300" dirty="0">
                <a:latin typeface="Times New Roman"/>
                <a:ea typeface="Times New Roman"/>
                <a:cs typeface="Times New Roman"/>
              </a:rPr>
              <a:t> </a:t>
            </a:r>
            <a:r>
              <a:rPr lang="en-US" sz="3300" dirty="0" err="1">
                <a:latin typeface="Times New Roman"/>
                <a:ea typeface="Times New Roman"/>
                <a:cs typeface="Times New Roman"/>
              </a:rPr>
              <a:t>yozuvlarida</a:t>
            </a:r>
            <a:r>
              <a:rPr lang="en-US" sz="3300" dirty="0">
                <a:latin typeface="Times New Roman"/>
                <a:ea typeface="Times New Roman"/>
                <a:cs typeface="Times New Roman"/>
              </a:rPr>
              <a:t> </a:t>
            </a:r>
            <a:r>
              <a:rPr lang="en-US" sz="3300" dirty="0" err="1">
                <a:latin typeface="Times New Roman"/>
                <a:ea typeface="Times New Roman"/>
                <a:cs typeface="Times New Roman"/>
              </a:rPr>
              <a:t>tilga</a:t>
            </a:r>
            <a:r>
              <a:rPr lang="en-US" sz="3300" dirty="0">
                <a:latin typeface="Times New Roman"/>
                <a:ea typeface="Times New Roman"/>
                <a:cs typeface="Times New Roman"/>
              </a:rPr>
              <a:t> </a:t>
            </a:r>
            <a:r>
              <a:rPr lang="en-US" sz="3300" dirty="0" err="1">
                <a:latin typeface="Times New Roman"/>
                <a:ea typeface="Times New Roman"/>
                <a:cs typeface="Times New Roman"/>
              </a:rPr>
              <a:t>olingan</a:t>
            </a:r>
            <a:r>
              <a:rPr lang="en-US" sz="3300" dirty="0">
                <a:latin typeface="Times New Roman"/>
                <a:ea typeface="Times New Roman"/>
                <a:cs typeface="Times New Roman"/>
              </a:rPr>
              <a:t> </a:t>
            </a:r>
            <a:r>
              <a:rPr lang="en-US" sz="3300" b="1" i="1" dirty="0">
                <a:solidFill>
                  <a:srgbClr val="FF0000"/>
                </a:solidFill>
                <a:latin typeface="Times New Roman"/>
                <a:ea typeface="Times New Roman"/>
                <a:cs typeface="Times New Roman"/>
              </a:rPr>
              <a:t>«</a:t>
            </a:r>
            <a:r>
              <a:rPr lang="en-US" sz="3300" b="1" i="1" dirty="0" err="1">
                <a:solidFill>
                  <a:srgbClr val="FF0000"/>
                </a:solidFill>
                <a:latin typeface="Times New Roman"/>
                <a:ea typeface="Times New Roman"/>
                <a:cs typeface="Times New Roman"/>
              </a:rPr>
              <a:t>Sug‘diyona</a:t>
            </a:r>
            <a:r>
              <a:rPr lang="en-US" sz="3300" b="1" i="1" dirty="0">
                <a:solidFill>
                  <a:srgbClr val="FF0000"/>
                </a:solidFill>
                <a:latin typeface="Times New Roman"/>
                <a:ea typeface="Times New Roman"/>
                <a:cs typeface="Times New Roman"/>
              </a:rPr>
              <a:t> </a:t>
            </a:r>
            <a:r>
              <a:rPr lang="en-US" sz="3300" b="1" i="1" dirty="0" err="1">
                <a:solidFill>
                  <a:srgbClr val="FF0000"/>
                </a:solidFill>
                <a:latin typeface="Times New Roman"/>
                <a:ea typeface="Times New Roman"/>
                <a:cs typeface="Times New Roman"/>
              </a:rPr>
              <a:t>narigi</a:t>
            </a:r>
            <a:r>
              <a:rPr lang="en-US" sz="3300" b="1" i="1" dirty="0">
                <a:solidFill>
                  <a:srgbClr val="FF0000"/>
                </a:solidFill>
                <a:latin typeface="Times New Roman"/>
                <a:ea typeface="Times New Roman"/>
                <a:cs typeface="Times New Roman"/>
              </a:rPr>
              <a:t> </a:t>
            </a:r>
            <a:r>
              <a:rPr lang="en-US" sz="3300" b="1" i="1" dirty="0" err="1">
                <a:solidFill>
                  <a:srgbClr val="FF0000"/>
                </a:solidFill>
                <a:latin typeface="Times New Roman"/>
                <a:ea typeface="Times New Roman"/>
                <a:cs typeface="Times New Roman"/>
              </a:rPr>
              <a:t>yog‘idagi</a:t>
            </a:r>
            <a:r>
              <a:rPr lang="en-US" sz="3300" b="1" i="1" dirty="0">
                <a:solidFill>
                  <a:srgbClr val="FF0000"/>
                </a:solidFill>
                <a:latin typeface="Times New Roman"/>
                <a:ea typeface="Times New Roman"/>
                <a:cs typeface="Times New Roman"/>
              </a:rPr>
              <a:t> </a:t>
            </a:r>
            <a:r>
              <a:rPr lang="en-US" sz="3300" b="1" i="1" dirty="0" err="1">
                <a:solidFill>
                  <a:srgbClr val="FF0000"/>
                </a:solidFill>
                <a:latin typeface="Times New Roman"/>
                <a:ea typeface="Times New Roman"/>
                <a:cs typeface="Times New Roman"/>
              </a:rPr>
              <a:t>saklar</a:t>
            </a:r>
            <a:r>
              <a:rPr lang="en-US" sz="3300" b="1" i="1" dirty="0">
                <a:solidFill>
                  <a:srgbClr val="FF0000"/>
                </a:solidFill>
                <a:latin typeface="Times New Roman"/>
                <a:ea typeface="Times New Roman"/>
                <a:cs typeface="Times New Roman"/>
              </a:rPr>
              <a:t>» </a:t>
            </a:r>
            <a:r>
              <a:rPr lang="en-US" sz="3300" dirty="0">
                <a:latin typeface="Times New Roman"/>
                <a:ea typeface="Times New Roman"/>
                <a:cs typeface="Times New Roman"/>
              </a:rPr>
              <a:t> </a:t>
            </a:r>
            <a:r>
              <a:rPr lang="en-US" sz="3300" dirty="0" err="1">
                <a:latin typeface="Times New Roman"/>
                <a:ea typeface="Times New Roman"/>
                <a:cs typeface="Times New Roman"/>
              </a:rPr>
              <a:t>bilan</a:t>
            </a:r>
            <a:r>
              <a:rPr lang="en-US" sz="3300" dirty="0">
                <a:latin typeface="Times New Roman"/>
                <a:ea typeface="Times New Roman"/>
                <a:cs typeface="Times New Roman"/>
              </a:rPr>
              <a:t> </a:t>
            </a:r>
            <a:r>
              <a:rPr lang="en-US" sz="3300" dirty="0" err="1">
                <a:latin typeface="Times New Roman"/>
                <a:ea typeface="Times New Roman"/>
                <a:cs typeface="Times New Roman"/>
              </a:rPr>
              <a:t>qiyoslash</a:t>
            </a:r>
            <a:r>
              <a:rPr lang="en-US" sz="3300" dirty="0">
                <a:latin typeface="Times New Roman"/>
                <a:ea typeface="Times New Roman"/>
                <a:cs typeface="Times New Roman"/>
              </a:rPr>
              <a:t> </a:t>
            </a:r>
            <a:r>
              <a:rPr lang="en-US" sz="3300" dirty="0" err="1">
                <a:latin typeface="Times New Roman"/>
                <a:ea typeface="Times New Roman"/>
                <a:cs typeface="Times New Roman"/>
              </a:rPr>
              <a:t>mumkin</a:t>
            </a:r>
            <a:r>
              <a:rPr lang="en-US" sz="3300" dirty="0">
                <a:latin typeface="Times New Roman"/>
                <a:ea typeface="Times New Roman"/>
                <a:cs typeface="Times New Roman"/>
              </a:rPr>
              <a:t>. </a:t>
            </a:r>
            <a:endParaRPr lang="ru-RU" sz="3300" dirty="0">
              <a:ea typeface="Calibri"/>
              <a:cs typeface="Times New Roman"/>
            </a:endParaRPr>
          </a:p>
        </p:txBody>
      </p:sp>
    </p:spTree>
    <p:extLst>
      <p:ext uri="{BB962C8B-B14F-4D97-AF65-F5344CB8AC3E}">
        <p14:creationId xmlns:p14="http://schemas.microsoft.com/office/powerpoint/2010/main" val="998058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27384"/>
            <a:ext cx="9144000" cy="6858000"/>
          </a:xfrm>
        </p:spPr>
        <p:style>
          <a:lnRef idx="2">
            <a:schemeClr val="accent1"/>
          </a:lnRef>
          <a:fillRef idx="1">
            <a:schemeClr val="lt1"/>
          </a:fillRef>
          <a:effectRef idx="0">
            <a:schemeClr val="accent1"/>
          </a:effectRef>
          <a:fontRef idx="minor">
            <a:schemeClr val="dk1"/>
          </a:fontRef>
        </p:style>
        <p:txBody>
          <a:bodyPr rtlCol="0">
            <a:normAutofit fontScale="92500" lnSpcReduction="10000"/>
          </a:bodyPr>
          <a:lstStyle/>
          <a:p>
            <a:pPr algn="just">
              <a:lnSpc>
                <a:spcPct val="107000"/>
              </a:lnSpc>
              <a:spcAft>
                <a:spcPts val="0"/>
              </a:spcAft>
            </a:pPr>
            <a:r>
              <a:rPr lang="en-US" sz="3600" b="1" dirty="0" err="1">
                <a:latin typeface="Times New Roman"/>
                <a:ea typeface="Times New Roman"/>
                <a:cs typeface="Times New Roman"/>
              </a:rPr>
              <a:t>Mil.avv</a:t>
            </a:r>
            <a:r>
              <a:rPr lang="en-US" sz="3600" b="1" dirty="0">
                <a:latin typeface="Times New Roman"/>
                <a:ea typeface="Times New Roman"/>
                <a:cs typeface="Times New Roman"/>
              </a:rPr>
              <a:t>. I </a:t>
            </a:r>
            <a:r>
              <a:rPr lang="en-US" sz="3600" b="1" dirty="0" err="1">
                <a:latin typeface="Times New Roman"/>
                <a:ea typeface="Times New Roman"/>
                <a:cs typeface="Times New Roman"/>
              </a:rPr>
              <a:t>ming</a:t>
            </a:r>
            <a:r>
              <a:rPr lang="en-US" sz="3600" b="1" dirty="0">
                <a:latin typeface="Times New Roman"/>
                <a:ea typeface="Times New Roman"/>
                <a:cs typeface="Times New Roman"/>
              </a:rPr>
              <a:t> </a:t>
            </a:r>
            <a:r>
              <a:rPr lang="en-US" sz="3600" b="1" dirty="0" err="1">
                <a:latin typeface="Times New Roman"/>
                <a:ea typeface="Times New Roman"/>
                <a:cs typeface="Times New Roman"/>
              </a:rPr>
              <a:t>yillikning</a:t>
            </a:r>
            <a:r>
              <a:rPr lang="en-US" sz="3600" b="1" dirty="0">
                <a:latin typeface="Times New Roman"/>
                <a:ea typeface="Times New Roman"/>
                <a:cs typeface="Times New Roman"/>
              </a:rPr>
              <a:t> </a:t>
            </a:r>
            <a:r>
              <a:rPr lang="en-US" sz="3600" b="1" dirty="0" err="1">
                <a:latin typeface="Times New Roman"/>
                <a:ea typeface="Times New Roman"/>
                <a:cs typeface="Times New Roman"/>
              </a:rPr>
              <a:t>boshlarida</a:t>
            </a:r>
            <a:r>
              <a:rPr lang="en-US" sz="3600" b="1" dirty="0">
                <a:latin typeface="Times New Roman"/>
                <a:ea typeface="Times New Roman"/>
                <a:cs typeface="Times New Roman"/>
              </a:rPr>
              <a:t> </a:t>
            </a:r>
            <a:r>
              <a:rPr lang="en-US" sz="3600" dirty="0" err="1">
                <a:latin typeface="Times New Roman"/>
                <a:ea typeface="Times New Roman"/>
                <a:cs typeface="Times New Roman"/>
              </a:rPr>
              <a:t>Farg‘ona</a:t>
            </a:r>
            <a:r>
              <a:rPr lang="en-US" sz="3600" dirty="0">
                <a:latin typeface="Times New Roman"/>
                <a:ea typeface="Times New Roman"/>
                <a:cs typeface="Times New Roman"/>
              </a:rPr>
              <a:t> </a:t>
            </a:r>
            <a:r>
              <a:rPr lang="en-US" sz="3600" dirty="0" err="1">
                <a:latin typeface="Times New Roman"/>
                <a:ea typeface="Times New Roman"/>
                <a:cs typeface="Times New Roman"/>
              </a:rPr>
              <a:t>vodiysida</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Chust</a:t>
            </a:r>
            <a:r>
              <a:rPr lang="en-US" sz="3600" b="1" dirty="0">
                <a:solidFill>
                  <a:srgbClr val="0000FF"/>
                </a:solidFill>
                <a:latin typeface="Times New Roman"/>
                <a:ea typeface="Times New Roman"/>
                <a:cs typeface="Times New Roman"/>
              </a:rPr>
              <a:t> </a:t>
            </a:r>
            <a:r>
              <a:rPr lang="en-US" sz="3600" b="1" dirty="0" err="1">
                <a:solidFill>
                  <a:srgbClr val="0000FF"/>
                </a:solidFill>
                <a:latin typeface="Times New Roman"/>
                <a:ea typeface="Times New Roman"/>
                <a:cs typeface="Times New Roman"/>
              </a:rPr>
              <a:t>madaniyati</a:t>
            </a:r>
            <a:r>
              <a:rPr lang="en-US" sz="3600" b="1" dirty="0">
                <a:solidFill>
                  <a:srgbClr val="0000FF"/>
                </a:solidFill>
                <a:latin typeface="Times New Roman"/>
                <a:ea typeface="Times New Roman"/>
                <a:cs typeface="Times New Roman"/>
              </a:rPr>
              <a:t> </a:t>
            </a:r>
            <a:r>
              <a:rPr lang="en-US" sz="3600" dirty="0" err="1">
                <a:latin typeface="Times New Roman"/>
                <a:ea typeface="Times New Roman"/>
                <a:cs typeface="Times New Roman"/>
              </a:rPr>
              <a:t>rivojlanadi</a:t>
            </a:r>
            <a:r>
              <a:rPr lang="en-US" sz="3600" dirty="0">
                <a:latin typeface="Times New Roman"/>
                <a:ea typeface="Times New Roman"/>
                <a:cs typeface="Times New Roman"/>
              </a:rPr>
              <a:t>. Bu </a:t>
            </a:r>
            <a:r>
              <a:rPr lang="en-US" sz="3600" dirty="0" err="1">
                <a:latin typeface="Times New Roman"/>
                <a:ea typeface="Times New Roman"/>
                <a:cs typeface="Times New Roman"/>
              </a:rPr>
              <a:t>madaniyatni</a:t>
            </a:r>
            <a:r>
              <a:rPr lang="en-US" sz="3600" dirty="0">
                <a:latin typeface="Times New Roman"/>
                <a:ea typeface="Times New Roman"/>
                <a:cs typeface="Times New Roman"/>
              </a:rPr>
              <a:t> </a:t>
            </a:r>
            <a:r>
              <a:rPr lang="en-US" sz="3600" dirty="0" err="1">
                <a:latin typeface="Times New Roman"/>
                <a:ea typeface="Times New Roman"/>
                <a:cs typeface="Times New Roman"/>
              </a:rPr>
              <a:t>yaratgan</a:t>
            </a:r>
            <a:r>
              <a:rPr lang="en-US" sz="3600" dirty="0">
                <a:latin typeface="Times New Roman"/>
                <a:ea typeface="Times New Roman"/>
                <a:cs typeface="Times New Roman"/>
              </a:rPr>
              <a:t> </a:t>
            </a:r>
            <a:r>
              <a:rPr lang="en-US" sz="3600" dirty="0" err="1">
                <a:latin typeface="Times New Roman"/>
                <a:ea typeface="Times New Roman"/>
                <a:cs typeface="Times New Roman"/>
              </a:rPr>
              <a:t>dehqonlar</a:t>
            </a:r>
            <a:r>
              <a:rPr lang="en-US" sz="3600" dirty="0">
                <a:latin typeface="Times New Roman"/>
                <a:ea typeface="Times New Roman"/>
                <a:cs typeface="Times New Roman"/>
              </a:rPr>
              <a:t> </a:t>
            </a:r>
            <a:r>
              <a:rPr lang="en-US" sz="3600" b="1" dirty="0" err="1">
                <a:latin typeface="Times New Roman"/>
                <a:ea typeface="Times New Roman"/>
                <a:cs typeface="Times New Roman"/>
              </a:rPr>
              <a:t>yerto‘la</a:t>
            </a:r>
            <a:r>
              <a:rPr lang="en-US" sz="3600" b="1" dirty="0">
                <a:latin typeface="Times New Roman"/>
                <a:ea typeface="Times New Roman"/>
                <a:cs typeface="Times New Roman"/>
              </a:rPr>
              <a:t>, </a:t>
            </a:r>
            <a:r>
              <a:rPr lang="en-US" sz="3600" b="1" dirty="0" err="1">
                <a:latin typeface="Times New Roman"/>
                <a:ea typeface="Times New Roman"/>
                <a:cs typeface="Times New Roman"/>
              </a:rPr>
              <a:t>paxsa</a:t>
            </a:r>
            <a:r>
              <a:rPr lang="en-US" sz="3600" b="1" dirty="0">
                <a:latin typeface="Times New Roman"/>
                <a:ea typeface="Times New Roman"/>
                <a:cs typeface="Times New Roman"/>
              </a:rPr>
              <a:t> </a:t>
            </a:r>
            <a:r>
              <a:rPr lang="en-US" sz="3600" b="1" dirty="0" err="1">
                <a:latin typeface="Times New Roman"/>
                <a:ea typeface="Times New Roman"/>
                <a:cs typeface="Times New Roman"/>
              </a:rPr>
              <a:t>yoki</a:t>
            </a:r>
            <a:r>
              <a:rPr lang="en-US" sz="3600" b="1" dirty="0">
                <a:latin typeface="Times New Roman"/>
                <a:ea typeface="Times New Roman"/>
                <a:cs typeface="Times New Roman"/>
              </a:rPr>
              <a:t> </a:t>
            </a:r>
            <a:r>
              <a:rPr lang="en-US" sz="3600" b="1" dirty="0" err="1">
                <a:latin typeface="Times New Roman"/>
                <a:ea typeface="Times New Roman"/>
                <a:cs typeface="Times New Roman"/>
              </a:rPr>
              <a:t>xom</a:t>
            </a:r>
            <a:r>
              <a:rPr lang="en-US" sz="3600" b="1" dirty="0">
                <a:latin typeface="Times New Roman"/>
                <a:ea typeface="Times New Roman"/>
                <a:cs typeface="Times New Roman"/>
              </a:rPr>
              <a:t> </a:t>
            </a:r>
            <a:r>
              <a:rPr lang="en-US" sz="3600" b="1" dirty="0" err="1">
                <a:latin typeface="Times New Roman"/>
                <a:ea typeface="Times New Roman"/>
                <a:cs typeface="Times New Roman"/>
              </a:rPr>
              <a:t>g‘ishtdan</a:t>
            </a:r>
            <a:r>
              <a:rPr lang="en-US" sz="3600" b="1" dirty="0">
                <a:latin typeface="Times New Roman"/>
                <a:ea typeface="Times New Roman"/>
                <a:cs typeface="Times New Roman"/>
              </a:rPr>
              <a:t> </a:t>
            </a:r>
            <a:r>
              <a:rPr lang="en-US" sz="3600" dirty="0" err="1">
                <a:latin typeface="Times New Roman"/>
                <a:ea typeface="Times New Roman"/>
                <a:cs typeface="Times New Roman"/>
              </a:rPr>
              <a:t>qurilgan</a:t>
            </a:r>
            <a:r>
              <a:rPr lang="en-US" sz="3600" dirty="0">
                <a:latin typeface="Times New Roman"/>
                <a:ea typeface="Times New Roman"/>
                <a:cs typeface="Times New Roman"/>
              </a:rPr>
              <a:t> </a:t>
            </a:r>
            <a:r>
              <a:rPr lang="en-US" sz="3600" dirty="0" err="1">
                <a:latin typeface="Times New Roman"/>
                <a:ea typeface="Times New Roman"/>
                <a:cs typeface="Times New Roman"/>
              </a:rPr>
              <a:t>uylarda</a:t>
            </a:r>
            <a:r>
              <a:rPr lang="en-US" sz="3600" dirty="0">
                <a:latin typeface="Times New Roman"/>
                <a:ea typeface="Times New Roman"/>
                <a:cs typeface="Times New Roman"/>
              </a:rPr>
              <a:t> </a:t>
            </a:r>
            <a:r>
              <a:rPr lang="en-US" sz="3600" dirty="0" err="1">
                <a:latin typeface="Times New Roman"/>
                <a:ea typeface="Times New Roman"/>
                <a:cs typeface="Times New Roman"/>
              </a:rPr>
              <a:t>yashaganlar</a:t>
            </a:r>
            <a:r>
              <a:rPr lang="en-US" sz="3600" dirty="0">
                <a:latin typeface="Times New Roman"/>
                <a:ea typeface="Times New Roman"/>
                <a:cs typeface="Times New Roman"/>
              </a:rPr>
              <a:t>. </a:t>
            </a:r>
            <a:r>
              <a:rPr lang="en-US" sz="3600" dirty="0" err="1">
                <a:latin typeface="Times New Roman"/>
                <a:ea typeface="Times New Roman"/>
                <a:cs typeface="Times New Roman"/>
              </a:rPr>
              <a:t>Ba’zi</a:t>
            </a:r>
            <a:r>
              <a:rPr lang="en-US" sz="3600" dirty="0">
                <a:latin typeface="Times New Roman"/>
                <a:ea typeface="Times New Roman"/>
                <a:cs typeface="Times New Roman"/>
              </a:rPr>
              <a:t> </a:t>
            </a:r>
            <a:r>
              <a:rPr lang="en-US" sz="3600" dirty="0" err="1">
                <a:latin typeface="Times New Roman"/>
                <a:ea typeface="Times New Roman"/>
                <a:cs typeface="Times New Roman"/>
              </a:rPr>
              <a:t>maskanlar</a:t>
            </a:r>
            <a:r>
              <a:rPr lang="en-US" sz="3600" dirty="0">
                <a:latin typeface="Times New Roman"/>
                <a:ea typeface="Times New Roman"/>
                <a:cs typeface="Times New Roman"/>
              </a:rPr>
              <a:t> </a:t>
            </a:r>
            <a:r>
              <a:rPr lang="en-US" sz="3600" b="1" dirty="0" err="1">
                <a:latin typeface="Times New Roman"/>
                <a:ea typeface="Times New Roman"/>
                <a:cs typeface="Times New Roman"/>
              </a:rPr>
              <a:t>mudofaa</a:t>
            </a:r>
            <a:r>
              <a:rPr lang="en-US" sz="3600" b="1" dirty="0">
                <a:latin typeface="Times New Roman"/>
                <a:ea typeface="Times New Roman"/>
                <a:cs typeface="Times New Roman"/>
              </a:rPr>
              <a:t> </a:t>
            </a:r>
            <a:r>
              <a:rPr lang="en-US" sz="3600" b="1" dirty="0" err="1">
                <a:latin typeface="Times New Roman"/>
                <a:ea typeface="Times New Roman"/>
                <a:cs typeface="Times New Roman"/>
              </a:rPr>
              <a:t>devorlar</a:t>
            </a:r>
            <a:r>
              <a:rPr lang="en-US" sz="3600" b="1" dirty="0">
                <a:latin typeface="Times New Roman"/>
                <a:ea typeface="Times New Roman"/>
                <a:cs typeface="Times New Roman"/>
              </a:rPr>
              <a:t> </a:t>
            </a:r>
            <a:r>
              <a:rPr lang="en-US" sz="3600" dirty="0" err="1">
                <a:latin typeface="Times New Roman"/>
                <a:ea typeface="Times New Roman"/>
                <a:cs typeface="Times New Roman"/>
              </a:rPr>
              <a:t>bilan</a:t>
            </a:r>
            <a:r>
              <a:rPr lang="en-US" sz="3600" dirty="0">
                <a:latin typeface="Times New Roman"/>
                <a:ea typeface="Times New Roman"/>
                <a:cs typeface="Times New Roman"/>
              </a:rPr>
              <a:t> </a:t>
            </a:r>
            <a:r>
              <a:rPr lang="en-US" sz="3600" dirty="0" err="1">
                <a:latin typeface="Times New Roman"/>
                <a:ea typeface="Times New Roman"/>
                <a:cs typeface="Times New Roman"/>
              </a:rPr>
              <a:t>o‘ralgan</a:t>
            </a:r>
            <a:r>
              <a:rPr lang="en-US" sz="3600" dirty="0">
                <a:latin typeface="Times New Roman"/>
                <a:ea typeface="Times New Roman"/>
                <a:cs typeface="Times New Roman"/>
              </a:rPr>
              <a:t> (</a:t>
            </a:r>
            <a:r>
              <a:rPr lang="en-US" sz="3600" b="1" dirty="0" err="1">
                <a:latin typeface="Times New Roman"/>
                <a:ea typeface="Times New Roman"/>
                <a:cs typeface="Times New Roman"/>
              </a:rPr>
              <a:t>Chust</a:t>
            </a:r>
            <a:r>
              <a:rPr lang="en-US" sz="3600" b="1" dirty="0">
                <a:latin typeface="Times New Roman"/>
                <a:ea typeface="Times New Roman"/>
                <a:cs typeface="Times New Roman"/>
              </a:rPr>
              <a:t>, </a:t>
            </a:r>
            <a:r>
              <a:rPr lang="en-US" sz="3600" b="1" dirty="0" err="1">
                <a:latin typeface="Times New Roman"/>
                <a:ea typeface="Times New Roman"/>
                <a:cs typeface="Times New Roman"/>
              </a:rPr>
              <a:t>Dalvarzin</a:t>
            </a:r>
            <a:r>
              <a:rPr lang="en-US" sz="3600" dirty="0">
                <a:latin typeface="Times New Roman"/>
                <a:ea typeface="Times New Roman"/>
                <a:cs typeface="Times New Roman"/>
              </a:rPr>
              <a:t>). </a:t>
            </a:r>
            <a:r>
              <a:rPr lang="en-US" sz="3600" b="1" dirty="0" err="1">
                <a:latin typeface="Times New Roman"/>
                <a:ea typeface="Times New Roman"/>
                <a:cs typeface="Times New Roman"/>
              </a:rPr>
              <a:t>Dalvarzinda</a:t>
            </a:r>
            <a:r>
              <a:rPr lang="en-US" sz="3600" dirty="0">
                <a:latin typeface="Times New Roman"/>
                <a:ea typeface="Times New Roman"/>
                <a:cs typeface="Times New Roman"/>
              </a:rPr>
              <a:t> </a:t>
            </a:r>
            <a:r>
              <a:rPr lang="en-US" sz="3600" dirty="0" err="1">
                <a:latin typeface="Times New Roman"/>
                <a:ea typeface="Times New Roman"/>
                <a:cs typeface="Times New Roman"/>
              </a:rPr>
              <a:t>qazib</a:t>
            </a:r>
            <a:r>
              <a:rPr lang="en-US" sz="3600" dirty="0">
                <a:latin typeface="Times New Roman"/>
                <a:ea typeface="Times New Roman"/>
                <a:cs typeface="Times New Roman"/>
              </a:rPr>
              <a:t> </a:t>
            </a:r>
            <a:r>
              <a:rPr lang="en-US" sz="3600" dirty="0" err="1">
                <a:latin typeface="Times New Roman"/>
                <a:ea typeface="Times New Roman"/>
                <a:cs typeface="Times New Roman"/>
              </a:rPr>
              <a:t>ochilgan</a:t>
            </a:r>
            <a:r>
              <a:rPr lang="en-US" sz="3600" dirty="0">
                <a:latin typeface="Times New Roman"/>
                <a:ea typeface="Times New Roman"/>
                <a:cs typeface="Times New Roman"/>
              </a:rPr>
              <a:t> </a:t>
            </a:r>
            <a:r>
              <a:rPr lang="en-US" sz="3600" b="1" dirty="0" err="1">
                <a:latin typeface="Times New Roman"/>
                <a:ea typeface="Times New Roman"/>
                <a:cs typeface="Times New Roman"/>
              </a:rPr>
              <a:t>devorning</a:t>
            </a:r>
            <a:r>
              <a:rPr lang="en-US" sz="3600" b="1" dirty="0">
                <a:latin typeface="Times New Roman"/>
                <a:ea typeface="Times New Roman"/>
                <a:cs typeface="Times New Roman"/>
              </a:rPr>
              <a:t> </a:t>
            </a:r>
            <a:r>
              <a:rPr lang="en-US" sz="3600" b="1" dirty="0" err="1">
                <a:latin typeface="Times New Roman"/>
                <a:ea typeface="Times New Roman"/>
                <a:cs typeface="Times New Roman"/>
              </a:rPr>
              <a:t>qalinligi</a:t>
            </a:r>
            <a:r>
              <a:rPr lang="en-US" sz="3600" b="1" dirty="0">
                <a:latin typeface="Times New Roman"/>
                <a:ea typeface="Times New Roman"/>
                <a:cs typeface="Times New Roman"/>
              </a:rPr>
              <a:t> </a:t>
            </a:r>
            <a:r>
              <a:rPr lang="en-US" sz="3600" b="1" dirty="0">
                <a:solidFill>
                  <a:srgbClr val="0000FF"/>
                </a:solidFill>
                <a:latin typeface="Times New Roman"/>
                <a:ea typeface="Times New Roman"/>
                <a:cs typeface="Times New Roman"/>
              </a:rPr>
              <a:t>4,6 m</a:t>
            </a:r>
            <a:r>
              <a:rPr lang="en-US" sz="3600" b="1" dirty="0">
                <a:latin typeface="Times New Roman"/>
                <a:ea typeface="Times New Roman"/>
                <a:cs typeface="Times New Roman"/>
              </a:rPr>
              <a:t> </a:t>
            </a:r>
            <a:r>
              <a:rPr lang="en-US" sz="3600" dirty="0" err="1">
                <a:latin typeface="Times New Roman"/>
                <a:ea typeface="Times New Roman"/>
                <a:cs typeface="Times New Roman"/>
              </a:rPr>
              <a:t>keladi</a:t>
            </a:r>
            <a:r>
              <a:rPr lang="en-US" sz="3600" dirty="0">
                <a:latin typeface="Times New Roman"/>
                <a:ea typeface="Times New Roman"/>
                <a:cs typeface="Times New Roman"/>
              </a:rPr>
              <a:t>. </a:t>
            </a:r>
            <a:endParaRPr lang="ru-RU" sz="2800" dirty="0">
              <a:ea typeface="Calibri"/>
              <a:cs typeface="Times New Roman"/>
            </a:endParaRPr>
          </a:p>
          <a:p>
            <a:pPr algn="just">
              <a:lnSpc>
                <a:spcPct val="107000"/>
              </a:lnSpc>
              <a:spcAft>
                <a:spcPts val="0"/>
              </a:spcAft>
            </a:pPr>
            <a:r>
              <a:rPr lang="en-US" sz="3600" dirty="0" err="1">
                <a:latin typeface="Times New Roman"/>
                <a:ea typeface="Times New Roman"/>
                <a:cs typeface="Times New Roman"/>
              </a:rPr>
              <a:t>Chust</a:t>
            </a:r>
            <a:r>
              <a:rPr lang="en-US" sz="3600" dirty="0">
                <a:latin typeface="Times New Roman"/>
                <a:ea typeface="Times New Roman"/>
                <a:cs typeface="Times New Roman"/>
              </a:rPr>
              <a:t> </a:t>
            </a:r>
            <a:r>
              <a:rPr lang="en-US" sz="3600" dirty="0" err="1">
                <a:latin typeface="Times New Roman"/>
                <a:ea typeface="Times New Roman"/>
                <a:cs typeface="Times New Roman"/>
              </a:rPr>
              <a:t>moddiy</a:t>
            </a:r>
            <a:r>
              <a:rPr lang="en-US" sz="3600" dirty="0">
                <a:latin typeface="Times New Roman"/>
                <a:ea typeface="Times New Roman"/>
                <a:cs typeface="Times New Roman"/>
              </a:rPr>
              <a:t> </a:t>
            </a:r>
            <a:r>
              <a:rPr lang="en-US" sz="3600" dirty="0" err="1">
                <a:latin typeface="Times New Roman"/>
                <a:ea typeface="Times New Roman"/>
                <a:cs typeface="Times New Roman"/>
              </a:rPr>
              <a:t>madaniyati</a:t>
            </a:r>
            <a:r>
              <a:rPr lang="en-US" sz="3600" dirty="0">
                <a:latin typeface="Times New Roman"/>
                <a:ea typeface="Times New Roman"/>
                <a:cs typeface="Times New Roman"/>
              </a:rPr>
              <a:t> </a:t>
            </a:r>
            <a:r>
              <a:rPr lang="en-US" sz="3600" dirty="0" err="1">
                <a:latin typeface="Times New Roman"/>
                <a:ea typeface="Times New Roman"/>
                <a:cs typeface="Times New Roman"/>
              </a:rPr>
              <a:t>yuksak</a:t>
            </a:r>
            <a:r>
              <a:rPr lang="en-US" sz="3600" dirty="0">
                <a:latin typeface="Times New Roman"/>
                <a:ea typeface="Times New Roman"/>
                <a:cs typeface="Times New Roman"/>
              </a:rPr>
              <a:t> </a:t>
            </a:r>
            <a:r>
              <a:rPr lang="en-US" sz="3600" dirty="0" err="1">
                <a:latin typeface="Times New Roman"/>
                <a:ea typeface="Times New Roman"/>
                <a:cs typeface="Times New Roman"/>
              </a:rPr>
              <a:t>darajada</a:t>
            </a:r>
            <a:r>
              <a:rPr lang="en-US" sz="3600" dirty="0">
                <a:latin typeface="Times New Roman"/>
                <a:ea typeface="Times New Roman"/>
                <a:cs typeface="Times New Roman"/>
              </a:rPr>
              <a:t> </a:t>
            </a:r>
            <a:r>
              <a:rPr lang="en-US" sz="3600" dirty="0" err="1">
                <a:latin typeface="Times New Roman"/>
                <a:ea typeface="Times New Roman"/>
                <a:cs typeface="Times New Roman"/>
              </a:rPr>
              <a:t>rivojlangan</a:t>
            </a:r>
            <a:r>
              <a:rPr lang="en-US" sz="3600" dirty="0">
                <a:latin typeface="Times New Roman"/>
                <a:ea typeface="Times New Roman"/>
                <a:cs typeface="Times New Roman"/>
              </a:rPr>
              <a:t>. </a:t>
            </a: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dirty="0" err="1">
                <a:latin typeface="Times New Roman"/>
                <a:ea typeface="Times New Roman"/>
                <a:cs typeface="Times New Roman"/>
              </a:rPr>
              <a:t>yodgorliklarda</a:t>
            </a:r>
            <a:r>
              <a:rPr lang="en-US" sz="3600" dirty="0">
                <a:latin typeface="Times New Roman"/>
                <a:ea typeface="Times New Roman"/>
                <a:cs typeface="Times New Roman"/>
              </a:rPr>
              <a:t> </a:t>
            </a:r>
            <a:r>
              <a:rPr lang="en-US" sz="3600" dirty="0" err="1">
                <a:latin typeface="Times New Roman"/>
                <a:ea typeface="Times New Roman"/>
                <a:cs typeface="Times New Roman"/>
              </a:rPr>
              <a:t>topilgan</a:t>
            </a:r>
            <a:r>
              <a:rPr lang="en-US" sz="3600" dirty="0">
                <a:latin typeface="Times New Roman"/>
                <a:ea typeface="Times New Roman"/>
                <a:cs typeface="Times New Roman"/>
              </a:rPr>
              <a:t> </a:t>
            </a:r>
            <a:r>
              <a:rPr lang="en-US" sz="3600" b="1" i="1" dirty="0">
                <a:latin typeface="Times New Roman"/>
                <a:ea typeface="Times New Roman"/>
                <a:cs typeface="Times New Roman"/>
              </a:rPr>
              <a:t>tosh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jez</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o‘roqlar</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pichoqlar</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hamda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arpa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bug‘doy</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tariq</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donlari</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va</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ular</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uchun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kovlangan</a:t>
            </a:r>
            <a:r>
              <a:rPr lang="en-US" sz="3600" b="1" i="1" dirty="0">
                <a:latin typeface="Times New Roman"/>
                <a:ea typeface="Times New Roman"/>
                <a:cs typeface="Times New Roman"/>
              </a:rPr>
              <a:t> </a:t>
            </a:r>
            <a:r>
              <a:rPr lang="en-US" sz="3600" b="1" i="1" dirty="0" err="1">
                <a:latin typeface="Times New Roman"/>
                <a:ea typeface="Times New Roman"/>
                <a:cs typeface="Times New Roman"/>
              </a:rPr>
              <a:t>o‘ralar</a:t>
            </a:r>
            <a:r>
              <a:rPr lang="en-US" sz="3600" b="1" i="1" dirty="0">
                <a:latin typeface="Times New Roman"/>
                <a:ea typeface="Times New Roman"/>
                <a:cs typeface="Times New Roman"/>
              </a:rPr>
              <a:t> </a:t>
            </a:r>
            <a:r>
              <a:rPr lang="en-US" sz="3600" dirty="0" err="1">
                <a:latin typeface="Times New Roman"/>
                <a:ea typeface="Times New Roman"/>
                <a:cs typeface="Times New Roman"/>
              </a:rPr>
              <a:t>chustliklarning</a:t>
            </a:r>
            <a:r>
              <a:rPr lang="en-US" sz="3600" dirty="0">
                <a:latin typeface="Times New Roman"/>
                <a:ea typeface="Times New Roman"/>
                <a:cs typeface="Times New Roman"/>
              </a:rPr>
              <a:t> </a:t>
            </a:r>
            <a:r>
              <a:rPr lang="en-US" sz="3600" dirty="0" err="1">
                <a:latin typeface="Times New Roman"/>
                <a:ea typeface="Times New Roman"/>
                <a:cs typeface="Times New Roman"/>
              </a:rPr>
              <a:t>asosan</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dehqonchilik</a:t>
            </a:r>
            <a:r>
              <a:rPr lang="en-US" sz="3600" dirty="0">
                <a:latin typeface="Times New Roman"/>
                <a:ea typeface="Times New Roman"/>
                <a:cs typeface="Times New Roman"/>
              </a:rPr>
              <a:t> </a:t>
            </a:r>
            <a:r>
              <a:rPr lang="en-US" sz="3600" dirty="0" err="1">
                <a:latin typeface="Times New Roman"/>
                <a:ea typeface="Times New Roman"/>
                <a:cs typeface="Times New Roman"/>
              </a:rPr>
              <a:t>bilan</a:t>
            </a:r>
            <a:r>
              <a:rPr lang="en-US" sz="3600" dirty="0">
                <a:latin typeface="Times New Roman"/>
                <a:ea typeface="Times New Roman"/>
                <a:cs typeface="Times New Roman"/>
              </a:rPr>
              <a:t> </a:t>
            </a:r>
            <a:r>
              <a:rPr lang="en-US" sz="3600" dirty="0" err="1">
                <a:latin typeface="Times New Roman"/>
                <a:ea typeface="Times New Roman"/>
                <a:cs typeface="Times New Roman"/>
              </a:rPr>
              <a:t>mashg‘ul</a:t>
            </a:r>
            <a:r>
              <a:rPr lang="en-US" sz="3600" dirty="0">
                <a:latin typeface="Times New Roman"/>
                <a:ea typeface="Times New Roman"/>
                <a:cs typeface="Times New Roman"/>
              </a:rPr>
              <a:t> </a:t>
            </a:r>
            <a:r>
              <a:rPr lang="en-US" sz="3600" dirty="0" err="1">
                <a:latin typeface="Times New Roman"/>
                <a:ea typeface="Times New Roman"/>
                <a:cs typeface="Times New Roman"/>
              </a:rPr>
              <a:t>bo‘lganliklaridan</a:t>
            </a:r>
            <a:r>
              <a:rPr lang="en-US" sz="3600" dirty="0">
                <a:latin typeface="Times New Roman"/>
                <a:ea typeface="Times New Roman"/>
                <a:cs typeface="Times New Roman"/>
              </a:rPr>
              <a:t> </a:t>
            </a:r>
            <a:r>
              <a:rPr lang="en-US" sz="3600" dirty="0" err="1">
                <a:latin typeface="Times New Roman"/>
                <a:ea typeface="Times New Roman"/>
                <a:cs typeface="Times New Roman"/>
              </a:rPr>
              <a:t>darak</a:t>
            </a:r>
            <a:r>
              <a:rPr lang="en-US" sz="3600" dirty="0">
                <a:latin typeface="Times New Roman"/>
                <a:ea typeface="Times New Roman"/>
                <a:cs typeface="Times New Roman"/>
              </a:rPr>
              <a:t> </a:t>
            </a:r>
            <a:r>
              <a:rPr lang="en-US" sz="3600" dirty="0" err="1">
                <a:latin typeface="Times New Roman"/>
                <a:ea typeface="Times New Roman"/>
                <a:cs typeface="Times New Roman"/>
              </a:rPr>
              <a:t>beradi</a:t>
            </a:r>
            <a:r>
              <a:rPr lang="en-US" sz="3600" dirty="0">
                <a:latin typeface="Times New Roman"/>
                <a:ea typeface="Times New Roman"/>
                <a:cs typeface="Times New Roman"/>
              </a:rPr>
              <a:t>. </a:t>
            </a:r>
            <a:endParaRPr lang="ru-RU" sz="2800" dirty="0">
              <a:ea typeface="Calibri"/>
              <a:cs typeface="Times New Roman"/>
            </a:endParaRPr>
          </a:p>
        </p:txBody>
      </p:sp>
    </p:spTree>
    <p:extLst>
      <p:ext uri="{BB962C8B-B14F-4D97-AF65-F5344CB8AC3E}">
        <p14:creationId xmlns:p14="http://schemas.microsoft.com/office/powerpoint/2010/main" val="2415549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27384"/>
            <a:ext cx="9144000" cy="6858000"/>
          </a:xfrm>
        </p:spPr>
        <p:style>
          <a:lnRef idx="2">
            <a:schemeClr val="accent1"/>
          </a:lnRef>
          <a:fillRef idx="1">
            <a:schemeClr val="lt1"/>
          </a:fillRef>
          <a:effectRef idx="0">
            <a:schemeClr val="accent1"/>
          </a:effectRef>
          <a:fontRef idx="minor">
            <a:schemeClr val="dk1"/>
          </a:fontRef>
        </p:style>
        <p:txBody>
          <a:bodyPr rtlCol="0">
            <a:normAutofit fontScale="92500"/>
          </a:bodyPr>
          <a:lstStyle/>
          <a:p>
            <a:pPr algn="just">
              <a:lnSpc>
                <a:spcPct val="107000"/>
              </a:lnSpc>
              <a:spcAft>
                <a:spcPts val="0"/>
              </a:spcAft>
            </a:pPr>
            <a:r>
              <a:rPr lang="en-US" sz="3600" dirty="0" err="1">
                <a:latin typeface="Times New Roman"/>
                <a:ea typeface="Times New Roman"/>
                <a:cs typeface="Times New Roman"/>
              </a:rPr>
              <a:t>Arxeologik</a:t>
            </a:r>
            <a:r>
              <a:rPr lang="en-US" sz="3600" dirty="0">
                <a:latin typeface="Times New Roman"/>
                <a:ea typeface="Times New Roman"/>
                <a:cs typeface="Times New Roman"/>
              </a:rPr>
              <a:t> </a:t>
            </a:r>
            <a:r>
              <a:rPr lang="en-US" sz="3600" dirty="0" err="1">
                <a:latin typeface="Times New Roman"/>
                <a:ea typeface="Times New Roman"/>
                <a:cs typeface="Times New Roman"/>
              </a:rPr>
              <a:t>manbalar</a:t>
            </a:r>
            <a:r>
              <a:rPr lang="en-US" sz="3600" dirty="0">
                <a:latin typeface="Times New Roman"/>
                <a:ea typeface="Times New Roman"/>
                <a:cs typeface="Times New Roman"/>
              </a:rPr>
              <a:t> </a:t>
            </a:r>
            <a:r>
              <a:rPr lang="en-US" sz="3600" dirty="0" err="1">
                <a:latin typeface="Times New Roman"/>
                <a:ea typeface="Times New Roman"/>
                <a:cs typeface="Times New Roman"/>
              </a:rPr>
              <a:t>asosida</a:t>
            </a:r>
            <a:r>
              <a:rPr lang="en-US" sz="3600" dirty="0">
                <a:latin typeface="Times New Roman"/>
                <a:ea typeface="Times New Roman"/>
                <a:cs typeface="Times New Roman"/>
              </a:rPr>
              <a:t> </a:t>
            </a:r>
            <a:r>
              <a:rPr lang="en-US" sz="3600" b="1" dirty="0" err="1">
                <a:latin typeface="Times New Roman"/>
                <a:ea typeface="Times New Roman"/>
                <a:cs typeface="Times New Roman"/>
              </a:rPr>
              <a:t>Farg‘onada</a:t>
            </a:r>
            <a:r>
              <a:rPr lang="en-US" sz="3600" dirty="0">
                <a:latin typeface="Times New Roman"/>
                <a:ea typeface="Times New Roman"/>
                <a:cs typeface="Times New Roman"/>
              </a:rPr>
              <a:t> </a:t>
            </a:r>
            <a:r>
              <a:rPr lang="en-US" sz="3600" b="1" dirty="0" err="1">
                <a:latin typeface="Times New Roman"/>
                <a:ea typeface="Times New Roman"/>
                <a:cs typeface="Times New Roman"/>
              </a:rPr>
              <a:t>mil.avv.VII</a:t>
            </a:r>
            <a:r>
              <a:rPr lang="en-US" sz="3600" b="1" dirty="0">
                <a:latin typeface="Times New Roman"/>
                <a:ea typeface="Times New Roman"/>
                <a:cs typeface="Times New Roman"/>
              </a:rPr>
              <a:t>–VI </a:t>
            </a:r>
            <a:r>
              <a:rPr lang="en-US" sz="3600" b="1" dirty="0" err="1">
                <a:latin typeface="Times New Roman"/>
                <a:ea typeface="Times New Roman"/>
                <a:cs typeface="Times New Roman"/>
              </a:rPr>
              <a:t>asrlarda</a:t>
            </a:r>
            <a:r>
              <a:rPr lang="en-US" sz="3600" b="1" dirty="0">
                <a:latin typeface="Times New Roman"/>
                <a:ea typeface="Times New Roman"/>
                <a:cs typeface="Times New Roman"/>
              </a:rPr>
              <a:t> </a:t>
            </a:r>
            <a:r>
              <a:rPr lang="en-US" sz="3600" b="1" i="1" dirty="0" err="1">
                <a:solidFill>
                  <a:srgbClr val="0000FF"/>
                </a:solidFill>
                <a:latin typeface="Times New Roman"/>
                <a:ea typeface="Times New Roman"/>
                <a:cs typeface="Times New Roman"/>
              </a:rPr>
              <a:t>mulkiy</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tabaqalanish</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jarayoni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hunarmandchilik</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ayirboshlash</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va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savdo</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aloqalarining</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keng</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tarqalishi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natijasida</a:t>
            </a:r>
            <a:r>
              <a:rPr lang="en-US" sz="3600" b="1" i="1" dirty="0">
                <a:solidFill>
                  <a:srgbClr val="0000FF"/>
                </a:solidFill>
                <a:latin typeface="Times New Roman"/>
                <a:ea typeface="Times New Roman"/>
                <a:cs typeface="Times New Roman"/>
              </a:rPr>
              <a:t> </a:t>
            </a:r>
            <a:r>
              <a:rPr lang="en-US" sz="3600" dirty="0" err="1">
                <a:latin typeface="Times New Roman"/>
                <a:ea typeface="Times New Roman"/>
                <a:cs typeface="Times New Roman"/>
              </a:rPr>
              <a:t>urug‘chilik</a:t>
            </a:r>
            <a:r>
              <a:rPr lang="en-US" sz="3600" dirty="0">
                <a:latin typeface="Times New Roman"/>
                <a:ea typeface="Times New Roman"/>
                <a:cs typeface="Times New Roman"/>
              </a:rPr>
              <a:t> </a:t>
            </a:r>
            <a:r>
              <a:rPr lang="en-US" sz="3600" dirty="0" err="1">
                <a:latin typeface="Times New Roman"/>
                <a:ea typeface="Times New Roman"/>
                <a:cs typeface="Times New Roman"/>
              </a:rPr>
              <a:t>jamoasi</a:t>
            </a:r>
            <a:r>
              <a:rPr lang="en-US" sz="3600" dirty="0">
                <a:latin typeface="Times New Roman"/>
                <a:ea typeface="Times New Roman"/>
                <a:cs typeface="Times New Roman"/>
              </a:rPr>
              <a:t> </a:t>
            </a:r>
            <a:r>
              <a:rPr lang="en-US" sz="3600" dirty="0" err="1">
                <a:latin typeface="Times New Roman"/>
                <a:ea typeface="Times New Roman"/>
                <a:cs typeface="Times New Roman"/>
              </a:rPr>
              <a:t>o‘rnida</a:t>
            </a:r>
            <a:r>
              <a:rPr lang="en-US" sz="3600" dirty="0">
                <a:latin typeface="Times New Roman"/>
                <a:ea typeface="Times New Roman"/>
                <a:cs typeface="Times New Roman"/>
              </a:rPr>
              <a:t> </a:t>
            </a:r>
            <a:r>
              <a:rPr lang="en-US" sz="3600" b="1" dirty="0" err="1">
                <a:latin typeface="Times New Roman"/>
                <a:ea typeface="Times New Roman"/>
                <a:cs typeface="Times New Roman"/>
              </a:rPr>
              <a:t>dastlabki</a:t>
            </a:r>
            <a:r>
              <a:rPr lang="en-US" sz="3600" b="1" dirty="0">
                <a:latin typeface="Times New Roman"/>
                <a:ea typeface="Times New Roman"/>
                <a:cs typeface="Times New Roman"/>
              </a:rPr>
              <a:t> </a:t>
            </a:r>
            <a:r>
              <a:rPr lang="en-US" sz="3600" b="1" dirty="0" err="1">
                <a:latin typeface="Times New Roman"/>
                <a:ea typeface="Times New Roman"/>
                <a:cs typeface="Times New Roman"/>
              </a:rPr>
              <a:t>davlatchilik</a:t>
            </a:r>
            <a:r>
              <a:rPr lang="en-US" sz="3600" b="1" dirty="0">
                <a:latin typeface="Times New Roman"/>
                <a:ea typeface="Times New Roman"/>
                <a:cs typeface="Times New Roman"/>
              </a:rPr>
              <a:t> </a:t>
            </a:r>
            <a:r>
              <a:rPr lang="en-US" sz="3600" b="1" dirty="0" err="1">
                <a:latin typeface="Times New Roman"/>
                <a:ea typeface="Times New Roman"/>
                <a:cs typeface="Times New Roman"/>
              </a:rPr>
              <a:t>vujudga</a:t>
            </a:r>
            <a:r>
              <a:rPr lang="en-US" sz="3600" b="1" dirty="0">
                <a:latin typeface="Times New Roman"/>
                <a:ea typeface="Times New Roman"/>
                <a:cs typeface="Times New Roman"/>
              </a:rPr>
              <a:t> </a:t>
            </a:r>
            <a:r>
              <a:rPr lang="en-US" sz="3600" b="1" dirty="0" err="1">
                <a:latin typeface="Times New Roman"/>
                <a:ea typeface="Times New Roman"/>
                <a:cs typeface="Times New Roman"/>
              </a:rPr>
              <a:t>keladi</a:t>
            </a:r>
            <a:r>
              <a:rPr lang="en-US" sz="3600" dirty="0">
                <a:latin typeface="Times New Roman"/>
                <a:ea typeface="Times New Roman"/>
                <a:cs typeface="Times New Roman"/>
              </a:rPr>
              <a:t> deb </a:t>
            </a:r>
            <a:r>
              <a:rPr lang="en-US" sz="3600" dirty="0" err="1">
                <a:latin typeface="Times New Roman"/>
                <a:ea typeface="Times New Roman"/>
                <a:cs typeface="Times New Roman"/>
              </a:rPr>
              <a:t>taxmin</a:t>
            </a:r>
            <a:r>
              <a:rPr lang="en-US" sz="3600" dirty="0">
                <a:latin typeface="Times New Roman"/>
                <a:ea typeface="Times New Roman"/>
                <a:cs typeface="Times New Roman"/>
              </a:rPr>
              <a:t> </a:t>
            </a:r>
            <a:r>
              <a:rPr lang="en-US" sz="3600" dirty="0" err="1">
                <a:latin typeface="Times New Roman"/>
                <a:ea typeface="Times New Roman"/>
                <a:cs typeface="Times New Roman"/>
              </a:rPr>
              <a:t>qilinadi</a:t>
            </a:r>
            <a:r>
              <a:rPr lang="en-US" sz="3600" dirty="0">
                <a:latin typeface="Times New Roman"/>
                <a:ea typeface="Times New Roman"/>
                <a:cs typeface="Times New Roman"/>
              </a:rPr>
              <a:t>. </a:t>
            </a:r>
            <a:endParaRPr lang="ru-RU" sz="2800" dirty="0">
              <a:ea typeface="Calibri"/>
              <a:cs typeface="Times New Roman"/>
            </a:endParaRPr>
          </a:p>
          <a:p>
            <a:pPr algn="just">
              <a:lnSpc>
                <a:spcPct val="107000"/>
              </a:lnSpc>
              <a:spcAft>
                <a:spcPts val="0"/>
              </a:spcAft>
            </a:pPr>
            <a:r>
              <a:rPr lang="en-US" sz="3600" dirty="0">
                <a:latin typeface="Times New Roman"/>
                <a:ea typeface="Times New Roman"/>
                <a:cs typeface="Times New Roman"/>
              </a:rPr>
              <a:t>Shu </a:t>
            </a:r>
            <a:r>
              <a:rPr lang="en-US" sz="3600" dirty="0" err="1">
                <a:latin typeface="Times New Roman"/>
                <a:ea typeface="Times New Roman"/>
                <a:cs typeface="Times New Roman"/>
              </a:rPr>
              <a:t>davrdagi</a:t>
            </a:r>
            <a:r>
              <a:rPr lang="en-US" sz="3600" dirty="0">
                <a:latin typeface="Times New Roman"/>
                <a:ea typeface="Times New Roman"/>
                <a:cs typeface="Times New Roman"/>
              </a:rPr>
              <a:t> </a:t>
            </a:r>
            <a:r>
              <a:rPr lang="en-US" sz="3600" dirty="0" err="1">
                <a:latin typeface="Times New Roman"/>
                <a:ea typeface="Times New Roman"/>
                <a:cs typeface="Times New Roman"/>
              </a:rPr>
              <a:t>Farg‘ona</a:t>
            </a:r>
            <a:r>
              <a:rPr lang="en-US" sz="3600" dirty="0">
                <a:latin typeface="Times New Roman"/>
                <a:ea typeface="Times New Roman"/>
                <a:cs typeface="Times New Roman"/>
              </a:rPr>
              <a:t> </a:t>
            </a:r>
            <a:r>
              <a:rPr lang="en-US" sz="3600" dirty="0" err="1">
                <a:latin typeface="Times New Roman"/>
                <a:ea typeface="Times New Roman"/>
                <a:cs typeface="Times New Roman"/>
              </a:rPr>
              <a:t>aholisi</a:t>
            </a:r>
            <a:r>
              <a:rPr lang="en-US" sz="3600" dirty="0">
                <a:latin typeface="Times New Roman"/>
                <a:ea typeface="Times New Roman"/>
                <a:cs typeface="Times New Roman"/>
              </a:rPr>
              <a:t> </a:t>
            </a:r>
            <a:r>
              <a:rPr lang="en-US" sz="3600" dirty="0" err="1">
                <a:latin typeface="Times New Roman"/>
                <a:ea typeface="Times New Roman"/>
                <a:cs typeface="Times New Roman"/>
              </a:rPr>
              <a:t>hayotida</a:t>
            </a:r>
            <a:r>
              <a:rPr lang="en-US" sz="3600" dirty="0">
                <a:latin typeface="Times New Roman"/>
                <a:ea typeface="Times New Roman"/>
                <a:cs typeface="Times New Roman"/>
              </a:rPr>
              <a:t> </a:t>
            </a:r>
            <a:r>
              <a:rPr lang="en-US" sz="3600" b="1" dirty="0" err="1">
                <a:latin typeface="Times New Roman"/>
                <a:ea typeface="Times New Roman"/>
                <a:cs typeface="Times New Roman"/>
              </a:rPr>
              <a:t>katta</a:t>
            </a:r>
            <a:r>
              <a:rPr lang="en-US" sz="3600" b="1" dirty="0">
                <a:latin typeface="Times New Roman"/>
                <a:ea typeface="Times New Roman"/>
                <a:cs typeface="Times New Roman"/>
              </a:rPr>
              <a:t> </a:t>
            </a:r>
            <a:r>
              <a:rPr lang="en-US" sz="3600" b="1" dirty="0" err="1">
                <a:latin typeface="Times New Roman"/>
                <a:ea typeface="Times New Roman"/>
                <a:cs typeface="Times New Roman"/>
              </a:rPr>
              <a:t>ijtimoiy</a:t>
            </a:r>
            <a:r>
              <a:rPr lang="en-US" sz="3600" b="1" dirty="0">
                <a:latin typeface="Times New Roman"/>
                <a:ea typeface="Times New Roman"/>
                <a:cs typeface="Times New Roman"/>
              </a:rPr>
              <a:t>, </a:t>
            </a:r>
            <a:r>
              <a:rPr lang="en-US" sz="3600" b="1" dirty="0" err="1">
                <a:latin typeface="Times New Roman"/>
                <a:ea typeface="Times New Roman"/>
                <a:cs typeface="Times New Roman"/>
              </a:rPr>
              <a:t>iqtisodiy</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madaniy</a:t>
            </a:r>
            <a:r>
              <a:rPr lang="en-US" sz="3600" b="1" dirty="0">
                <a:latin typeface="Times New Roman"/>
                <a:ea typeface="Times New Roman"/>
                <a:cs typeface="Times New Roman"/>
              </a:rPr>
              <a:t> </a:t>
            </a:r>
            <a:r>
              <a:rPr lang="en-US" sz="3600" b="1" dirty="0" err="1">
                <a:latin typeface="Times New Roman"/>
                <a:ea typeface="Times New Roman"/>
                <a:cs typeface="Times New Roman"/>
              </a:rPr>
              <a:t>o‘zgarishlar</a:t>
            </a:r>
            <a:r>
              <a:rPr lang="en-US" sz="3600" dirty="0">
                <a:latin typeface="Times New Roman"/>
                <a:ea typeface="Times New Roman"/>
                <a:cs typeface="Times New Roman"/>
              </a:rPr>
              <a:t> </a:t>
            </a:r>
            <a:r>
              <a:rPr lang="en-US" sz="3600" dirty="0" err="1">
                <a:latin typeface="Times New Roman"/>
                <a:ea typeface="Times New Roman"/>
                <a:cs typeface="Times New Roman"/>
              </a:rPr>
              <a:t>sodir</a:t>
            </a:r>
            <a:r>
              <a:rPr lang="en-US" sz="3600" dirty="0">
                <a:latin typeface="Times New Roman"/>
                <a:ea typeface="Times New Roman"/>
                <a:cs typeface="Times New Roman"/>
              </a:rPr>
              <a:t> </a:t>
            </a:r>
            <a:r>
              <a:rPr lang="en-US" sz="3600" dirty="0" err="1">
                <a:latin typeface="Times New Roman"/>
                <a:ea typeface="Times New Roman"/>
                <a:cs typeface="Times New Roman"/>
              </a:rPr>
              <a:t>bo‘lgan</a:t>
            </a:r>
            <a:r>
              <a:rPr lang="en-US" sz="3600" dirty="0">
                <a:latin typeface="Times New Roman"/>
                <a:ea typeface="Times New Roman"/>
                <a:cs typeface="Times New Roman"/>
              </a:rPr>
              <a:t>. </a:t>
            </a:r>
            <a:r>
              <a:rPr lang="en-US" sz="3600" dirty="0" err="1">
                <a:latin typeface="Times New Roman"/>
                <a:ea typeface="Times New Roman"/>
                <a:cs typeface="Times New Roman"/>
              </a:rPr>
              <a:t>Biroq</a:t>
            </a:r>
            <a:r>
              <a:rPr lang="en-US" sz="3600" dirty="0">
                <a:latin typeface="Times New Roman"/>
                <a:ea typeface="Times New Roman"/>
                <a:cs typeface="Times New Roman"/>
              </a:rPr>
              <a:t> </a:t>
            </a:r>
            <a:r>
              <a:rPr lang="en-US" sz="3600" dirty="0" err="1">
                <a:latin typeface="Times New Roman"/>
                <a:ea typeface="Times New Roman"/>
                <a:cs typeface="Times New Roman"/>
              </a:rPr>
              <a:t>qadimgi</a:t>
            </a:r>
            <a:r>
              <a:rPr lang="en-US" sz="3600" dirty="0">
                <a:latin typeface="Times New Roman"/>
                <a:ea typeface="Times New Roman"/>
                <a:cs typeface="Times New Roman"/>
              </a:rPr>
              <a:t> </a:t>
            </a:r>
            <a:r>
              <a:rPr lang="en-US" sz="3600" b="1" dirty="0" err="1">
                <a:latin typeface="Times New Roman"/>
                <a:ea typeface="Times New Roman"/>
                <a:cs typeface="Times New Roman"/>
              </a:rPr>
              <a:t>yozma</a:t>
            </a:r>
            <a:r>
              <a:rPr lang="en-US" sz="3600" b="1" dirty="0">
                <a:latin typeface="Times New Roman"/>
                <a:ea typeface="Times New Roman"/>
                <a:cs typeface="Times New Roman"/>
              </a:rPr>
              <a:t> </a:t>
            </a:r>
            <a:r>
              <a:rPr lang="en-US" sz="3600" b="1" dirty="0" err="1">
                <a:latin typeface="Times New Roman"/>
                <a:ea typeface="Times New Roman"/>
                <a:cs typeface="Times New Roman"/>
              </a:rPr>
              <a:t>ma’lumotlar</a:t>
            </a:r>
            <a:r>
              <a:rPr lang="en-US" sz="3600" b="1" dirty="0">
                <a:latin typeface="Times New Roman"/>
                <a:ea typeface="Times New Roman"/>
                <a:cs typeface="Times New Roman"/>
              </a:rPr>
              <a:t> </a:t>
            </a:r>
            <a:r>
              <a:rPr lang="en-US" sz="3600" dirty="0" err="1">
                <a:latin typeface="Times New Roman"/>
                <a:ea typeface="Times New Roman"/>
                <a:cs typeface="Times New Roman"/>
              </a:rPr>
              <a:t>bo‘lmaganligi</a:t>
            </a:r>
            <a:r>
              <a:rPr lang="en-US" sz="3600" dirty="0">
                <a:latin typeface="Times New Roman"/>
                <a:ea typeface="Times New Roman"/>
                <a:cs typeface="Times New Roman"/>
              </a:rPr>
              <a:t> </a:t>
            </a:r>
            <a:r>
              <a:rPr lang="en-US" sz="3600" dirty="0" err="1">
                <a:latin typeface="Times New Roman"/>
                <a:ea typeface="Times New Roman"/>
                <a:cs typeface="Times New Roman"/>
              </a:rPr>
              <a:t>tufayli</a:t>
            </a:r>
            <a:r>
              <a:rPr lang="en-US" sz="3600" dirty="0">
                <a:latin typeface="Times New Roman"/>
                <a:ea typeface="Times New Roman"/>
                <a:cs typeface="Times New Roman"/>
              </a:rPr>
              <a:t> </a:t>
            </a:r>
            <a:r>
              <a:rPr lang="en-US" sz="3600" dirty="0" err="1">
                <a:latin typeface="Times New Roman"/>
                <a:ea typeface="Times New Roman"/>
                <a:cs typeface="Times New Roman"/>
              </a:rPr>
              <a:t>o‘lkada</a:t>
            </a:r>
            <a:r>
              <a:rPr lang="en-US" sz="3600" dirty="0">
                <a:latin typeface="Times New Roman"/>
                <a:ea typeface="Times New Roman"/>
                <a:cs typeface="Times New Roman"/>
              </a:rPr>
              <a:t> </a:t>
            </a:r>
            <a:r>
              <a:rPr lang="en-US" sz="3600" b="1" dirty="0" err="1">
                <a:latin typeface="Times New Roman"/>
                <a:ea typeface="Times New Roman"/>
                <a:cs typeface="Times New Roman"/>
              </a:rPr>
              <a:t>dastlabki</a:t>
            </a:r>
            <a:r>
              <a:rPr lang="en-US" sz="3600" b="1" dirty="0">
                <a:latin typeface="Times New Roman"/>
                <a:ea typeface="Times New Roman"/>
                <a:cs typeface="Times New Roman"/>
              </a:rPr>
              <a:t> </a:t>
            </a:r>
            <a:r>
              <a:rPr lang="en-US" sz="3600" b="1" dirty="0" err="1">
                <a:latin typeface="Times New Roman"/>
                <a:ea typeface="Times New Roman"/>
                <a:cs typeface="Times New Roman"/>
              </a:rPr>
              <a:t>davlatlarga</a:t>
            </a:r>
            <a:r>
              <a:rPr lang="en-US" sz="3600" b="1" dirty="0">
                <a:latin typeface="Times New Roman"/>
                <a:ea typeface="Times New Roman"/>
                <a:cs typeface="Times New Roman"/>
              </a:rPr>
              <a:t> </a:t>
            </a:r>
            <a:r>
              <a:rPr lang="en-US" sz="3600" b="1" dirty="0" err="1">
                <a:latin typeface="Times New Roman"/>
                <a:ea typeface="Times New Roman"/>
                <a:cs typeface="Times New Roman"/>
              </a:rPr>
              <a:t>o‘tish</a:t>
            </a:r>
            <a:r>
              <a:rPr lang="en-US" sz="3600" b="1" dirty="0">
                <a:latin typeface="Times New Roman"/>
                <a:ea typeface="Times New Roman"/>
                <a:cs typeface="Times New Roman"/>
              </a:rPr>
              <a:t> </a:t>
            </a:r>
            <a:r>
              <a:rPr lang="en-US" sz="3600" b="1" dirty="0" err="1">
                <a:latin typeface="Times New Roman"/>
                <a:ea typeface="Times New Roman"/>
                <a:cs typeface="Times New Roman"/>
              </a:rPr>
              <a:t>jarayoni</a:t>
            </a:r>
            <a:r>
              <a:rPr lang="en-US" sz="3600" dirty="0">
                <a:latin typeface="Times New Roman"/>
                <a:ea typeface="Times New Roman"/>
                <a:cs typeface="Times New Roman"/>
              </a:rPr>
              <a:t> </a:t>
            </a:r>
            <a:r>
              <a:rPr lang="en-US" sz="3600" dirty="0" err="1">
                <a:latin typeface="Times New Roman"/>
                <a:ea typeface="Times New Roman"/>
                <a:cs typeface="Times New Roman"/>
              </a:rPr>
              <a:t>bizga</a:t>
            </a:r>
            <a:r>
              <a:rPr lang="en-US" sz="3600" dirty="0">
                <a:latin typeface="Times New Roman"/>
                <a:ea typeface="Times New Roman"/>
                <a:cs typeface="Times New Roman"/>
              </a:rPr>
              <a:t> </a:t>
            </a:r>
            <a:r>
              <a:rPr lang="en-US" sz="3600" dirty="0" err="1">
                <a:latin typeface="Times New Roman"/>
                <a:ea typeface="Times New Roman"/>
                <a:cs typeface="Times New Roman"/>
              </a:rPr>
              <a:t>ancha</a:t>
            </a:r>
            <a:r>
              <a:rPr lang="en-US" sz="3600" dirty="0">
                <a:latin typeface="Times New Roman"/>
                <a:ea typeface="Times New Roman"/>
                <a:cs typeface="Times New Roman"/>
              </a:rPr>
              <a:t> </a:t>
            </a:r>
            <a:r>
              <a:rPr lang="en-US" sz="3600" dirty="0" err="1">
                <a:latin typeface="Times New Roman"/>
                <a:ea typeface="Times New Roman"/>
                <a:cs typeface="Times New Roman"/>
              </a:rPr>
              <a:t>noma’lum</a:t>
            </a:r>
            <a:r>
              <a:rPr lang="en-US" sz="3600" dirty="0">
                <a:latin typeface="Times New Roman"/>
                <a:ea typeface="Times New Roman"/>
                <a:cs typeface="Times New Roman"/>
              </a:rPr>
              <a:t> </a:t>
            </a:r>
            <a:r>
              <a:rPr lang="en-US" sz="3600" dirty="0" err="1">
                <a:latin typeface="Times New Roman"/>
                <a:ea typeface="Times New Roman"/>
                <a:cs typeface="Times New Roman"/>
              </a:rPr>
              <a:t>bo‘lib</a:t>
            </a:r>
            <a:r>
              <a:rPr lang="en-US" sz="3600" dirty="0">
                <a:latin typeface="Times New Roman"/>
                <a:ea typeface="Times New Roman"/>
                <a:cs typeface="Times New Roman"/>
              </a:rPr>
              <a:t> </a:t>
            </a:r>
            <a:r>
              <a:rPr lang="en-US" sz="3600" dirty="0" err="1">
                <a:latin typeface="Times New Roman"/>
                <a:ea typeface="Times New Roman"/>
                <a:cs typeface="Times New Roman"/>
              </a:rPr>
              <a:t>kelmoqda</a:t>
            </a:r>
            <a:r>
              <a:rPr lang="en-US" sz="3600" dirty="0">
                <a:latin typeface="Times New Roman"/>
                <a:ea typeface="Times New Roman"/>
                <a:cs typeface="Times New Roman"/>
              </a:rPr>
              <a:t>.</a:t>
            </a:r>
            <a:endParaRPr lang="ru-RU" sz="2800" dirty="0">
              <a:ea typeface="Calibri"/>
              <a:cs typeface="Times New Roman"/>
            </a:endParaRPr>
          </a:p>
        </p:txBody>
      </p:sp>
    </p:spTree>
    <p:extLst>
      <p:ext uri="{BB962C8B-B14F-4D97-AF65-F5344CB8AC3E}">
        <p14:creationId xmlns:p14="http://schemas.microsoft.com/office/powerpoint/2010/main" val="8467166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620688"/>
            <a:ext cx="9144000" cy="6264696"/>
          </a:xfrm>
        </p:spPr>
        <p:style>
          <a:lnRef idx="2">
            <a:schemeClr val="accent1"/>
          </a:lnRef>
          <a:fillRef idx="1">
            <a:schemeClr val="lt1"/>
          </a:fillRef>
          <a:effectRef idx="0">
            <a:schemeClr val="accent1"/>
          </a:effectRef>
          <a:fontRef idx="minor">
            <a:schemeClr val="dk1"/>
          </a:fontRef>
        </p:style>
        <p:txBody>
          <a:bodyPr rtlCol="0">
            <a:noAutofit/>
          </a:bodyPr>
          <a:lstStyle/>
          <a:p>
            <a:pPr algn="just">
              <a:lnSpc>
                <a:spcPct val="107000"/>
              </a:lnSpc>
              <a:spcAft>
                <a:spcPts val="0"/>
              </a:spcAft>
            </a:pPr>
            <a:r>
              <a:rPr lang="en-US" sz="2400" dirty="0" err="1" smtClean="0">
                <a:latin typeface="Times New Roman"/>
                <a:ea typeface="Times New Roman"/>
                <a:cs typeface="Times New Roman"/>
              </a:rPr>
              <a:t>Turli</a:t>
            </a:r>
            <a:r>
              <a:rPr lang="en-US" sz="2400" dirty="0" smtClean="0">
                <a:latin typeface="Times New Roman"/>
                <a:ea typeface="Times New Roman"/>
                <a:cs typeface="Times New Roman"/>
              </a:rPr>
              <a:t> </a:t>
            </a:r>
            <a:r>
              <a:rPr lang="en-US" sz="2400" dirty="0" err="1">
                <a:latin typeface="Times New Roman"/>
                <a:ea typeface="Times New Roman"/>
                <a:cs typeface="Times New Roman"/>
              </a:rPr>
              <a:t>qadimgi</a:t>
            </a:r>
            <a:r>
              <a:rPr lang="en-US" sz="2400" dirty="0">
                <a:latin typeface="Times New Roman"/>
                <a:ea typeface="Times New Roman"/>
                <a:cs typeface="Times New Roman"/>
              </a:rPr>
              <a:t> </a:t>
            </a:r>
            <a:r>
              <a:rPr lang="en-US" sz="2400" dirty="0" err="1">
                <a:latin typeface="Times New Roman"/>
                <a:ea typeface="Times New Roman"/>
                <a:cs typeface="Times New Roman"/>
              </a:rPr>
              <a:t>tillar</a:t>
            </a:r>
            <a:r>
              <a:rPr lang="en-US" sz="2400" dirty="0">
                <a:latin typeface="Times New Roman"/>
                <a:ea typeface="Times New Roman"/>
                <a:cs typeface="Times New Roman"/>
              </a:rPr>
              <a:t> </a:t>
            </a:r>
            <a:r>
              <a:rPr lang="en-US" sz="2400" dirty="0" err="1">
                <a:latin typeface="Times New Roman"/>
                <a:ea typeface="Times New Roman"/>
                <a:cs typeface="Times New Roman"/>
              </a:rPr>
              <a:t>yozma</a:t>
            </a:r>
            <a:r>
              <a:rPr lang="en-US" sz="2400" dirty="0">
                <a:latin typeface="Times New Roman"/>
                <a:ea typeface="Times New Roman"/>
                <a:cs typeface="Times New Roman"/>
              </a:rPr>
              <a:t> </a:t>
            </a:r>
            <a:r>
              <a:rPr lang="en-US" sz="2400" dirty="0" err="1">
                <a:latin typeface="Times New Roman"/>
                <a:ea typeface="Times New Roman"/>
                <a:cs typeface="Times New Roman"/>
              </a:rPr>
              <a:t>manbalaridagi</a:t>
            </a:r>
            <a:r>
              <a:rPr lang="en-US" sz="2400" dirty="0">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Baxdi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Baqtrish</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Baqtriyona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Baqtriya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Baxdi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Baxlika</a:t>
            </a:r>
            <a:r>
              <a:rPr lang="en-US" sz="2400" b="1" i="1" dirty="0">
                <a:solidFill>
                  <a:srgbClr val="0000FF"/>
                </a:solidFill>
                <a:latin typeface="Times New Roman"/>
                <a:ea typeface="Times New Roman"/>
                <a:cs typeface="Times New Roman"/>
              </a:rPr>
              <a:t> (hind </a:t>
            </a:r>
            <a:r>
              <a:rPr lang="en-US" sz="2400" b="1" i="1" dirty="0" err="1">
                <a:solidFill>
                  <a:srgbClr val="0000FF"/>
                </a:solidFill>
                <a:latin typeface="Times New Roman"/>
                <a:ea typeface="Times New Roman"/>
                <a:cs typeface="Times New Roman"/>
              </a:rPr>
              <a:t>manbalarida</a:t>
            </a:r>
            <a:r>
              <a:rPr lang="en-US" sz="2400" b="1" i="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yirik</a:t>
            </a:r>
            <a:r>
              <a:rPr lang="en-US" sz="2400" dirty="0">
                <a:latin typeface="Times New Roman"/>
                <a:ea typeface="Times New Roman"/>
                <a:cs typeface="Times New Roman"/>
              </a:rPr>
              <a:t> </a:t>
            </a:r>
            <a:r>
              <a:rPr lang="en-US" sz="2400" dirty="0" err="1">
                <a:latin typeface="Times New Roman"/>
                <a:ea typeface="Times New Roman"/>
                <a:cs typeface="Times New Roman"/>
              </a:rPr>
              <a:t>o‘lka</a:t>
            </a:r>
            <a:r>
              <a:rPr lang="en-US" sz="2400" dirty="0">
                <a:latin typeface="Times New Roman"/>
                <a:ea typeface="Times New Roman"/>
                <a:cs typeface="Times New Roman"/>
              </a:rPr>
              <a:t> </a:t>
            </a:r>
            <a:r>
              <a:rPr lang="en-US" sz="2400" dirty="0" err="1">
                <a:latin typeface="Times New Roman"/>
                <a:ea typeface="Times New Roman"/>
                <a:cs typeface="Times New Roman"/>
              </a:rPr>
              <a:t>va</a:t>
            </a:r>
            <a:r>
              <a:rPr lang="en-US" sz="2400" dirty="0">
                <a:latin typeface="Times New Roman"/>
                <a:ea typeface="Times New Roman"/>
                <a:cs typeface="Times New Roman"/>
              </a:rPr>
              <a:t> </a:t>
            </a:r>
            <a:r>
              <a:rPr lang="en-US" sz="2400" dirty="0" err="1">
                <a:latin typeface="Times New Roman"/>
                <a:ea typeface="Times New Roman"/>
                <a:cs typeface="Times New Roman"/>
              </a:rPr>
              <a:t>davlatning</a:t>
            </a:r>
            <a:r>
              <a:rPr lang="en-US" sz="2400" dirty="0">
                <a:latin typeface="Times New Roman"/>
                <a:ea typeface="Times New Roman"/>
                <a:cs typeface="Times New Roman"/>
              </a:rPr>
              <a:t> </a:t>
            </a:r>
            <a:r>
              <a:rPr lang="en-US" sz="2400" dirty="0" err="1">
                <a:latin typeface="Times New Roman"/>
                <a:ea typeface="Times New Roman"/>
                <a:cs typeface="Times New Roman"/>
              </a:rPr>
              <a:t>nomidir</a:t>
            </a:r>
            <a:r>
              <a:rPr lang="en-US" sz="2400" dirty="0">
                <a:latin typeface="Times New Roman"/>
                <a:ea typeface="Times New Roman"/>
                <a:cs typeface="Times New Roman"/>
              </a:rPr>
              <a:t>. </a:t>
            </a:r>
            <a:r>
              <a:rPr lang="en-US" sz="2400" b="1" dirty="0" err="1">
                <a:latin typeface="Times New Roman"/>
                <a:ea typeface="Times New Roman"/>
                <a:cs typeface="Times New Roman"/>
              </a:rPr>
              <a:t>Baqtriya</a:t>
            </a:r>
            <a:r>
              <a:rPr lang="en-US" sz="2400" dirty="0">
                <a:latin typeface="Times New Roman"/>
                <a:ea typeface="Times New Roman"/>
                <a:cs typeface="Times New Roman"/>
              </a:rPr>
              <a:t> – </a:t>
            </a:r>
            <a:r>
              <a:rPr lang="en-US" sz="2400" dirty="0" err="1">
                <a:latin typeface="Times New Roman"/>
                <a:ea typeface="Times New Roman"/>
                <a:cs typeface="Times New Roman"/>
              </a:rPr>
              <a:t>bu</a:t>
            </a:r>
            <a:r>
              <a:rPr lang="en-US" sz="2400" dirty="0">
                <a:latin typeface="Times New Roman"/>
                <a:ea typeface="Times New Roman"/>
                <a:cs typeface="Times New Roman"/>
              </a:rPr>
              <a:t> </a:t>
            </a:r>
            <a:r>
              <a:rPr lang="en-US" sz="2400" b="1" i="1" dirty="0" err="1">
                <a:latin typeface="Times New Roman"/>
                <a:ea typeface="Times New Roman"/>
                <a:cs typeface="Times New Roman"/>
              </a:rPr>
              <a:t>Bahdi</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Baqtra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daryosi</a:t>
            </a:r>
            <a:r>
              <a:rPr lang="en-US" sz="2400" b="1" i="1" dirty="0">
                <a:latin typeface="Times New Roman"/>
                <a:ea typeface="Times New Roman"/>
                <a:cs typeface="Times New Roman"/>
              </a:rPr>
              <a:t> </a:t>
            </a:r>
            <a:r>
              <a:rPr lang="en-US" sz="2400" dirty="0">
                <a:latin typeface="Times New Roman"/>
                <a:ea typeface="Times New Roman"/>
                <a:cs typeface="Times New Roman"/>
              </a:rPr>
              <a:t>(</a:t>
            </a:r>
            <a:r>
              <a:rPr lang="en-US" sz="2400" dirty="0" err="1">
                <a:latin typeface="Times New Roman"/>
                <a:ea typeface="Times New Roman"/>
                <a:cs typeface="Times New Roman"/>
              </a:rPr>
              <a:t>hozirgi</a:t>
            </a:r>
            <a:r>
              <a:rPr lang="en-US" sz="2400" dirty="0">
                <a:latin typeface="Times New Roman"/>
                <a:ea typeface="Times New Roman"/>
                <a:cs typeface="Times New Roman"/>
              </a:rPr>
              <a:t> </a:t>
            </a:r>
            <a:r>
              <a:rPr lang="en-US" sz="2400" dirty="0" err="1">
                <a:latin typeface="Times New Roman"/>
                <a:ea typeface="Times New Roman"/>
                <a:cs typeface="Times New Roman"/>
              </a:rPr>
              <a:t>Balxob</a:t>
            </a:r>
            <a:r>
              <a:rPr lang="en-US" sz="2400" dirty="0">
                <a:latin typeface="Times New Roman"/>
                <a:ea typeface="Times New Roman"/>
                <a:cs typeface="Times New Roman"/>
              </a:rPr>
              <a:t>) </a:t>
            </a:r>
            <a:r>
              <a:rPr lang="en-US" sz="2400" dirty="0" err="1">
                <a:latin typeface="Times New Roman"/>
                <a:ea typeface="Times New Roman"/>
                <a:cs typeface="Times New Roman"/>
              </a:rPr>
              <a:t>nomi</a:t>
            </a:r>
            <a:r>
              <a:rPr lang="en-US" sz="2400"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dirty="0" err="1">
                <a:latin typeface="Times New Roman"/>
                <a:ea typeface="Times New Roman"/>
                <a:cs typeface="Times New Roman"/>
              </a:rPr>
              <a:t>bog‘liq</a:t>
            </a:r>
            <a:r>
              <a:rPr lang="en-US" sz="2400" dirty="0">
                <a:latin typeface="Times New Roman"/>
                <a:ea typeface="Times New Roman"/>
                <a:cs typeface="Times New Roman"/>
              </a:rPr>
              <a:t> </a:t>
            </a:r>
            <a:r>
              <a:rPr lang="en-US" sz="2400" dirty="0" err="1">
                <a:latin typeface="Times New Roman"/>
                <a:ea typeface="Times New Roman"/>
                <a:cs typeface="Times New Roman"/>
              </a:rPr>
              <a:t>bo‘lgan</a:t>
            </a:r>
            <a:r>
              <a:rPr lang="en-US" sz="2400" dirty="0">
                <a:latin typeface="Times New Roman"/>
                <a:ea typeface="Times New Roman"/>
                <a:cs typeface="Times New Roman"/>
              </a:rPr>
              <a:t> </a:t>
            </a:r>
            <a:r>
              <a:rPr lang="en-US" sz="2400" dirty="0" err="1">
                <a:latin typeface="Times New Roman"/>
                <a:ea typeface="Times New Roman"/>
                <a:cs typeface="Times New Roman"/>
              </a:rPr>
              <a:t>tushunchadir</a:t>
            </a:r>
            <a:r>
              <a:rPr lang="en-US" sz="2400" dirty="0">
                <a:latin typeface="Times New Roman"/>
                <a:ea typeface="Times New Roman"/>
                <a:cs typeface="Times New Roman"/>
              </a:rPr>
              <a:t>. Rim </a:t>
            </a:r>
            <a:r>
              <a:rPr lang="en-US" sz="2400" dirty="0" err="1">
                <a:latin typeface="Times New Roman"/>
                <a:ea typeface="Times New Roman"/>
                <a:cs typeface="Times New Roman"/>
              </a:rPr>
              <a:t>tarixchisi</a:t>
            </a:r>
            <a:r>
              <a:rPr lang="en-US" sz="2400" dirty="0">
                <a:latin typeface="Times New Roman"/>
                <a:ea typeface="Times New Roman"/>
                <a:cs typeface="Times New Roman"/>
              </a:rPr>
              <a:t> </a:t>
            </a:r>
            <a:r>
              <a:rPr lang="en-US" sz="2400" b="1" dirty="0" err="1">
                <a:latin typeface="Times New Roman"/>
                <a:ea typeface="Times New Roman"/>
                <a:cs typeface="Times New Roman"/>
              </a:rPr>
              <a:t>Kursiy</a:t>
            </a:r>
            <a:r>
              <a:rPr lang="en-US" sz="2400" b="1" dirty="0">
                <a:latin typeface="Times New Roman"/>
                <a:ea typeface="Times New Roman"/>
                <a:cs typeface="Times New Roman"/>
              </a:rPr>
              <a:t> </a:t>
            </a:r>
            <a:r>
              <a:rPr lang="en-US" sz="2400" b="1" dirty="0" err="1">
                <a:latin typeface="Times New Roman"/>
                <a:ea typeface="Times New Roman"/>
                <a:cs typeface="Times New Roman"/>
              </a:rPr>
              <a:t>Ruf</a:t>
            </a:r>
            <a:r>
              <a:rPr lang="en-US" sz="2400" b="1" dirty="0">
                <a:latin typeface="Times New Roman"/>
                <a:ea typeface="Times New Roman"/>
                <a:cs typeface="Times New Roman"/>
              </a:rPr>
              <a:t> </a:t>
            </a:r>
            <a:r>
              <a:rPr lang="en-US" sz="2400" dirty="0" err="1">
                <a:latin typeface="Times New Roman"/>
                <a:ea typeface="Times New Roman"/>
                <a:cs typeface="Times New Roman"/>
              </a:rPr>
              <a:t>bunday</a:t>
            </a:r>
            <a:r>
              <a:rPr lang="en-US" sz="2400" dirty="0">
                <a:latin typeface="Times New Roman"/>
                <a:ea typeface="Times New Roman"/>
                <a:cs typeface="Times New Roman"/>
              </a:rPr>
              <a:t> </a:t>
            </a:r>
            <a:r>
              <a:rPr lang="en-US" sz="2400" dirty="0" err="1">
                <a:latin typeface="Times New Roman"/>
                <a:ea typeface="Times New Roman"/>
                <a:cs typeface="Times New Roman"/>
              </a:rPr>
              <a:t>xabar</a:t>
            </a:r>
            <a:r>
              <a:rPr lang="en-US" sz="2400" dirty="0">
                <a:latin typeface="Times New Roman"/>
                <a:ea typeface="Times New Roman"/>
                <a:cs typeface="Times New Roman"/>
              </a:rPr>
              <a:t> </a:t>
            </a:r>
            <a:r>
              <a:rPr lang="en-US" sz="2400" dirty="0" err="1">
                <a:latin typeface="Times New Roman"/>
                <a:ea typeface="Times New Roman"/>
                <a:cs typeface="Times New Roman"/>
              </a:rPr>
              <a:t>qiladi</a:t>
            </a:r>
            <a:r>
              <a:rPr lang="en-US" sz="2400" dirty="0">
                <a:latin typeface="Times New Roman"/>
                <a:ea typeface="Times New Roman"/>
                <a:cs typeface="Times New Roman"/>
              </a:rPr>
              <a:t>: </a:t>
            </a:r>
            <a:r>
              <a:rPr lang="en-US" sz="2400" b="1" i="1" dirty="0">
                <a:solidFill>
                  <a:srgbClr val="0000FF"/>
                </a:solidFill>
                <a:latin typeface="Times New Roman"/>
                <a:ea typeface="Times New Roman"/>
                <a:cs typeface="Times New Roman"/>
              </a:rPr>
              <a:t>«</a:t>
            </a:r>
            <a:r>
              <a:rPr lang="en-US" sz="2400" b="1" i="1" dirty="0" err="1">
                <a:solidFill>
                  <a:srgbClr val="0000FF"/>
                </a:solidFill>
                <a:latin typeface="Times New Roman"/>
                <a:ea typeface="Times New Roman"/>
                <a:cs typeface="Times New Roman"/>
              </a:rPr>
              <a:t>Baqtra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daryosi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nomidan</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shahar</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va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viloyatning</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nomi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kelib</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chiqqan</a:t>
            </a:r>
            <a:r>
              <a:rPr lang="en-US" sz="2400" b="1" i="1" dirty="0">
                <a:solidFill>
                  <a:srgbClr val="0000FF"/>
                </a:solidFill>
                <a:latin typeface="Times New Roman"/>
                <a:ea typeface="Times New Roman"/>
                <a:cs typeface="Times New Roman"/>
              </a:rPr>
              <a:t>».</a:t>
            </a:r>
            <a:endParaRPr lang="ru-RU" sz="2400" b="1" i="1" dirty="0">
              <a:solidFill>
                <a:srgbClr val="0000FF"/>
              </a:solidFill>
              <a:ea typeface="Calibri"/>
              <a:cs typeface="Times New Roman"/>
            </a:endParaRPr>
          </a:p>
          <a:p>
            <a:pPr algn="just">
              <a:lnSpc>
                <a:spcPct val="107000"/>
              </a:lnSpc>
              <a:spcAft>
                <a:spcPts val="0"/>
              </a:spcAft>
            </a:pPr>
            <a:r>
              <a:rPr lang="en-US" sz="2400" dirty="0" err="1">
                <a:latin typeface="Times New Roman"/>
                <a:ea typeface="Times New Roman"/>
                <a:cs typeface="Times New Roman"/>
              </a:rPr>
              <a:t>Dastlabki</a:t>
            </a:r>
            <a:r>
              <a:rPr lang="en-US" sz="2400" dirty="0">
                <a:latin typeface="Times New Roman"/>
                <a:ea typeface="Times New Roman"/>
                <a:cs typeface="Times New Roman"/>
              </a:rPr>
              <a:t> </a:t>
            </a:r>
            <a:r>
              <a:rPr lang="en-US" sz="2400" dirty="0" err="1">
                <a:latin typeface="Times New Roman"/>
                <a:ea typeface="Times New Roman"/>
                <a:cs typeface="Times New Roman"/>
              </a:rPr>
              <a:t>bosqichda</a:t>
            </a:r>
            <a:r>
              <a:rPr lang="en-US" sz="2400" dirty="0">
                <a:latin typeface="Times New Roman"/>
                <a:ea typeface="Times New Roman"/>
                <a:cs typeface="Times New Roman"/>
              </a:rPr>
              <a:t> </a:t>
            </a:r>
            <a:r>
              <a:rPr lang="en-US" sz="2400" dirty="0" err="1">
                <a:latin typeface="Times New Roman"/>
                <a:ea typeface="Times New Roman"/>
                <a:cs typeface="Times New Roman"/>
              </a:rPr>
              <a:t>bu</a:t>
            </a:r>
            <a:r>
              <a:rPr lang="en-US" sz="2400" dirty="0">
                <a:latin typeface="Times New Roman"/>
                <a:ea typeface="Times New Roman"/>
                <a:cs typeface="Times New Roman"/>
              </a:rPr>
              <a:t> </a:t>
            </a:r>
            <a:r>
              <a:rPr lang="en-US" sz="2400" dirty="0" err="1">
                <a:latin typeface="Times New Roman"/>
                <a:ea typeface="Times New Roman"/>
                <a:cs typeface="Times New Roman"/>
              </a:rPr>
              <a:t>so‘z</a:t>
            </a:r>
            <a:r>
              <a:rPr lang="en-US" sz="2400" dirty="0">
                <a:latin typeface="Times New Roman"/>
                <a:ea typeface="Times New Roman"/>
                <a:cs typeface="Times New Roman"/>
              </a:rPr>
              <a:t> </a:t>
            </a:r>
            <a:r>
              <a:rPr lang="en-US" sz="2400" b="1" dirty="0" err="1">
                <a:latin typeface="Times New Roman"/>
                <a:ea typeface="Times New Roman"/>
                <a:cs typeface="Times New Roman"/>
              </a:rPr>
              <a:t>yagona</a:t>
            </a:r>
            <a:r>
              <a:rPr lang="en-US" sz="2400" b="1" dirty="0">
                <a:latin typeface="Times New Roman"/>
                <a:ea typeface="Times New Roman"/>
                <a:cs typeface="Times New Roman"/>
              </a:rPr>
              <a:t> </a:t>
            </a:r>
            <a:r>
              <a:rPr lang="en-US" sz="2400" b="1" dirty="0" err="1">
                <a:latin typeface="Times New Roman"/>
                <a:ea typeface="Times New Roman"/>
                <a:cs typeface="Times New Roman"/>
              </a:rPr>
              <a:t>vohaning</a:t>
            </a:r>
            <a:r>
              <a:rPr lang="en-US" sz="2400" b="1" dirty="0">
                <a:latin typeface="Times New Roman"/>
                <a:ea typeface="Times New Roman"/>
                <a:cs typeface="Times New Roman"/>
              </a:rPr>
              <a:t> </a:t>
            </a:r>
            <a:r>
              <a:rPr lang="en-US" sz="2400" dirty="0" err="1">
                <a:latin typeface="Times New Roman"/>
                <a:ea typeface="Times New Roman"/>
                <a:cs typeface="Times New Roman"/>
              </a:rPr>
              <a:t>nomi</a:t>
            </a:r>
            <a:r>
              <a:rPr lang="en-US" sz="2400" dirty="0">
                <a:latin typeface="Times New Roman"/>
                <a:ea typeface="Times New Roman"/>
                <a:cs typeface="Times New Roman"/>
              </a:rPr>
              <a:t> </a:t>
            </a:r>
            <a:r>
              <a:rPr lang="en-US" sz="2400" dirty="0" err="1">
                <a:latin typeface="Times New Roman"/>
                <a:ea typeface="Times New Roman"/>
                <a:cs typeface="Times New Roman"/>
              </a:rPr>
              <a:t>bo‘lib</a:t>
            </a:r>
            <a:r>
              <a:rPr lang="en-US" sz="2400" dirty="0">
                <a:latin typeface="Times New Roman"/>
                <a:ea typeface="Times New Roman"/>
                <a:cs typeface="Times New Roman"/>
              </a:rPr>
              <a:t>, </a:t>
            </a:r>
            <a:r>
              <a:rPr lang="en-US" sz="2400" dirty="0" err="1">
                <a:latin typeface="Times New Roman"/>
                <a:ea typeface="Times New Roman"/>
                <a:cs typeface="Times New Roman"/>
              </a:rPr>
              <a:t>keyingi</a:t>
            </a:r>
            <a:r>
              <a:rPr lang="en-US" sz="2400" dirty="0">
                <a:latin typeface="Times New Roman"/>
                <a:ea typeface="Times New Roman"/>
                <a:cs typeface="Times New Roman"/>
              </a:rPr>
              <a:t> </a:t>
            </a:r>
            <a:r>
              <a:rPr lang="en-US" sz="2400" dirty="0" err="1">
                <a:latin typeface="Times New Roman"/>
                <a:ea typeface="Times New Roman"/>
                <a:cs typeface="Times New Roman"/>
              </a:rPr>
              <a:t>davrlarda</a:t>
            </a:r>
            <a:r>
              <a:rPr lang="en-US" sz="2400" dirty="0">
                <a:latin typeface="Times New Roman"/>
                <a:ea typeface="Times New Roman"/>
                <a:cs typeface="Times New Roman"/>
              </a:rPr>
              <a:t> </a:t>
            </a:r>
            <a:r>
              <a:rPr lang="en-US" sz="2400" dirty="0" err="1">
                <a:latin typeface="Times New Roman"/>
                <a:ea typeface="Times New Roman"/>
                <a:cs typeface="Times New Roman"/>
              </a:rPr>
              <a:t>keng</a:t>
            </a:r>
            <a:r>
              <a:rPr lang="en-US" sz="2400" dirty="0">
                <a:latin typeface="Times New Roman"/>
                <a:ea typeface="Times New Roman"/>
                <a:cs typeface="Times New Roman"/>
              </a:rPr>
              <a:t> </a:t>
            </a:r>
            <a:r>
              <a:rPr lang="en-US" sz="2400" dirty="0" err="1">
                <a:latin typeface="Times New Roman"/>
                <a:ea typeface="Times New Roman"/>
                <a:cs typeface="Times New Roman"/>
              </a:rPr>
              <a:t>hududga</a:t>
            </a:r>
            <a:r>
              <a:rPr lang="en-US" sz="2400" dirty="0">
                <a:latin typeface="Times New Roman"/>
                <a:ea typeface="Times New Roman"/>
                <a:cs typeface="Times New Roman"/>
              </a:rPr>
              <a:t> </a:t>
            </a:r>
            <a:r>
              <a:rPr lang="en-US" sz="2400" dirty="0" err="1">
                <a:latin typeface="Times New Roman"/>
                <a:ea typeface="Times New Roman"/>
                <a:cs typeface="Times New Roman"/>
              </a:rPr>
              <a:t>tarqalgan</a:t>
            </a:r>
            <a:r>
              <a:rPr lang="en-US" sz="2400" dirty="0">
                <a:latin typeface="Times New Roman"/>
                <a:ea typeface="Times New Roman"/>
                <a:cs typeface="Times New Roman"/>
              </a:rPr>
              <a:t> </a:t>
            </a:r>
            <a:r>
              <a:rPr lang="en-US" sz="2400" dirty="0" err="1">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tarixiy</a:t>
            </a:r>
            <a:r>
              <a:rPr lang="en-US" sz="2400" dirty="0">
                <a:latin typeface="Times New Roman"/>
                <a:ea typeface="Times New Roman"/>
                <a:cs typeface="Times New Roman"/>
              </a:rPr>
              <a:t>–</a:t>
            </a:r>
            <a:r>
              <a:rPr lang="en-US" sz="2400" dirty="0" err="1">
                <a:latin typeface="Times New Roman"/>
                <a:ea typeface="Times New Roman"/>
                <a:cs typeface="Times New Roman"/>
              </a:rPr>
              <a:t>madaniy</a:t>
            </a:r>
            <a:r>
              <a:rPr lang="en-US" sz="2400" dirty="0">
                <a:latin typeface="Times New Roman"/>
                <a:ea typeface="Times New Roman"/>
                <a:cs typeface="Times New Roman"/>
              </a:rPr>
              <a:t> </a:t>
            </a:r>
            <a:r>
              <a:rPr lang="en-US" sz="2400" dirty="0" err="1">
                <a:latin typeface="Times New Roman"/>
                <a:ea typeface="Times New Roman"/>
                <a:cs typeface="Times New Roman"/>
              </a:rPr>
              <a:t>viloyati</a:t>
            </a:r>
            <a:r>
              <a:rPr lang="en-US" sz="2400" dirty="0">
                <a:latin typeface="Times New Roman"/>
                <a:ea typeface="Times New Roman"/>
                <a:cs typeface="Times New Roman"/>
              </a:rPr>
              <a:t>, </a:t>
            </a:r>
            <a:r>
              <a:rPr lang="en-US" sz="2400" dirty="0" err="1">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davlati</a:t>
            </a:r>
            <a:r>
              <a:rPr lang="en-US" sz="2400" dirty="0">
                <a:latin typeface="Times New Roman"/>
                <a:ea typeface="Times New Roman"/>
                <a:cs typeface="Times New Roman"/>
              </a:rPr>
              <a:t> (</a:t>
            </a:r>
            <a:r>
              <a:rPr lang="en-US" sz="2400" dirty="0" err="1">
                <a:latin typeface="Times New Roman"/>
                <a:ea typeface="Times New Roman"/>
                <a:cs typeface="Times New Roman"/>
              </a:rPr>
              <a:t>bir</a:t>
            </a:r>
            <a:r>
              <a:rPr lang="en-US" sz="2400" dirty="0">
                <a:latin typeface="Times New Roman"/>
                <a:ea typeface="Times New Roman"/>
                <a:cs typeface="Times New Roman"/>
              </a:rPr>
              <a:t> </a:t>
            </a:r>
            <a:r>
              <a:rPr lang="en-US" sz="2400" dirty="0" err="1">
                <a:latin typeface="Times New Roman"/>
                <a:ea typeface="Times New Roman"/>
                <a:cs typeface="Times New Roman"/>
              </a:rPr>
              <a:t>necha</a:t>
            </a:r>
            <a:r>
              <a:rPr lang="en-US" sz="2400" dirty="0">
                <a:latin typeface="Times New Roman"/>
                <a:ea typeface="Times New Roman"/>
                <a:cs typeface="Times New Roman"/>
              </a:rPr>
              <a:t> </a:t>
            </a:r>
            <a:r>
              <a:rPr lang="en-US" sz="2400" dirty="0" err="1">
                <a:latin typeface="Times New Roman"/>
                <a:ea typeface="Times New Roman"/>
                <a:cs typeface="Times New Roman"/>
              </a:rPr>
              <a:t>daryo</a:t>
            </a:r>
            <a:r>
              <a:rPr lang="en-US" sz="2400" dirty="0">
                <a:latin typeface="Times New Roman"/>
                <a:ea typeface="Times New Roman"/>
                <a:cs typeface="Times New Roman"/>
              </a:rPr>
              <a:t> </a:t>
            </a:r>
            <a:r>
              <a:rPr lang="en-US" sz="2400" dirty="0" err="1">
                <a:latin typeface="Times New Roman"/>
                <a:ea typeface="Times New Roman"/>
                <a:cs typeface="Times New Roman"/>
              </a:rPr>
              <a:t>vohalari</a:t>
            </a:r>
            <a:r>
              <a:rPr lang="en-US" sz="2400" dirty="0">
                <a:latin typeface="Times New Roman"/>
                <a:ea typeface="Times New Roman"/>
                <a:cs typeface="Times New Roman"/>
              </a:rPr>
              <a:t> </a:t>
            </a:r>
            <a:r>
              <a:rPr lang="en-US" sz="2400" dirty="0" err="1">
                <a:latin typeface="Times New Roman"/>
                <a:ea typeface="Times New Roman"/>
                <a:cs typeface="Times New Roman"/>
              </a:rPr>
              <a:t>va</a:t>
            </a:r>
            <a:r>
              <a:rPr lang="en-US" sz="2400" dirty="0">
                <a:latin typeface="Times New Roman"/>
                <a:ea typeface="Times New Roman"/>
                <a:cs typeface="Times New Roman"/>
              </a:rPr>
              <a:t> </a:t>
            </a:r>
            <a:r>
              <a:rPr lang="en-US" sz="2400" dirty="0" err="1">
                <a:latin typeface="Times New Roman"/>
                <a:ea typeface="Times New Roman"/>
                <a:cs typeface="Times New Roman"/>
              </a:rPr>
              <a:t>viloyatlari</a:t>
            </a:r>
            <a:r>
              <a:rPr lang="en-US" sz="2400" dirty="0">
                <a:latin typeface="Times New Roman"/>
                <a:ea typeface="Times New Roman"/>
                <a:cs typeface="Times New Roman"/>
              </a:rPr>
              <a:t>) </a:t>
            </a:r>
            <a:r>
              <a:rPr lang="en-US" sz="2400" dirty="0" err="1">
                <a:latin typeface="Times New Roman"/>
                <a:ea typeface="Times New Roman"/>
                <a:cs typeface="Times New Roman"/>
              </a:rPr>
              <a:t>ma’nolarida</a:t>
            </a:r>
            <a:r>
              <a:rPr lang="en-US" sz="2400" dirty="0">
                <a:latin typeface="Times New Roman"/>
                <a:ea typeface="Times New Roman"/>
                <a:cs typeface="Times New Roman"/>
              </a:rPr>
              <a:t> </a:t>
            </a:r>
            <a:r>
              <a:rPr lang="en-US" sz="2400" dirty="0" err="1">
                <a:latin typeface="Times New Roman"/>
                <a:ea typeface="Times New Roman"/>
                <a:cs typeface="Times New Roman"/>
              </a:rPr>
              <a:t>ishlatilgan</a:t>
            </a:r>
            <a:r>
              <a:rPr lang="en-US" sz="2400" dirty="0">
                <a:latin typeface="Times New Roman"/>
                <a:ea typeface="Times New Roman"/>
                <a:cs typeface="Times New Roman"/>
              </a:rPr>
              <a:t>. </a:t>
            </a:r>
            <a:r>
              <a:rPr lang="en-US" sz="2400" dirty="0" err="1">
                <a:latin typeface="Times New Roman"/>
                <a:ea typeface="Times New Roman"/>
                <a:cs typeface="Times New Roman"/>
              </a:rPr>
              <a:t>Tarixiy</a:t>
            </a:r>
            <a:r>
              <a:rPr lang="en-US" sz="2400" dirty="0">
                <a:latin typeface="Times New Roman"/>
                <a:ea typeface="Times New Roman"/>
                <a:cs typeface="Times New Roman"/>
              </a:rPr>
              <a:t> </a:t>
            </a:r>
            <a:r>
              <a:rPr lang="en-US" sz="2400" dirty="0" err="1">
                <a:latin typeface="Times New Roman"/>
                <a:ea typeface="Times New Roman"/>
                <a:cs typeface="Times New Roman"/>
              </a:rPr>
              <a:t>ma’lumotlarga</a:t>
            </a:r>
            <a:r>
              <a:rPr lang="en-US" sz="2400" dirty="0">
                <a:latin typeface="Times New Roman"/>
                <a:ea typeface="Times New Roman"/>
                <a:cs typeface="Times New Roman"/>
              </a:rPr>
              <a:t> </a:t>
            </a:r>
            <a:r>
              <a:rPr lang="en-US" sz="2400" dirty="0" err="1">
                <a:latin typeface="Times New Roman"/>
                <a:ea typeface="Times New Roman"/>
                <a:cs typeface="Times New Roman"/>
              </a:rPr>
              <a:t>ko‘ra</a:t>
            </a:r>
            <a:r>
              <a:rPr lang="en-US" sz="2400" dirty="0">
                <a:latin typeface="Times New Roman"/>
                <a:ea typeface="Times New Roman"/>
                <a:cs typeface="Times New Roman"/>
              </a:rPr>
              <a:t>, </a:t>
            </a:r>
            <a:r>
              <a:rPr lang="en-US" sz="2400" dirty="0" err="1">
                <a:latin typeface="Times New Roman"/>
                <a:ea typeface="Times New Roman"/>
                <a:cs typeface="Times New Roman"/>
              </a:rPr>
              <a:t>qadimgi</a:t>
            </a:r>
            <a:r>
              <a:rPr lang="en-US" sz="2400" dirty="0">
                <a:latin typeface="Times New Roman"/>
                <a:ea typeface="Times New Roman"/>
                <a:cs typeface="Times New Roman"/>
              </a:rPr>
              <a:t> </a:t>
            </a:r>
            <a:r>
              <a:rPr lang="en-US" sz="2400" dirty="0" err="1">
                <a:latin typeface="Times New Roman"/>
                <a:ea typeface="Times New Roman"/>
                <a:cs typeface="Times New Roman"/>
              </a:rPr>
              <a:t>davlatlarning</a:t>
            </a:r>
            <a:r>
              <a:rPr lang="en-US" sz="2400" dirty="0">
                <a:latin typeface="Times New Roman"/>
                <a:ea typeface="Times New Roman"/>
                <a:cs typeface="Times New Roman"/>
              </a:rPr>
              <a:t> </a:t>
            </a:r>
            <a:r>
              <a:rPr lang="en-US" sz="2400" dirty="0" err="1">
                <a:latin typeface="Times New Roman"/>
                <a:ea typeface="Times New Roman"/>
                <a:cs typeface="Times New Roman"/>
              </a:rPr>
              <a:t>nomlariga</a:t>
            </a:r>
            <a:r>
              <a:rPr lang="en-US" sz="2400" dirty="0">
                <a:latin typeface="Times New Roman"/>
                <a:ea typeface="Times New Roman"/>
                <a:cs typeface="Times New Roman"/>
              </a:rPr>
              <a:t> </a:t>
            </a:r>
            <a:r>
              <a:rPr lang="en-US" sz="2400" dirty="0" err="1">
                <a:latin typeface="Times New Roman"/>
                <a:ea typeface="Times New Roman"/>
                <a:cs typeface="Times New Roman"/>
              </a:rPr>
              <a:t>odatda</a:t>
            </a:r>
            <a:r>
              <a:rPr lang="en-US" sz="2400" dirty="0">
                <a:latin typeface="Times New Roman"/>
                <a:ea typeface="Times New Roman"/>
                <a:cs typeface="Times New Roman"/>
              </a:rPr>
              <a:t> </a:t>
            </a:r>
            <a:r>
              <a:rPr lang="en-US" sz="2400" b="1" i="1" dirty="0" err="1">
                <a:latin typeface="Times New Roman"/>
                <a:ea typeface="Times New Roman"/>
                <a:cs typeface="Times New Roman"/>
              </a:rPr>
              <a:t>daryo</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qabila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xalq</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va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markaziy</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shaharlar</a:t>
            </a:r>
            <a:r>
              <a:rPr lang="en-US" sz="2400" dirty="0">
                <a:latin typeface="Times New Roman"/>
                <a:ea typeface="Times New Roman"/>
                <a:cs typeface="Times New Roman"/>
              </a:rPr>
              <a:t> </a:t>
            </a:r>
            <a:r>
              <a:rPr lang="en-US" sz="2400" dirty="0" err="1">
                <a:latin typeface="Times New Roman"/>
                <a:ea typeface="Times New Roman"/>
                <a:cs typeface="Times New Roman"/>
              </a:rPr>
              <a:t>nomlari</a:t>
            </a:r>
            <a:r>
              <a:rPr lang="en-US" sz="2400" dirty="0">
                <a:latin typeface="Times New Roman"/>
                <a:ea typeface="Times New Roman"/>
                <a:cs typeface="Times New Roman"/>
              </a:rPr>
              <a:t> </a:t>
            </a:r>
            <a:r>
              <a:rPr lang="en-US" sz="2400" dirty="0" err="1">
                <a:latin typeface="Times New Roman"/>
                <a:ea typeface="Times New Roman"/>
                <a:cs typeface="Times New Roman"/>
              </a:rPr>
              <a:t>asos</a:t>
            </a:r>
            <a:r>
              <a:rPr lang="en-US" sz="2400" dirty="0">
                <a:latin typeface="Times New Roman"/>
                <a:ea typeface="Times New Roman"/>
                <a:cs typeface="Times New Roman"/>
              </a:rPr>
              <a:t> </a:t>
            </a:r>
            <a:r>
              <a:rPr lang="en-US" sz="2400" dirty="0" err="1">
                <a:latin typeface="Times New Roman"/>
                <a:ea typeface="Times New Roman"/>
                <a:cs typeface="Times New Roman"/>
              </a:rPr>
              <a:t>solgan</a:t>
            </a:r>
            <a:r>
              <a:rPr lang="en-US" sz="2400" dirty="0">
                <a:latin typeface="Times New Roman"/>
                <a:ea typeface="Times New Roman"/>
                <a:cs typeface="Times New Roman"/>
              </a:rPr>
              <a:t>. </a:t>
            </a:r>
            <a:r>
              <a:rPr lang="en-US" sz="2400" dirty="0" err="1">
                <a:latin typeface="Times New Roman"/>
                <a:ea typeface="Times New Roman"/>
                <a:cs typeface="Times New Roman"/>
              </a:rPr>
              <a:t>O‘rta</a:t>
            </a:r>
            <a:r>
              <a:rPr lang="en-US" sz="2400" dirty="0">
                <a:latin typeface="Times New Roman"/>
                <a:ea typeface="Times New Roman"/>
                <a:cs typeface="Times New Roman"/>
              </a:rPr>
              <a:t> </a:t>
            </a:r>
            <a:r>
              <a:rPr lang="en-US" sz="2400" dirty="0" err="1">
                <a:latin typeface="Times New Roman"/>
                <a:ea typeface="Times New Roman"/>
                <a:cs typeface="Times New Roman"/>
              </a:rPr>
              <a:t>Osiyo</a:t>
            </a:r>
            <a:r>
              <a:rPr lang="en-US" sz="2400" dirty="0">
                <a:latin typeface="Times New Roman"/>
                <a:ea typeface="Times New Roman"/>
                <a:cs typeface="Times New Roman"/>
              </a:rPr>
              <a:t> </a:t>
            </a:r>
            <a:r>
              <a:rPr lang="en-US" sz="2400" dirty="0" err="1">
                <a:latin typeface="Times New Roman"/>
                <a:ea typeface="Times New Roman"/>
                <a:cs typeface="Times New Roman"/>
              </a:rPr>
              <a:t>xalqlarining</a:t>
            </a:r>
            <a:r>
              <a:rPr lang="en-US" sz="2400" dirty="0">
                <a:latin typeface="Times New Roman"/>
                <a:ea typeface="Times New Roman"/>
                <a:cs typeface="Times New Roman"/>
              </a:rPr>
              <a:t> </a:t>
            </a:r>
            <a:r>
              <a:rPr lang="en-US" sz="2400" dirty="0" err="1">
                <a:latin typeface="Times New Roman"/>
                <a:ea typeface="Times New Roman"/>
                <a:cs typeface="Times New Roman"/>
              </a:rPr>
              <a:t>tarixida</a:t>
            </a:r>
            <a:r>
              <a:rPr lang="en-US" sz="2400" dirty="0">
                <a:latin typeface="Times New Roman"/>
                <a:ea typeface="Times New Roman"/>
                <a:cs typeface="Times New Roman"/>
              </a:rPr>
              <a:t> </a:t>
            </a:r>
            <a:r>
              <a:rPr lang="en-US" sz="2400" dirty="0" err="1">
                <a:latin typeface="Times New Roman"/>
                <a:ea typeface="Times New Roman"/>
                <a:cs typeface="Times New Roman"/>
              </a:rPr>
              <a:t>daryolar</a:t>
            </a:r>
            <a:r>
              <a:rPr lang="en-US" sz="2400" dirty="0">
                <a:latin typeface="Times New Roman"/>
                <a:ea typeface="Times New Roman"/>
                <a:cs typeface="Times New Roman"/>
              </a:rPr>
              <a:t> </a:t>
            </a:r>
            <a:r>
              <a:rPr lang="en-US" sz="2400" dirty="0" err="1">
                <a:latin typeface="Times New Roman"/>
                <a:ea typeface="Times New Roman"/>
                <a:cs typeface="Times New Roman"/>
              </a:rPr>
              <a:t>muhim</a:t>
            </a:r>
            <a:r>
              <a:rPr lang="en-US" sz="2400" dirty="0">
                <a:latin typeface="Times New Roman"/>
                <a:ea typeface="Times New Roman"/>
                <a:cs typeface="Times New Roman"/>
              </a:rPr>
              <a:t> </a:t>
            </a:r>
            <a:r>
              <a:rPr lang="en-US" sz="2400" dirty="0" err="1">
                <a:latin typeface="Times New Roman"/>
                <a:ea typeface="Times New Roman"/>
                <a:cs typeface="Times New Roman"/>
              </a:rPr>
              <a:t>hayot</a:t>
            </a:r>
            <a:r>
              <a:rPr lang="en-US" sz="2400" dirty="0">
                <a:latin typeface="Times New Roman"/>
                <a:ea typeface="Times New Roman"/>
                <a:cs typeface="Times New Roman"/>
              </a:rPr>
              <a:t> </a:t>
            </a:r>
            <a:r>
              <a:rPr lang="en-US" sz="2400" dirty="0" err="1">
                <a:latin typeface="Times New Roman"/>
                <a:ea typeface="Times New Roman"/>
                <a:cs typeface="Times New Roman"/>
              </a:rPr>
              <a:t>manbai</a:t>
            </a:r>
            <a:r>
              <a:rPr lang="en-US" sz="2400" dirty="0">
                <a:latin typeface="Times New Roman"/>
                <a:ea typeface="Times New Roman"/>
                <a:cs typeface="Times New Roman"/>
              </a:rPr>
              <a:t> </a:t>
            </a:r>
            <a:r>
              <a:rPr lang="en-US" sz="2400" dirty="0" err="1">
                <a:latin typeface="Times New Roman"/>
                <a:ea typeface="Times New Roman"/>
                <a:cs typeface="Times New Roman"/>
              </a:rPr>
              <a:t>vazifasini</a:t>
            </a:r>
            <a:r>
              <a:rPr lang="en-US" sz="2400" dirty="0">
                <a:latin typeface="Times New Roman"/>
                <a:ea typeface="Times New Roman"/>
                <a:cs typeface="Times New Roman"/>
              </a:rPr>
              <a:t> </a:t>
            </a:r>
            <a:r>
              <a:rPr lang="en-US" sz="2400" dirty="0" err="1">
                <a:latin typeface="Times New Roman"/>
                <a:ea typeface="Times New Roman"/>
                <a:cs typeface="Times New Roman"/>
              </a:rPr>
              <a:t>bajargan</a:t>
            </a:r>
            <a:r>
              <a:rPr lang="en-US" sz="2400" dirty="0">
                <a:latin typeface="Times New Roman"/>
                <a:ea typeface="Times New Roman"/>
                <a:cs typeface="Times New Roman"/>
              </a:rPr>
              <a:t>. </a:t>
            </a:r>
            <a:r>
              <a:rPr lang="en-US" sz="2400" dirty="0" err="1">
                <a:latin typeface="Times New Roman"/>
                <a:ea typeface="Times New Roman"/>
                <a:cs typeface="Times New Roman"/>
              </a:rPr>
              <a:t>Hozir</a:t>
            </a:r>
            <a:r>
              <a:rPr lang="en-US" sz="2400" dirty="0">
                <a:latin typeface="Times New Roman"/>
                <a:ea typeface="Times New Roman"/>
                <a:cs typeface="Times New Roman"/>
              </a:rPr>
              <a:t> ham </a:t>
            </a:r>
            <a:r>
              <a:rPr lang="en-US" sz="2400" dirty="0" err="1">
                <a:latin typeface="Times New Roman"/>
                <a:ea typeface="Times New Roman"/>
                <a:cs typeface="Times New Roman"/>
              </a:rPr>
              <a:t>O‘zbekistonning</a:t>
            </a:r>
            <a:r>
              <a:rPr lang="en-US" sz="2400" dirty="0">
                <a:latin typeface="Times New Roman"/>
                <a:ea typeface="Times New Roman"/>
                <a:cs typeface="Times New Roman"/>
              </a:rPr>
              <a:t> </a:t>
            </a:r>
            <a:r>
              <a:rPr lang="en-US" sz="2400" b="1" dirty="0" err="1">
                <a:latin typeface="Times New Roman"/>
                <a:ea typeface="Times New Roman"/>
                <a:cs typeface="Times New Roman"/>
              </a:rPr>
              <a:t>vilo­yatlari</a:t>
            </a:r>
            <a:r>
              <a:rPr lang="en-US" sz="2400" dirty="0">
                <a:latin typeface="Times New Roman"/>
                <a:ea typeface="Times New Roman"/>
                <a:cs typeface="Times New Roman"/>
              </a:rPr>
              <a:t>, </a:t>
            </a:r>
            <a:r>
              <a:rPr lang="en-US" sz="2400" dirty="0" err="1">
                <a:latin typeface="Times New Roman"/>
                <a:ea typeface="Times New Roman"/>
                <a:cs typeface="Times New Roman"/>
              </a:rPr>
              <a:t>asosan</a:t>
            </a:r>
            <a:r>
              <a:rPr lang="en-US" sz="2400" dirty="0">
                <a:latin typeface="Times New Roman"/>
                <a:ea typeface="Times New Roman"/>
                <a:cs typeface="Times New Roman"/>
              </a:rPr>
              <a:t>, </a:t>
            </a:r>
            <a:r>
              <a:rPr lang="en-US" sz="2400" dirty="0" err="1">
                <a:latin typeface="Times New Roman"/>
                <a:ea typeface="Times New Roman"/>
                <a:cs typeface="Times New Roman"/>
              </a:rPr>
              <a:t>daryo</a:t>
            </a:r>
            <a:r>
              <a:rPr lang="en-US" sz="2400" dirty="0">
                <a:latin typeface="Times New Roman"/>
                <a:ea typeface="Times New Roman"/>
                <a:cs typeface="Times New Roman"/>
              </a:rPr>
              <a:t> </a:t>
            </a:r>
            <a:r>
              <a:rPr lang="en-US" sz="2400" dirty="0" err="1">
                <a:latin typeface="Times New Roman"/>
                <a:ea typeface="Times New Roman"/>
                <a:cs typeface="Times New Roman"/>
              </a:rPr>
              <a:t>va</a:t>
            </a:r>
            <a:r>
              <a:rPr lang="en-US" sz="2400" dirty="0">
                <a:latin typeface="Times New Roman"/>
                <a:ea typeface="Times New Roman"/>
                <a:cs typeface="Times New Roman"/>
              </a:rPr>
              <a:t> </a:t>
            </a:r>
            <a:r>
              <a:rPr lang="en-US" sz="2400" dirty="0" err="1">
                <a:latin typeface="Times New Roman"/>
                <a:ea typeface="Times New Roman"/>
                <a:cs typeface="Times New Roman"/>
              </a:rPr>
              <a:t>shaharlar</a:t>
            </a:r>
            <a:r>
              <a:rPr lang="en-US" sz="2400" dirty="0">
                <a:latin typeface="Times New Roman"/>
                <a:ea typeface="Times New Roman"/>
                <a:cs typeface="Times New Roman"/>
              </a:rPr>
              <a:t> </a:t>
            </a:r>
            <a:r>
              <a:rPr lang="en-US" sz="2400" dirty="0" err="1">
                <a:latin typeface="Times New Roman"/>
                <a:ea typeface="Times New Roman"/>
                <a:cs typeface="Times New Roman"/>
              </a:rPr>
              <a:t>nomlari</a:t>
            </a:r>
            <a:r>
              <a:rPr lang="en-US" sz="2400"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dirty="0" err="1">
                <a:latin typeface="Times New Roman"/>
                <a:ea typeface="Times New Roman"/>
                <a:cs typeface="Times New Roman"/>
              </a:rPr>
              <a:t>belgilangan</a:t>
            </a:r>
            <a:r>
              <a:rPr lang="en-US" sz="2400" dirty="0">
                <a:latin typeface="Times New Roman"/>
                <a:ea typeface="Times New Roman"/>
                <a:cs typeface="Times New Roman"/>
              </a:rPr>
              <a:t>. </a:t>
            </a:r>
            <a:r>
              <a:rPr lang="en-US" sz="2400" dirty="0" err="1">
                <a:latin typeface="Times New Roman"/>
                <a:ea typeface="Times New Roman"/>
                <a:cs typeface="Times New Roman"/>
              </a:rPr>
              <a:t>Demak</a:t>
            </a:r>
            <a:r>
              <a:rPr lang="en-US" sz="2400" dirty="0">
                <a:latin typeface="Times New Roman"/>
                <a:ea typeface="Times New Roman"/>
                <a:cs typeface="Times New Roman"/>
              </a:rPr>
              <a:t>, </a:t>
            </a:r>
            <a:r>
              <a:rPr lang="en-US" sz="2400" b="1" i="1" dirty="0" err="1">
                <a:latin typeface="Times New Roman"/>
                <a:ea typeface="Times New Roman"/>
                <a:cs typeface="Times New Roman"/>
              </a:rPr>
              <a:t>Baqtra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Baqtriya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so‘zlari</a:t>
            </a:r>
            <a:r>
              <a:rPr lang="en-US" sz="2400" b="1" i="1" dirty="0">
                <a:latin typeface="Times New Roman"/>
                <a:ea typeface="Times New Roman"/>
                <a:cs typeface="Times New Roman"/>
              </a:rPr>
              <a:t> – </a:t>
            </a:r>
            <a:r>
              <a:rPr lang="en-US" sz="2400" b="1" i="1" dirty="0" err="1">
                <a:latin typeface="Times New Roman"/>
                <a:ea typeface="Times New Roman"/>
                <a:cs typeface="Times New Roman"/>
              </a:rPr>
              <a:t>bu</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geografik</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tushunchalardir</a:t>
            </a:r>
            <a:r>
              <a:rPr lang="en-US" sz="2400" b="1" i="1" dirty="0">
                <a:latin typeface="Times New Roman"/>
                <a:ea typeface="Times New Roman"/>
                <a:cs typeface="Times New Roman"/>
              </a:rPr>
              <a:t>.</a:t>
            </a:r>
            <a:endParaRPr lang="ru-RU" sz="2400" b="1" i="1" dirty="0">
              <a:ea typeface="Calibri"/>
              <a:cs typeface="Times New Roman"/>
            </a:endParaRPr>
          </a:p>
        </p:txBody>
      </p:sp>
      <p:sp>
        <p:nvSpPr>
          <p:cNvPr id="2" name="Скругленный прямоугольник 1"/>
          <p:cNvSpPr/>
          <p:nvPr/>
        </p:nvSpPr>
        <p:spPr>
          <a:xfrm>
            <a:off x="2123728" y="0"/>
            <a:ext cx="5112568" cy="620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t>Qadimgi</a:t>
            </a:r>
            <a:r>
              <a:rPr lang="en-US" sz="2800" b="1" dirty="0" smtClean="0"/>
              <a:t> </a:t>
            </a:r>
            <a:r>
              <a:rPr lang="en-US" sz="2800" b="1" dirty="0" err="1" smtClean="0"/>
              <a:t>Baqtriya</a:t>
            </a:r>
            <a:endParaRPr lang="ru-RU" sz="2800" b="1" dirty="0"/>
          </a:p>
        </p:txBody>
      </p:sp>
    </p:spTree>
    <p:extLst>
      <p:ext uri="{BB962C8B-B14F-4D97-AF65-F5344CB8AC3E}">
        <p14:creationId xmlns:p14="http://schemas.microsoft.com/office/powerpoint/2010/main" val="38839965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620688"/>
            <a:ext cx="9144000" cy="6264696"/>
          </a:xfrm>
        </p:spPr>
        <p:style>
          <a:lnRef idx="2">
            <a:schemeClr val="accent1"/>
          </a:lnRef>
          <a:fillRef idx="1">
            <a:schemeClr val="lt1"/>
          </a:fillRef>
          <a:effectRef idx="0">
            <a:schemeClr val="accent1"/>
          </a:effectRef>
          <a:fontRef idx="minor">
            <a:schemeClr val="dk1"/>
          </a:fontRef>
        </p:style>
        <p:txBody>
          <a:bodyPr rtlCol="0">
            <a:noAutofit/>
          </a:bodyPr>
          <a:lstStyle/>
          <a:p>
            <a:pPr algn="just">
              <a:lnSpc>
                <a:spcPct val="107000"/>
              </a:lnSpc>
              <a:spcAft>
                <a:spcPts val="0"/>
              </a:spcAft>
            </a:pPr>
            <a:r>
              <a:rPr lang="en-US" sz="2400" b="1" i="1" dirty="0">
                <a:latin typeface="Times New Roman"/>
                <a:ea typeface="Times New Roman"/>
                <a:cs typeface="Times New Roman"/>
              </a:rPr>
              <a:t>«</a:t>
            </a:r>
            <a:r>
              <a:rPr lang="en-US" sz="2400" b="1" i="1" dirty="0" err="1">
                <a:latin typeface="Times New Roman"/>
                <a:ea typeface="Times New Roman"/>
                <a:cs typeface="Times New Roman"/>
              </a:rPr>
              <a:t>Baqtriyaliklar</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Baqtriya</a:t>
            </a:r>
            <a:r>
              <a:rPr lang="en-US" sz="2400" b="1" i="1" dirty="0">
                <a:latin typeface="Times New Roman"/>
                <a:ea typeface="Times New Roman"/>
                <a:cs typeface="Times New Roman"/>
              </a:rPr>
              <a:t> </a:t>
            </a:r>
            <a:r>
              <a:rPr lang="en-US" sz="2400" b="1" i="1" dirty="0" err="1">
                <a:latin typeface="Times New Roman"/>
                <a:ea typeface="Times New Roman"/>
                <a:cs typeface="Times New Roman"/>
              </a:rPr>
              <a:t>xalqi</a:t>
            </a:r>
            <a:r>
              <a:rPr lang="en-US" sz="2400" b="1" i="1" dirty="0">
                <a:latin typeface="Times New Roman"/>
                <a:ea typeface="Times New Roman"/>
                <a:cs typeface="Times New Roman"/>
              </a:rPr>
              <a:t>» </a:t>
            </a:r>
            <a:r>
              <a:rPr lang="en-US" sz="2400" dirty="0" err="1">
                <a:latin typeface="Times New Roman"/>
                <a:ea typeface="Times New Roman"/>
                <a:cs typeface="Times New Roman"/>
              </a:rPr>
              <a:t>so‘zlari</a:t>
            </a:r>
            <a:r>
              <a:rPr lang="en-US" sz="2400" dirty="0">
                <a:latin typeface="Times New Roman"/>
                <a:ea typeface="Times New Roman"/>
                <a:cs typeface="Times New Roman"/>
              </a:rPr>
              <a:t> </a:t>
            </a:r>
            <a:r>
              <a:rPr lang="en-US" sz="2400" dirty="0" err="1">
                <a:latin typeface="Times New Roman"/>
                <a:ea typeface="Times New Roman"/>
                <a:cs typeface="Times New Roman"/>
              </a:rPr>
              <a:t>qadimgi</a:t>
            </a:r>
            <a:r>
              <a:rPr lang="en-US" sz="2400" dirty="0">
                <a:latin typeface="Times New Roman"/>
                <a:ea typeface="Times New Roman"/>
                <a:cs typeface="Times New Roman"/>
              </a:rPr>
              <a:t> </a:t>
            </a:r>
            <a:r>
              <a:rPr lang="en-US" sz="2400" dirty="0" err="1">
                <a:latin typeface="Times New Roman"/>
                <a:ea typeface="Times New Roman"/>
                <a:cs typeface="Times New Roman"/>
              </a:rPr>
              <a:t>manbalarda</a:t>
            </a:r>
            <a:r>
              <a:rPr lang="en-US" sz="2400" dirty="0">
                <a:latin typeface="Times New Roman"/>
                <a:ea typeface="Times New Roman"/>
                <a:cs typeface="Times New Roman"/>
              </a:rPr>
              <a:t> </a:t>
            </a:r>
            <a:r>
              <a:rPr lang="en-US" sz="2400" dirty="0" err="1">
                <a:latin typeface="Times New Roman"/>
                <a:ea typeface="Times New Roman"/>
                <a:cs typeface="Times New Roman"/>
              </a:rPr>
              <a:t>tilga</a:t>
            </a:r>
            <a:r>
              <a:rPr lang="en-US" sz="2400" dirty="0">
                <a:latin typeface="Times New Roman"/>
                <a:ea typeface="Times New Roman"/>
                <a:cs typeface="Times New Roman"/>
              </a:rPr>
              <a:t> </a:t>
            </a:r>
            <a:r>
              <a:rPr lang="en-US" sz="2400" dirty="0" err="1">
                <a:latin typeface="Times New Roman"/>
                <a:ea typeface="Times New Roman"/>
                <a:cs typeface="Times New Roman"/>
              </a:rPr>
              <a:t>olinib</a:t>
            </a:r>
            <a:r>
              <a:rPr lang="en-US" sz="2400" dirty="0">
                <a:latin typeface="Times New Roman"/>
                <a:ea typeface="Times New Roman"/>
                <a:cs typeface="Times New Roman"/>
              </a:rPr>
              <a:t>, </a:t>
            </a:r>
            <a:r>
              <a:rPr lang="en-US" sz="2400" dirty="0" err="1">
                <a:latin typeface="Times New Roman"/>
                <a:ea typeface="Times New Roman"/>
                <a:cs typeface="Times New Roman"/>
              </a:rPr>
              <a:t>bitta</a:t>
            </a:r>
            <a:r>
              <a:rPr lang="en-US" sz="2400" dirty="0">
                <a:latin typeface="Times New Roman"/>
                <a:ea typeface="Times New Roman"/>
                <a:cs typeface="Times New Roman"/>
              </a:rPr>
              <a:t> </a:t>
            </a:r>
            <a:r>
              <a:rPr lang="en-US" sz="2400" dirty="0" err="1">
                <a:latin typeface="Times New Roman"/>
                <a:ea typeface="Times New Roman"/>
                <a:cs typeface="Times New Roman"/>
              </a:rPr>
              <a:t>xalqni</a:t>
            </a:r>
            <a:r>
              <a:rPr lang="en-US" sz="2400" dirty="0">
                <a:latin typeface="Times New Roman"/>
                <a:ea typeface="Times New Roman"/>
                <a:cs typeface="Times New Roman"/>
              </a:rPr>
              <a:t> </a:t>
            </a:r>
            <a:r>
              <a:rPr lang="en-US" sz="2400" dirty="0" err="1">
                <a:latin typeface="Times New Roman"/>
                <a:ea typeface="Times New Roman"/>
                <a:cs typeface="Times New Roman"/>
              </a:rPr>
              <a:t>yoki</a:t>
            </a:r>
            <a:r>
              <a:rPr lang="en-US" sz="2400" dirty="0">
                <a:latin typeface="Times New Roman"/>
                <a:ea typeface="Times New Roman"/>
                <a:cs typeface="Times New Roman"/>
              </a:rPr>
              <a:t> </a:t>
            </a:r>
            <a:r>
              <a:rPr lang="en-US" sz="2400" b="1" dirty="0" err="1">
                <a:latin typeface="Times New Roman"/>
                <a:ea typeface="Times New Roman"/>
                <a:cs typeface="Times New Roman"/>
              </a:rPr>
              <a:t>bir</a:t>
            </a:r>
            <a:r>
              <a:rPr lang="en-US" sz="2400" b="1" dirty="0">
                <a:latin typeface="Times New Roman"/>
                <a:ea typeface="Times New Roman"/>
                <a:cs typeface="Times New Roman"/>
              </a:rPr>
              <a:t> </a:t>
            </a:r>
            <a:r>
              <a:rPr lang="en-US" sz="2400" b="1" dirty="0" err="1">
                <a:latin typeface="Times New Roman"/>
                <a:ea typeface="Times New Roman"/>
                <a:cs typeface="Times New Roman"/>
              </a:rPr>
              <a:t>necha</a:t>
            </a:r>
            <a:r>
              <a:rPr lang="en-US" sz="2400" b="1" dirty="0">
                <a:latin typeface="Times New Roman"/>
                <a:ea typeface="Times New Roman"/>
                <a:cs typeface="Times New Roman"/>
              </a:rPr>
              <a:t> </a:t>
            </a:r>
            <a:r>
              <a:rPr lang="en-US" sz="2400" b="1" dirty="0" err="1">
                <a:latin typeface="Times New Roman"/>
                <a:ea typeface="Times New Roman"/>
                <a:cs typeface="Times New Roman"/>
              </a:rPr>
              <a:t>qarindosh</a:t>
            </a:r>
            <a:r>
              <a:rPr lang="en-US" sz="2400" b="1" dirty="0">
                <a:latin typeface="Times New Roman"/>
                <a:ea typeface="Times New Roman"/>
                <a:cs typeface="Times New Roman"/>
              </a:rPr>
              <a:t> </a:t>
            </a:r>
            <a:r>
              <a:rPr lang="en-US" sz="2400" b="1" dirty="0" err="1">
                <a:latin typeface="Times New Roman"/>
                <a:ea typeface="Times New Roman"/>
                <a:cs typeface="Times New Roman"/>
              </a:rPr>
              <a:t>qabilalarni</a:t>
            </a:r>
            <a:r>
              <a:rPr lang="en-US" sz="2400" b="1" dirty="0">
                <a:latin typeface="Times New Roman"/>
                <a:ea typeface="Times New Roman"/>
                <a:cs typeface="Times New Roman"/>
              </a:rPr>
              <a:t> </a:t>
            </a:r>
            <a:r>
              <a:rPr lang="en-US" sz="2400" b="1" dirty="0" err="1">
                <a:latin typeface="Times New Roman"/>
                <a:ea typeface="Times New Roman"/>
                <a:cs typeface="Times New Roman"/>
              </a:rPr>
              <a:t>birlashtirgan</a:t>
            </a:r>
            <a:r>
              <a:rPr lang="en-US" sz="2400" b="1" dirty="0">
                <a:latin typeface="Times New Roman"/>
                <a:ea typeface="Times New Roman"/>
                <a:cs typeface="Times New Roman"/>
              </a:rPr>
              <a:t> </a:t>
            </a:r>
            <a:r>
              <a:rPr lang="en-US" sz="2400" dirty="0" err="1">
                <a:latin typeface="Times New Roman"/>
                <a:ea typeface="Times New Roman"/>
                <a:cs typeface="Times New Roman"/>
              </a:rPr>
              <a:t>tushunchani</a:t>
            </a:r>
            <a:r>
              <a:rPr lang="en-US" sz="2400" dirty="0">
                <a:latin typeface="Times New Roman"/>
                <a:ea typeface="Times New Roman"/>
                <a:cs typeface="Times New Roman"/>
              </a:rPr>
              <a:t> </a:t>
            </a:r>
            <a:r>
              <a:rPr lang="en-US" sz="2400" dirty="0" err="1">
                <a:latin typeface="Times New Roman"/>
                <a:ea typeface="Times New Roman"/>
                <a:cs typeface="Times New Roman"/>
              </a:rPr>
              <a:t>beradi</a:t>
            </a:r>
            <a:r>
              <a:rPr lang="en-US" sz="2400" dirty="0">
                <a:latin typeface="Times New Roman"/>
                <a:ea typeface="Times New Roman"/>
                <a:cs typeface="Times New Roman"/>
              </a:rPr>
              <a:t>. </a:t>
            </a:r>
            <a:r>
              <a:rPr lang="en-US" sz="2400" dirty="0" err="1">
                <a:latin typeface="Times New Roman"/>
                <a:ea typeface="Times New Roman"/>
                <a:cs typeface="Times New Roman"/>
              </a:rPr>
              <a:t>Odatga</a:t>
            </a:r>
            <a:r>
              <a:rPr lang="en-US" sz="2400" dirty="0">
                <a:latin typeface="Times New Roman"/>
                <a:ea typeface="Times New Roman"/>
                <a:cs typeface="Times New Roman"/>
              </a:rPr>
              <a:t> </a:t>
            </a:r>
            <a:r>
              <a:rPr lang="en-US" sz="2400" dirty="0" err="1">
                <a:latin typeface="Times New Roman"/>
                <a:ea typeface="Times New Roman"/>
                <a:cs typeface="Times New Roman"/>
              </a:rPr>
              <a:t>ko‘ra</a:t>
            </a:r>
            <a:r>
              <a:rPr lang="en-US" sz="2400" dirty="0">
                <a:latin typeface="Times New Roman"/>
                <a:ea typeface="Times New Roman"/>
                <a:cs typeface="Times New Roman"/>
              </a:rPr>
              <a:t>, </a:t>
            </a:r>
            <a:r>
              <a:rPr lang="en-US" sz="2400" dirty="0" err="1">
                <a:latin typeface="Times New Roman"/>
                <a:ea typeface="Times New Roman"/>
                <a:cs typeface="Times New Roman"/>
              </a:rPr>
              <a:t>baqtriyaliklar</a:t>
            </a:r>
            <a:r>
              <a:rPr lang="en-US" sz="2400" dirty="0">
                <a:latin typeface="Times New Roman"/>
                <a:ea typeface="Times New Roman"/>
                <a:cs typeface="Times New Roman"/>
              </a:rPr>
              <a:t> </a:t>
            </a:r>
            <a:r>
              <a:rPr lang="en-US" sz="2400" dirty="0" err="1">
                <a:latin typeface="Times New Roman"/>
                <a:ea typeface="Times New Roman"/>
                <a:cs typeface="Times New Roman"/>
              </a:rPr>
              <a:t>yozma</a:t>
            </a:r>
            <a:r>
              <a:rPr lang="en-US" sz="2400" dirty="0">
                <a:latin typeface="Times New Roman"/>
                <a:ea typeface="Times New Roman"/>
                <a:cs typeface="Times New Roman"/>
              </a:rPr>
              <a:t> </a:t>
            </a:r>
            <a:r>
              <a:rPr lang="en-US" sz="2400" dirty="0" err="1">
                <a:latin typeface="Times New Roman"/>
                <a:ea typeface="Times New Roman"/>
                <a:cs typeface="Times New Roman"/>
              </a:rPr>
              <a:t>manbalarda</a:t>
            </a:r>
            <a:r>
              <a:rPr lang="en-US" sz="2400" dirty="0">
                <a:latin typeface="Times New Roman"/>
                <a:ea typeface="Times New Roman"/>
                <a:cs typeface="Times New Roman"/>
              </a:rPr>
              <a:t> </a:t>
            </a:r>
            <a:r>
              <a:rPr lang="en-US" sz="2400" dirty="0" err="1">
                <a:latin typeface="Times New Roman"/>
                <a:ea typeface="Times New Roman"/>
                <a:cs typeface="Times New Roman"/>
              </a:rPr>
              <a:t>bosqinchilarga</a:t>
            </a:r>
            <a:r>
              <a:rPr lang="en-US" sz="2400" dirty="0">
                <a:latin typeface="Times New Roman"/>
                <a:ea typeface="Times New Roman"/>
                <a:cs typeface="Times New Roman"/>
              </a:rPr>
              <a:t> </a:t>
            </a:r>
            <a:r>
              <a:rPr lang="en-US" sz="2400" b="1" dirty="0">
                <a:latin typeface="Times New Roman"/>
                <a:ea typeface="Times New Roman"/>
                <a:cs typeface="Times New Roman"/>
              </a:rPr>
              <a:t>(</a:t>
            </a:r>
            <a:r>
              <a:rPr lang="en-US" sz="2400" b="1" dirty="0" err="1">
                <a:latin typeface="Times New Roman"/>
                <a:ea typeface="Times New Roman"/>
                <a:cs typeface="Times New Roman"/>
              </a:rPr>
              <a:t>Ossuriya</a:t>
            </a:r>
            <a:r>
              <a:rPr lang="en-US" sz="2400" b="1" dirty="0">
                <a:latin typeface="Times New Roman"/>
                <a:ea typeface="Times New Roman"/>
                <a:cs typeface="Times New Roman"/>
              </a:rPr>
              <a:t> </a:t>
            </a:r>
            <a:r>
              <a:rPr lang="en-US" sz="2400" b="1" dirty="0" err="1">
                <a:latin typeface="Times New Roman"/>
                <a:ea typeface="Times New Roman"/>
                <a:cs typeface="Times New Roman"/>
              </a:rPr>
              <a:t>podshosi</a:t>
            </a:r>
            <a:r>
              <a:rPr lang="en-US" sz="2400" b="1" dirty="0">
                <a:latin typeface="Times New Roman"/>
                <a:ea typeface="Times New Roman"/>
                <a:cs typeface="Times New Roman"/>
              </a:rPr>
              <a:t> Nin, </a:t>
            </a:r>
            <a:r>
              <a:rPr lang="en-US" sz="2400" b="1" dirty="0" err="1">
                <a:latin typeface="Times New Roman"/>
                <a:ea typeface="Times New Roman"/>
                <a:cs typeface="Times New Roman"/>
              </a:rPr>
              <a:t>Kir</a:t>
            </a:r>
            <a:r>
              <a:rPr lang="en-US" sz="2400" b="1" dirty="0">
                <a:latin typeface="Times New Roman"/>
                <a:ea typeface="Times New Roman"/>
                <a:cs typeface="Times New Roman"/>
              </a:rPr>
              <a:t> II, </a:t>
            </a:r>
            <a:r>
              <a:rPr lang="en-US" sz="2400" b="1" dirty="0" err="1">
                <a:latin typeface="Times New Roman"/>
                <a:ea typeface="Times New Roman"/>
                <a:cs typeface="Times New Roman"/>
              </a:rPr>
              <a:t>Makedoniyalik</a:t>
            </a:r>
            <a:r>
              <a:rPr lang="en-US" sz="2400" b="1" dirty="0">
                <a:latin typeface="Times New Roman"/>
                <a:ea typeface="Times New Roman"/>
                <a:cs typeface="Times New Roman"/>
              </a:rPr>
              <a:t> </a:t>
            </a:r>
            <a:r>
              <a:rPr lang="en-US" sz="2400" b="1" dirty="0" err="1">
                <a:latin typeface="Times New Roman"/>
                <a:ea typeface="Times New Roman"/>
                <a:cs typeface="Times New Roman"/>
              </a:rPr>
              <a:t>Aleksandrga</a:t>
            </a:r>
            <a:r>
              <a:rPr lang="en-US" sz="2400" b="1" dirty="0">
                <a:latin typeface="Times New Roman"/>
                <a:ea typeface="Times New Roman"/>
                <a:cs typeface="Times New Roman"/>
              </a:rPr>
              <a:t> </a:t>
            </a:r>
            <a:r>
              <a:rPr lang="en-US" sz="2400" dirty="0" err="1">
                <a:latin typeface="Times New Roman"/>
                <a:ea typeface="Times New Roman"/>
                <a:cs typeface="Times New Roman"/>
              </a:rPr>
              <a:t>qarshi</a:t>
            </a:r>
            <a:r>
              <a:rPr lang="en-US" sz="2400" dirty="0">
                <a:latin typeface="Times New Roman"/>
                <a:ea typeface="Times New Roman"/>
                <a:cs typeface="Times New Roman"/>
              </a:rPr>
              <a:t>) </a:t>
            </a:r>
            <a:r>
              <a:rPr lang="en-US" sz="2400" dirty="0" err="1">
                <a:latin typeface="Times New Roman"/>
                <a:ea typeface="Times New Roman"/>
                <a:cs typeface="Times New Roman"/>
              </a:rPr>
              <a:t>turgan</a:t>
            </a:r>
            <a:r>
              <a:rPr lang="en-US" sz="2400" dirty="0">
                <a:latin typeface="Times New Roman"/>
                <a:ea typeface="Times New Roman"/>
                <a:cs typeface="Times New Roman"/>
              </a:rPr>
              <a:t> </a:t>
            </a:r>
            <a:r>
              <a:rPr lang="en-US" sz="2400" dirty="0" err="1">
                <a:latin typeface="Times New Roman"/>
                <a:ea typeface="Times New Roman"/>
                <a:cs typeface="Times New Roman"/>
              </a:rPr>
              <a:t>xalq</a:t>
            </a:r>
            <a:r>
              <a:rPr lang="en-US" sz="2400" dirty="0">
                <a:latin typeface="Times New Roman"/>
                <a:ea typeface="Times New Roman"/>
                <a:cs typeface="Times New Roman"/>
              </a:rPr>
              <a:t> </a:t>
            </a:r>
            <a:r>
              <a:rPr lang="en-US" sz="2400" dirty="0" err="1">
                <a:latin typeface="Times New Roman"/>
                <a:ea typeface="Times New Roman"/>
                <a:cs typeface="Times New Roman"/>
              </a:rPr>
              <a:t>sifatida</a:t>
            </a:r>
            <a:r>
              <a:rPr lang="en-US" sz="2400" dirty="0">
                <a:latin typeface="Times New Roman"/>
                <a:ea typeface="Times New Roman"/>
                <a:cs typeface="Times New Roman"/>
              </a:rPr>
              <a:t> </a:t>
            </a:r>
            <a:r>
              <a:rPr lang="en-US" sz="2400" dirty="0" err="1">
                <a:latin typeface="Times New Roman"/>
                <a:ea typeface="Times New Roman"/>
                <a:cs typeface="Times New Roman"/>
              </a:rPr>
              <a:t>nazarda</a:t>
            </a:r>
            <a:r>
              <a:rPr lang="en-US" sz="2400" dirty="0">
                <a:latin typeface="Times New Roman"/>
                <a:ea typeface="Times New Roman"/>
                <a:cs typeface="Times New Roman"/>
              </a:rPr>
              <a:t> </a:t>
            </a:r>
            <a:r>
              <a:rPr lang="en-US" sz="2400" dirty="0" err="1">
                <a:latin typeface="Times New Roman"/>
                <a:ea typeface="Times New Roman"/>
                <a:cs typeface="Times New Roman"/>
              </a:rPr>
              <a:t>tutilgan</a:t>
            </a:r>
            <a:r>
              <a:rPr lang="en-US" sz="2400" dirty="0">
                <a:latin typeface="Times New Roman"/>
                <a:ea typeface="Times New Roman"/>
                <a:cs typeface="Times New Roman"/>
              </a:rPr>
              <a:t>.</a:t>
            </a:r>
            <a:endParaRPr lang="ru-RU" sz="1800" dirty="0">
              <a:ea typeface="Calibri"/>
              <a:cs typeface="Times New Roman"/>
            </a:endParaRPr>
          </a:p>
          <a:p>
            <a:pPr algn="just">
              <a:lnSpc>
                <a:spcPct val="107000"/>
              </a:lnSpc>
              <a:spcAft>
                <a:spcPts val="0"/>
              </a:spcAft>
            </a:pPr>
            <a:r>
              <a:rPr lang="en-US" sz="2400" dirty="0" err="1">
                <a:latin typeface="Times New Roman"/>
                <a:ea typeface="Times New Roman"/>
                <a:cs typeface="Times New Roman"/>
              </a:rPr>
              <a:t>Tarixiy</a:t>
            </a:r>
            <a:r>
              <a:rPr lang="en-US" sz="2400" dirty="0">
                <a:latin typeface="Times New Roman"/>
                <a:ea typeface="Times New Roman"/>
                <a:cs typeface="Times New Roman"/>
              </a:rPr>
              <a:t> </a:t>
            </a:r>
            <a:r>
              <a:rPr lang="en-US" sz="2400" dirty="0" err="1">
                <a:latin typeface="Times New Roman"/>
                <a:ea typeface="Times New Roman"/>
                <a:cs typeface="Times New Roman"/>
              </a:rPr>
              <a:t>ma’lumotlarga</a:t>
            </a:r>
            <a:r>
              <a:rPr lang="en-US" sz="2400" dirty="0">
                <a:latin typeface="Times New Roman"/>
                <a:ea typeface="Times New Roman"/>
                <a:cs typeface="Times New Roman"/>
              </a:rPr>
              <a:t> </a:t>
            </a:r>
            <a:r>
              <a:rPr lang="en-US" sz="2400" dirty="0" err="1">
                <a:latin typeface="Times New Roman"/>
                <a:ea typeface="Times New Roman"/>
                <a:cs typeface="Times New Roman"/>
              </a:rPr>
              <a:t>ko‘ra</a:t>
            </a:r>
            <a:r>
              <a:rPr lang="en-US" sz="2400" dirty="0">
                <a:latin typeface="Times New Roman"/>
                <a:ea typeface="Times New Roman"/>
                <a:cs typeface="Times New Roman"/>
              </a:rPr>
              <a:t>, </a:t>
            </a:r>
            <a:r>
              <a:rPr lang="en-US" sz="2400" b="1" dirty="0" err="1">
                <a:latin typeface="Times New Roman"/>
                <a:ea typeface="Times New Roman"/>
                <a:cs typeface="Times New Roman"/>
              </a:rPr>
              <a:t>Baqtriya</a:t>
            </a:r>
            <a:r>
              <a:rPr lang="en-US" sz="2400" b="1" dirty="0">
                <a:latin typeface="Times New Roman"/>
                <a:ea typeface="Times New Roman"/>
                <a:cs typeface="Times New Roman"/>
              </a:rPr>
              <a:t> </a:t>
            </a:r>
            <a:r>
              <a:rPr lang="en-US" sz="2400" b="1" dirty="0" err="1">
                <a:latin typeface="Times New Roman"/>
                <a:ea typeface="Times New Roman"/>
                <a:cs typeface="Times New Roman"/>
              </a:rPr>
              <a:t>yerlari</a:t>
            </a:r>
            <a:r>
              <a:rPr lang="en-US" sz="2400" b="1" dirty="0">
                <a:latin typeface="Times New Roman"/>
                <a:ea typeface="Times New Roman"/>
                <a:cs typeface="Times New Roman"/>
              </a:rPr>
              <a:t> </a:t>
            </a:r>
            <a:r>
              <a:rPr lang="en-US" sz="2400" dirty="0">
                <a:latin typeface="Times New Roman"/>
                <a:ea typeface="Times New Roman"/>
                <a:cs typeface="Times New Roman"/>
              </a:rPr>
              <a:t>— </a:t>
            </a:r>
            <a:r>
              <a:rPr lang="en-US" sz="2400" dirty="0" err="1">
                <a:latin typeface="Times New Roman"/>
                <a:ea typeface="Times New Roman"/>
                <a:cs typeface="Times New Roman"/>
              </a:rPr>
              <a:t>bu</a:t>
            </a:r>
            <a:r>
              <a:rPr lang="en-US" sz="2400" dirty="0">
                <a:latin typeface="Times New Roman"/>
                <a:ea typeface="Times New Roman"/>
                <a:cs typeface="Times New Roman"/>
              </a:rPr>
              <a:t> </a:t>
            </a:r>
            <a:r>
              <a:rPr lang="en-US" sz="2400" b="1" i="1" dirty="0" err="1">
                <a:solidFill>
                  <a:srgbClr val="0000FF"/>
                </a:solidFill>
                <a:latin typeface="Times New Roman"/>
                <a:ea typeface="Times New Roman"/>
                <a:cs typeface="Times New Roman"/>
              </a:rPr>
              <a:t>Afg‘onistonning</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shimoli</a:t>
            </a:r>
            <a:r>
              <a:rPr lang="en-US" sz="2400" b="1" i="1" dirty="0">
                <a:solidFill>
                  <a:srgbClr val="0000FF"/>
                </a:solidFill>
                <a:latin typeface="Times New Roman"/>
                <a:ea typeface="Times New Roman"/>
                <a:cs typeface="Times New Roman"/>
              </a:rPr>
              <a:t>–</a:t>
            </a:r>
            <a:r>
              <a:rPr lang="en-US" sz="2400" b="1" i="1" dirty="0" err="1">
                <a:solidFill>
                  <a:srgbClr val="0000FF"/>
                </a:solidFill>
                <a:latin typeface="Times New Roman"/>
                <a:ea typeface="Times New Roman"/>
                <a:cs typeface="Times New Roman"/>
              </a:rPr>
              <a:t>sharqiy</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qismini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Janubiy</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Tojikiston</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Surxondaryo</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viloyatini</a:t>
            </a:r>
            <a:r>
              <a:rPr lang="en-US" sz="2400" b="1" i="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o‘z</a:t>
            </a:r>
            <a:r>
              <a:rPr lang="en-US" sz="2400" dirty="0">
                <a:latin typeface="Times New Roman"/>
                <a:ea typeface="Times New Roman"/>
                <a:cs typeface="Times New Roman"/>
              </a:rPr>
              <a:t> </a:t>
            </a:r>
            <a:r>
              <a:rPr lang="en-US" sz="2400" dirty="0" err="1">
                <a:latin typeface="Times New Roman"/>
                <a:ea typeface="Times New Roman"/>
                <a:cs typeface="Times New Roman"/>
              </a:rPr>
              <a:t>ichiga</a:t>
            </a:r>
            <a:r>
              <a:rPr lang="en-US" sz="2400" dirty="0">
                <a:latin typeface="Times New Roman"/>
                <a:ea typeface="Times New Roman"/>
                <a:cs typeface="Times New Roman"/>
              </a:rPr>
              <a:t> </a:t>
            </a:r>
            <a:r>
              <a:rPr lang="en-US" sz="2400" dirty="0" err="1">
                <a:latin typeface="Times New Roman"/>
                <a:ea typeface="Times New Roman"/>
                <a:cs typeface="Times New Roman"/>
              </a:rPr>
              <a:t>olgan</a:t>
            </a:r>
            <a:r>
              <a:rPr lang="en-US" sz="2400" dirty="0">
                <a:latin typeface="Times New Roman"/>
                <a:ea typeface="Times New Roman"/>
                <a:cs typeface="Times New Roman"/>
              </a:rPr>
              <a:t>. </a:t>
            </a:r>
            <a:r>
              <a:rPr lang="en-US" sz="2400" b="1" dirty="0" err="1">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hududida</a:t>
            </a:r>
            <a:r>
              <a:rPr lang="en-US" sz="2400" dirty="0">
                <a:latin typeface="Times New Roman"/>
                <a:ea typeface="Times New Roman"/>
                <a:cs typeface="Times New Roman"/>
              </a:rPr>
              <a:t> </a:t>
            </a:r>
            <a:r>
              <a:rPr lang="en-US" sz="2400" dirty="0" err="1">
                <a:latin typeface="Times New Roman"/>
                <a:ea typeface="Times New Roman"/>
                <a:cs typeface="Times New Roman"/>
              </a:rPr>
              <a:t>eng</a:t>
            </a:r>
            <a:r>
              <a:rPr lang="en-US" sz="2400" dirty="0">
                <a:latin typeface="Times New Roman"/>
                <a:ea typeface="Times New Roman"/>
                <a:cs typeface="Times New Roman"/>
              </a:rPr>
              <a:t> </a:t>
            </a:r>
            <a:r>
              <a:rPr lang="en-US" sz="2400" dirty="0" err="1">
                <a:latin typeface="Times New Roman"/>
                <a:ea typeface="Times New Roman"/>
                <a:cs typeface="Times New Roman"/>
              </a:rPr>
              <a:t>qadimgi</a:t>
            </a:r>
            <a:r>
              <a:rPr lang="en-US" sz="2400" dirty="0">
                <a:latin typeface="Times New Roman"/>
                <a:ea typeface="Times New Roman"/>
                <a:cs typeface="Times New Roman"/>
              </a:rPr>
              <a:t> </a:t>
            </a:r>
            <a:r>
              <a:rPr lang="en-US" sz="2400" dirty="0" err="1">
                <a:latin typeface="Times New Roman"/>
                <a:ea typeface="Times New Roman"/>
                <a:cs typeface="Times New Roman"/>
              </a:rPr>
              <a:t>odamlar</a:t>
            </a:r>
            <a:r>
              <a:rPr lang="en-US" sz="2400" dirty="0">
                <a:latin typeface="Times New Roman"/>
                <a:ea typeface="Times New Roman"/>
                <a:cs typeface="Times New Roman"/>
              </a:rPr>
              <a:t> </a:t>
            </a:r>
            <a:r>
              <a:rPr lang="en-US" sz="2400" b="1" dirty="0">
                <a:latin typeface="Times New Roman"/>
                <a:ea typeface="Times New Roman"/>
                <a:cs typeface="Times New Roman"/>
              </a:rPr>
              <a:t>tosh </a:t>
            </a:r>
            <a:r>
              <a:rPr lang="en-US" sz="2400" b="1" dirty="0" err="1">
                <a:latin typeface="Times New Roman"/>
                <a:ea typeface="Times New Roman"/>
                <a:cs typeface="Times New Roman"/>
              </a:rPr>
              <a:t>davridan</a:t>
            </a:r>
            <a:r>
              <a:rPr lang="en-US" sz="2400" b="1" dirty="0">
                <a:latin typeface="Times New Roman"/>
                <a:ea typeface="Times New Roman"/>
                <a:cs typeface="Times New Roman"/>
              </a:rPr>
              <a:t> </a:t>
            </a:r>
            <a:r>
              <a:rPr lang="en-US" sz="2400" dirty="0" err="1">
                <a:latin typeface="Times New Roman"/>
                <a:ea typeface="Times New Roman"/>
                <a:cs typeface="Times New Roman"/>
              </a:rPr>
              <a:t>boshlab</a:t>
            </a:r>
            <a:r>
              <a:rPr lang="en-US" sz="2400" dirty="0">
                <a:latin typeface="Times New Roman"/>
                <a:ea typeface="Times New Roman"/>
                <a:cs typeface="Times New Roman"/>
              </a:rPr>
              <a:t> </a:t>
            </a:r>
            <a:r>
              <a:rPr lang="en-US" sz="2400" dirty="0" err="1">
                <a:latin typeface="Times New Roman"/>
                <a:ea typeface="Times New Roman"/>
                <a:cs typeface="Times New Roman"/>
              </a:rPr>
              <a:t>yoyilgan</a:t>
            </a:r>
            <a:r>
              <a:rPr lang="en-US" sz="2400" dirty="0">
                <a:latin typeface="Times New Roman"/>
                <a:ea typeface="Times New Roman"/>
                <a:cs typeface="Times New Roman"/>
              </a:rPr>
              <a:t>. </a:t>
            </a:r>
            <a:r>
              <a:rPr lang="en-US" sz="2400" dirty="0" err="1">
                <a:latin typeface="Times New Roman"/>
                <a:ea typeface="Times New Roman"/>
                <a:cs typeface="Times New Roman"/>
              </a:rPr>
              <a:t>O‘zbekiston</a:t>
            </a:r>
            <a:r>
              <a:rPr lang="en-US" sz="2400" dirty="0">
                <a:latin typeface="Times New Roman"/>
                <a:ea typeface="Times New Roman"/>
                <a:cs typeface="Times New Roman"/>
              </a:rPr>
              <a:t> </a:t>
            </a:r>
            <a:r>
              <a:rPr lang="en-US" sz="2400" dirty="0" err="1">
                <a:latin typeface="Times New Roman"/>
                <a:ea typeface="Times New Roman"/>
                <a:cs typeface="Times New Roman"/>
              </a:rPr>
              <a:t>hududdiga</a:t>
            </a:r>
            <a:r>
              <a:rPr lang="en-US" sz="2400" dirty="0">
                <a:latin typeface="Times New Roman"/>
                <a:ea typeface="Times New Roman"/>
                <a:cs typeface="Times New Roman"/>
              </a:rPr>
              <a:t> </a:t>
            </a:r>
            <a:r>
              <a:rPr lang="en-US" sz="2400" dirty="0" err="1">
                <a:latin typeface="Times New Roman"/>
                <a:ea typeface="Times New Roman"/>
                <a:cs typeface="Times New Roman"/>
              </a:rPr>
              <a:t>qarashli</a:t>
            </a:r>
            <a:r>
              <a:rPr lang="en-US" sz="2400" dirty="0">
                <a:latin typeface="Times New Roman"/>
                <a:ea typeface="Times New Roman"/>
                <a:cs typeface="Times New Roman"/>
              </a:rPr>
              <a:t> </a:t>
            </a:r>
            <a:r>
              <a:rPr lang="en-US" sz="2400" dirty="0" err="1">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qismida</a:t>
            </a:r>
            <a:r>
              <a:rPr lang="en-US" sz="2400" dirty="0">
                <a:latin typeface="Times New Roman"/>
                <a:ea typeface="Times New Roman"/>
                <a:cs typeface="Times New Roman"/>
              </a:rPr>
              <a:t> – </a:t>
            </a:r>
            <a:r>
              <a:rPr lang="en-US" sz="2400" b="1" i="1" dirty="0" err="1">
                <a:solidFill>
                  <a:srgbClr val="0000FF"/>
                </a:solidFill>
                <a:latin typeface="Times New Roman"/>
                <a:ea typeface="Times New Roman"/>
                <a:cs typeface="Times New Roman"/>
              </a:rPr>
              <a:t>Teshiktosh</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Machay</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va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Zarautsoy</a:t>
            </a:r>
            <a:r>
              <a:rPr lang="en-US" sz="2400" b="1" i="1" dirty="0">
                <a:solidFill>
                  <a:srgbClr val="0000FF"/>
                </a:solidFill>
                <a:latin typeface="Times New Roman"/>
                <a:ea typeface="Times New Roman"/>
                <a:cs typeface="Times New Roman"/>
              </a:rPr>
              <a:t> tosh </a:t>
            </a:r>
            <a:r>
              <a:rPr lang="en-US" sz="2400" b="1" i="1" dirty="0" err="1">
                <a:solidFill>
                  <a:srgbClr val="0000FF"/>
                </a:solidFill>
                <a:latin typeface="Times New Roman"/>
                <a:ea typeface="Times New Roman"/>
                <a:cs typeface="Times New Roman"/>
              </a:rPr>
              <a:t>asri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yodgorliklari</a:t>
            </a:r>
            <a:r>
              <a:rPr lang="en-US" sz="2400" b="1" i="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uzoq</a:t>
            </a:r>
            <a:r>
              <a:rPr lang="en-US" sz="2400" dirty="0">
                <a:latin typeface="Times New Roman"/>
                <a:ea typeface="Times New Roman"/>
                <a:cs typeface="Times New Roman"/>
              </a:rPr>
              <a:t> </a:t>
            </a:r>
            <a:r>
              <a:rPr lang="en-US" sz="2400" dirty="0" err="1">
                <a:latin typeface="Times New Roman"/>
                <a:ea typeface="Times New Roman"/>
                <a:cs typeface="Times New Roman"/>
              </a:rPr>
              <a:t>o‘tmish</a:t>
            </a:r>
            <a:r>
              <a:rPr lang="en-US" sz="2400" dirty="0">
                <a:latin typeface="Times New Roman"/>
                <a:ea typeface="Times New Roman"/>
                <a:cs typeface="Times New Roman"/>
              </a:rPr>
              <a:t> </a:t>
            </a:r>
            <a:r>
              <a:rPr lang="en-US" sz="2400" dirty="0" err="1">
                <a:latin typeface="Times New Roman"/>
                <a:ea typeface="Times New Roman"/>
                <a:cs typeface="Times New Roman"/>
              </a:rPr>
              <a:t>hayoti</a:t>
            </a:r>
            <a:r>
              <a:rPr lang="en-US" sz="2400" dirty="0">
                <a:latin typeface="Times New Roman"/>
                <a:ea typeface="Times New Roman"/>
                <a:cs typeface="Times New Roman"/>
              </a:rPr>
              <a:t> </a:t>
            </a:r>
            <a:r>
              <a:rPr lang="en-US" sz="2400" dirty="0" err="1">
                <a:latin typeface="Times New Roman"/>
                <a:ea typeface="Times New Roman"/>
                <a:cs typeface="Times New Roman"/>
              </a:rPr>
              <a:t>haqida</a:t>
            </a:r>
            <a:r>
              <a:rPr lang="en-US" sz="2400" dirty="0">
                <a:latin typeface="Times New Roman"/>
                <a:ea typeface="Times New Roman"/>
                <a:cs typeface="Times New Roman"/>
              </a:rPr>
              <a:t> </a:t>
            </a:r>
            <a:r>
              <a:rPr lang="en-US" sz="2400" dirty="0" err="1">
                <a:latin typeface="Times New Roman"/>
                <a:ea typeface="Times New Roman"/>
                <a:cs typeface="Times New Roman"/>
              </a:rPr>
              <a:t>dalolat</a:t>
            </a:r>
            <a:r>
              <a:rPr lang="en-US" sz="2400" dirty="0">
                <a:latin typeface="Times New Roman"/>
                <a:ea typeface="Times New Roman"/>
                <a:cs typeface="Times New Roman"/>
              </a:rPr>
              <a:t> </a:t>
            </a:r>
            <a:r>
              <a:rPr lang="en-US" sz="2400" dirty="0" err="1">
                <a:latin typeface="Times New Roman"/>
                <a:ea typeface="Times New Roman"/>
                <a:cs typeface="Times New Roman"/>
              </a:rPr>
              <a:t>beradi</a:t>
            </a:r>
            <a:r>
              <a:rPr lang="en-US" sz="2400" dirty="0">
                <a:latin typeface="Times New Roman"/>
                <a:ea typeface="Times New Roman"/>
                <a:cs typeface="Times New Roman"/>
              </a:rPr>
              <a:t>.</a:t>
            </a:r>
            <a:endParaRPr lang="ru-RU" sz="1800" dirty="0">
              <a:ea typeface="Calibri"/>
              <a:cs typeface="Times New Roman"/>
            </a:endParaRPr>
          </a:p>
        </p:txBody>
      </p:sp>
      <p:sp>
        <p:nvSpPr>
          <p:cNvPr id="2" name="Скругленный прямоугольник 1"/>
          <p:cNvSpPr/>
          <p:nvPr/>
        </p:nvSpPr>
        <p:spPr>
          <a:xfrm>
            <a:off x="2123728" y="0"/>
            <a:ext cx="5112568" cy="620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t>Qadimgi</a:t>
            </a:r>
            <a:r>
              <a:rPr lang="en-US" sz="2800" b="1" dirty="0" smtClean="0"/>
              <a:t> </a:t>
            </a:r>
            <a:r>
              <a:rPr lang="en-US" sz="2800" b="1" dirty="0" err="1" smtClean="0"/>
              <a:t>Baqtriya</a:t>
            </a:r>
            <a:endParaRPr lang="ru-RU" sz="2800" b="1" dirty="0"/>
          </a:p>
        </p:txBody>
      </p:sp>
    </p:spTree>
    <p:extLst>
      <p:ext uri="{BB962C8B-B14F-4D97-AF65-F5344CB8AC3E}">
        <p14:creationId xmlns:p14="http://schemas.microsoft.com/office/powerpoint/2010/main" val="38497542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кругленный прямоугольник 1"/>
          <p:cNvSpPr/>
          <p:nvPr/>
        </p:nvSpPr>
        <p:spPr>
          <a:xfrm>
            <a:off x="2123728" y="6227335"/>
            <a:ext cx="5112568" cy="5140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t>Qadimgi</a:t>
            </a:r>
            <a:r>
              <a:rPr lang="en-US" sz="2800" b="1" dirty="0" smtClean="0"/>
              <a:t> </a:t>
            </a:r>
            <a:r>
              <a:rPr lang="en-US" sz="2800" b="1" dirty="0" err="1" smtClean="0"/>
              <a:t>Baqtriya</a:t>
            </a:r>
            <a:r>
              <a:rPr lang="en-US" sz="2800" b="1" dirty="0" smtClean="0"/>
              <a:t> </a:t>
            </a:r>
            <a:r>
              <a:rPr lang="en-US" sz="2800" b="1" dirty="0" err="1" smtClean="0"/>
              <a:t>hududi</a:t>
            </a:r>
            <a:endParaRPr lang="ru-RU" sz="2800" b="1"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7" name="Picture 5" descr="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4" y="0"/>
            <a:ext cx="9177896" cy="609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69722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620688"/>
            <a:ext cx="9144000" cy="6264696"/>
          </a:xfrm>
        </p:spPr>
        <p:style>
          <a:lnRef idx="2">
            <a:schemeClr val="accent1"/>
          </a:lnRef>
          <a:fillRef idx="1">
            <a:schemeClr val="lt1"/>
          </a:fillRef>
          <a:effectRef idx="0">
            <a:schemeClr val="accent1"/>
          </a:effectRef>
          <a:fontRef idx="minor">
            <a:schemeClr val="dk1"/>
          </a:fontRef>
        </p:style>
        <p:txBody>
          <a:bodyPr rtlCol="0">
            <a:noAutofit/>
          </a:bodyPr>
          <a:lstStyle/>
          <a:p>
            <a:pPr algn="just">
              <a:lnSpc>
                <a:spcPct val="107000"/>
              </a:lnSpc>
              <a:spcAft>
                <a:spcPts val="0"/>
              </a:spcAft>
            </a:pPr>
            <a:r>
              <a:rPr lang="ru-RU" sz="2400" dirty="0" err="1">
                <a:latin typeface="Times New Roman"/>
                <a:ea typeface="Times New Roman"/>
                <a:cs typeface="Times New Roman"/>
              </a:rPr>
              <a:t>O‘zbekistonda</a:t>
            </a:r>
            <a:r>
              <a:rPr lang="ru-RU" sz="2400" dirty="0">
                <a:latin typeface="Times New Roman"/>
                <a:ea typeface="Times New Roman"/>
                <a:cs typeface="Times New Roman"/>
              </a:rPr>
              <a:t> </a:t>
            </a:r>
            <a:r>
              <a:rPr lang="ru-RU" sz="2400" dirty="0" err="1">
                <a:latin typeface="Times New Roman"/>
                <a:ea typeface="Times New Roman"/>
                <a:cs typeface="Times New Roman"/>
              </a:rPr>
              <a:t>eng</a:t>
            </a:r>
            <a:r>
              <a:rPr lang="ru-RU" sz="2400" dirty="0">
                <a:latin typeface="Times New Roman"/>
                <a:ea typeface="Times New Roman"/>
                <a:cs typeface="Times New Roman"/>
              </a:rPr>
              <a:t> </a:t>
            </a:r>
            <a:r>
              <a:rPr lang="ru-RU" sz="2400" dirty="0" err="1">
                <a:latin typeface="Times New Roman"/>
                <a:ea typeface="Times New Roman"/>
                <a:cs typeface="Times New Roman"/>
              </a:rPr>
              <a:t>qadimgi</a:t>
            </a:r>
            <a:r>
              <a:rPr lang="ru-RU" sz="2400" dirty="0">
                <a:latin typeface="Times New Roman"/>
                <a:ea typeface="Times New Roman"/>
                <a:cs typeface="Times New Roman"/>
              </a:rPr>
              <a:t> </a:t>
            </a:r>
            <a:r>
              <a:rPr lang="ru-RU" sz="2400" dirty="0" err="1">
                <a:latin typeface="Times New Roman"/>
                <a:ea typeface="Times New Roman"/>
                <a:cs typeface="Times New Roman"/>
              </a:rPr>
              <a:t>paxsa</a:t>
            </a:r>
            <a:r>
              <a:rPr lang="ru-RU" sz="2400" dirty="0">
                <a:latin typeface="Times New Roman"/>
                <a:ea typeface="Times New Roman"/>
                <a:cs typeface="Times New Roman"/>
              </a:rPr>
              <a:t> </a:t>
            </a:r>
            <a:r>
              <a:rPr lang="ru-RU" sz="2400" dirty="0" err="1">
                <a:latin typeface="Times New Roman"/>
                <a:ea typeface="Times New Roman"/>
                <a:cs typeface="Times New Roman"/>
              </a:rPr>
              <a:t>va</a:t>
            </a:r>
            <a:r>
              <a:rPr lang="ru-RU" sz="2400" dirty="0">
                <a:latin typeface="Times New Roman"/>
                <a:ea typeface="Times New Roman"/>
                <a:cs typeface="Times New Roman"/>
              </a:rPr>
              <a:t> </a:t>
            </a:r>
            <a:r>
              <a:rPr lang="ru-RU" sz="2400" dirty="0" err="1">
                <a:latin typeface="Times New Roman"/>
                <a:ea typeface="Times New Roman"/>
                <a:cs typeface="Times New Roman"/>
              </a:rPr>
              <a:t>xom</a:t>
            </a:r>
            <a:r>
              <a:rPr lang="ru-RU" sz="2400" dirty="0">
                <a:latin typeface="Times New Roman"/>
                <a:ea typeface="Times New Roman"/>
                <a:cs typeface="Times New Roman"/>
              </a:rPr>
              <a:t> </a:t>
            </a:r>
            <a:r>
              <a:rPr lang="ru-RU" sz="2400" dirty="0" err="1">
                <a:latin typeface="Times New Roman"/>
                <a:ea typeface="Times New Roman"/>
                <a:cs typeface="Times New Roman"/>
              </a:rPr>
              <a:t>g‘ishtdan</a:t>
            </a:r>
            <a:r>
              <a:rPr lang="ru-RU" sz="2400" dirty="0">
                <a:latin typeface="Times New Roman"/>
                <a:ea typeface="Times New Roman"/>
                <a:cs typeface="Times New Roman"/>
              </a:rPr>
              <a:t> </a:t>
            </a:r>
            <a:r>
              <a:rPr lang="ru-RU" sz="2400" dirty="0" err="1">
                <a:latin typeface="Times New Roman"/>
                <a:ea typeface="Times New Roman"/>
                <a:cs typeface="Times New Roman"/>
              </a:rPr>
              <a:t>qurilgan</a:t>
            </a:r>
            <a:r>
              <a:rPr lang="ru-RU" sz="2400" dirty="0">
                <a:latin typeface="Times New Roman"/>
                <a:ea typeface="Times New Roman"/>
                <a:cs typeface="Times New Roman"/>
              </a:rPr>
              <a:t> (</a:t>
            </a:r>
            <a:r>
              <a:rPr lang="ru-RU" sz="2400" dirty="0" err="1">
                <a:latin typeface="Times New Roman"/>
                <a:ea typeface="Times New Roman"/>
                <a:cs typeface="Times New Roman"/>
              </a:rPr>
              <a:t>aholi</a:t>
            </a:r>
            <a:r>
              <a:rPr lang="ru-RU" sz="2400" dirty="0">
                <a:latin typeface="Times New Roman"/>
                <a:ea typeface="Times New Roman"/>
                <a:cs typeface="Times New Roman"/>
              </a:rPr>
              <a:t> </a:t>
            </a:r>
            <a:r>
              <a:rPr lang="ru-RU" sz="2400" dirty="0" err="1">
                <a:latin typeface="Times New Roman"/>
                <a:ea typeface="Times New Roman"/>
                <a:cs typeface="Times New Roman"/>
              </a:rPr>
              <a:t>o‘troq</a:t>
            </a:r>
            <a:r>
              <a:rPr lang="ru-RU" sz="2400" dirty="0">
                <a:latin typeface="Times New Roman"/>
                <a:ea typeface="Times New Roman"/>
                <a:cs typeface="Times New Roman"/>
              </a:rPr>
              <a:t> </a:t>
            </a:r>
            <a:r>
              <a:rPr lang="ru-RU" sz="2400" b="1" dirty="0" err="1">
                <a:latin typeface="Times New Roman"/>
                <a:ea typeface="Times New Roman"/>
                <a:cs typeface="Times New Roman"/>
              </a:rPr>
              <a:t>dehqonchilik</a:t>
            </a:r>
            <a:r>
              <a:rPr lang="ru-RU" sz="2400" dirty="0">
                <a:latin typeface="Times New Roman"/>
                <a:ea typeface="Times New Roman"/>
                <a:cs typeface="Times New Roman"/>
              </a:rPr>
              <a:t> </a:t>
            </a:r>
            <a:r>
              <a:rPr lang="ru-RU" sz="2400" dirty="0" err="1">
                <a:latin typeface="Times New Roman"/>
                <a:ea typeface="Times New Roman"/>
                <a:cs typeface="Times New Roman"/>
              </a:rPr>
              <a:t>xo‘jaligiga</a:t>
            </a:r>
            <a:r>
              <a:rPr lang="ru-RU" sz="2400" dirty="0">
                <a:latin typeface="Times New Roman"/>
                <a:ea typeface="Times New Roman"/>
                <a:cs typeface="Times New Roman"/>
              </a:rPr>
              <a:t> </a:t>
            </a:r>
            <a:r>
              <a:rPr lang="ru-RU" sz="2400" dirty="0" err="1">
                <a:latin typeface="Times New Roman"/>
                <a:ea typeface="Times New Roman"/>
                <a:cs typeface="Times New Roman"/>
              </a:rPr>
              <a:t>ega</a:t>
            </a:r>
            <a:r>
              <a:rPr lang="ru-RU" sz="2400" dirty="0">
                <a:latin typeface="Times New Roman"/>
                <a:ea typeface="Times New Roman"/>
                <a:cs typeface="Times New Roman"/>
              </a:rPr>
              <a:t>) </a:t>
            </a:r>
            <a:r>
              <a:rPr lang="ru-RU" sz="2400" dirty="0" err="1">
                <a:latin typeface="Times New Roman"/>
                <a:ea typeface="Times New Roman"/>
                <a:cs typeface="Times New Roman"/>
              </a:rPr>
              <a:t>yodgorliklar</a:t>
            </a:r>
            <a:r>
              <a:rPr lang="ru-RU" sz="2400" dirty="0">
                <a:latin typeface="Times New Roman"/>
                <a:ea typeface="Times New Roman"/>
                <a:cs typeface="Times New Roman"/>
              </a:rPr>
              <a:t> </a:t>
            </a:r>
            <a:r>
              <a:rPr lang="ru-RU" sz="2400" dirty="0" err="1">
                <a:latin typeface="Times New Roman"/>
                <a:ea typeface="Times New Roman"/>
                <a:cs typeface="Times New Roman"/>
              </a:rPr>
              <a:t>Surxondaryo</a:t>
            </a:r>
            <a:r>
              <a:rPr lang="ru-RU" sz="2400" dirty="0">
                <a:latin typeface="Times New Roman"/>
                <a:ea typeface="Times New Roman"/>
                <a:cs typeface="Times New Roman"/>
              </a:rPr>
              <a:t> </a:t>
            </a:r>
            <a:r>
              <a:rPr lang="ru-RU" sz="2400" dirty="0" err="1">
                <a:latin typeface="Times New Roman"/>
                <a:ea typeface="Times New Roman"/>
                <a:cs typeface="Times New Roman"/>
              </a:rPr>
              <a:t>vohasidan</a:t>
            </a:r>
            <a:r>
              <a:rPr lang="ru-RU" sz="2400" dirty="0">
                <a:latin typeface="Times New Roman"/>
                <a:ea typeface="Times New Roman"/>
                <a:cs typeface="Times New Roman"/>
              </a:rPr>
              <a:t> </a:t>
            </a:r>
            <a:r>
              <a:rPr lang="ru-RU" sz="2400" dirty="0" err="1">
                <a:latin typeface="Times New Roman"/>
                <a:ea typeface="Times New Roman"/>
                <a:cs typeface="Times New Roman"/>
              </a:rPr>
              <a:t>topib</a:t>
            </a:r>
            <a:r>
              <a:rPr lang="ru-RU" sz="2400" dirty="0">
                <a:latin typeface="Times New Roman"/>
                <a:ea typeface="Times New Roman"/>
                <a:cs typeface="Times New Roman"/>
              </a:rPr>
              <a:t> </a:t>
            </a:r>
            <a:r>
              <a:rPr lang="ru-RU" sz="2400" dirty="0" err="1">
                <a:latin typeface="Times New Roman"/>
                <a:ea typeface="Times New Roman"/>
                <a:cs typeface="Times New Roman"/>
              </a:rPr>
              <a:t>tekshirilgan</a:t>
            </a:r>
            <a:r>
              <a:rPr lang="ru-RU" sz="2400" dirty="0">
                <a:latin typeface="Times New Roman"/>
                <a:ea typeface="Times New Roman"/>
                <a:cs typeface="Times New Roman"/>
              </a:rPr>
              <a:t>. </a:t>
            </a:r>
            <a:r>
              <a:rPr lang="en-US" sz="2400" dirty="0" err="1">
                <a:latin typeface="Times New Roman"/>
                <a:ea typeface="Times New Roman"/>
                <a:cs typeface="Times New Roman"/>
              </a:rPr>
              <a:t>Ular</a:t>
            </a:r>
            <a:r>
              <a:rPr lang="en-US" sz="2400" dirty="0">
                <a:latin typeface="Times New Roman"/>
                <a:ea typeface="Times New Roman"/>
                <a:cs typeface="Times New Roman"/>
              </a:rPr>
              <a:t> </a:t>
            </a:r>
            <a:r>
              <a:rPr lang="en-US" sz="2400" dirty="0" err="1">
                <a:latin typeface="Times New Roman"/>
                <a:ea typeface="Times New Roman"/>
                <a:cs typeface="Times New Roman"/>
              </a:rPr>
              <a:t>bronza</a:t>
            </a:r>
            <a:r>
              <a:rPr lang="en-US" sz="2400" dirty="0">
                <a:latin typeface="Times New Roman"/>
                <a:ea typeface="Times New Roman"/>
                <a:cs typeface="Times New Roman"/>
              </a:rPr>
              <a:t> </a:t>
            </a:r>
            <a:r>
              <a:rPr lang="en-US" sz="2400" dirty="0" err="1">
                <a:latin typeface="Times New Roman"/>
                <a:ea typeface="Times New Roman"/>
                <a:cs typeface="Times New Roman"/>
              </a:rPr>
              <a:t>davriga</a:t>
            </a:r>
            <a:r>
              <a:rPr lang="en-US" sz="2400" dirty="0">
                <a:latin typeface="Times New Roman"/>
                <a:ea typeface="Times New Roman"/>
                <a:cs typeface="Times New Roman"/>
              </a:rPr>
              <a:t> </a:t>
            </a:r>
            <a:r>
              <a:rPr lang="en-US" sz="2400" dirty="0" err="1">
                <a:latin typeface="Times New Roman"/>
                <a:ea typeface="Times New Roman"/>
                <a:cs typeface="Times New Roman"/>
              </a:rPr>
              <a:t>oiddir</a:t>
            </a:r>
            <a:r>
              <a:rPr lang="en-US" sz="2400" dirty="0">
                <a:latin typeface="Times New Roman"/>
                <a:ea typeface="Times New Roman"/>
                <a:cs typeface="Times New Roman"/>
              </a:rPr>
              <a:t>. </a:t>
            </a:r>
            <a:r>
              <a:rPr lang="en-US" sz="2400" b="1" dirty="0" err="1">
                <a:latin typeface="Times New Roman"/>
                <a:ea typeface="Times New Roman"/>
                <a:cs typeface="Times New Roman"/>
              </a:rPr>
              <a:t>Bronza</a:t>
            </a:r>
            <a:r>
              <a:rPr lang="en-US" sz="2400" b="1" dirty="0">
                <a:latin typeface="Times New Roman"/>
                <a:ea typeface="Times New Roman"/>
                <a:cs typeface="Times New Roman"/>
              </a:rPr>
              <a:t> </a:t>
            </a:r>
            <a:r>
              <a:rPr lang="en-US" sz="2400" b="1" dirty="0" err="1">
                <a:latin typeface="Times New Roman"/>
                <a:ea typeface="Times New Roman"/>
                <a:cs typeface="Times New Roman"/>
              </a:rPr>
              <a:t>davrida</a:t>
            </a:r>
            <a:r>
              <a:rPr lang="en-US" sz="2400" dirty="0">
                <a:latin typeface="Times New Roman"/>
                <a:ea typeface="Times New Roman"/>
                <a:cs typeface="Times New Roman"/>
              </a:rPr>
              <a:t> </a:t>
            </a:r>
            <a:r>
              <a:rPr lang="en-US" sz="2400" dirty="0" err="1">
                <a:latin typeface="Times New Roman"/>
                <a:ea typeface="Times New Roman"/>
                <a:cs typeface="Times New Roman"/>
              </a:rPr>
              <a:t>Baqtriya</a:t>
            </a:r>
            <a:r>
              <a:rPr lang="en-US" sz="2400" dirty="0">
                <a:latin typeface="Times New Roman"/>
                <a:ea typeface="Times New Roman"/>
                <a:cs typeface="Times New Roman"/>
              </a:rPr>
              <a:t> </a:t>
            </a:r>
            <a:r>
              <a:rPr lang="en-US" sz="2400" dirty="0" err="1">
                <a:latin typeface="Times New Roman"/>
                <a:ea typeface="Times New Roman"/>
                <a:cs typeface="Times New Roman"/>
              </a:rPr>
              <a:t>hududida</a:t>
            </a:r>
            <a:r>
              <a:rPr lang="en-US" sz="2400" dirty="0">
                <a:latin typeface="Times New Roman"/>
                <a:ea typeface="Times New Roman"/>
                <a:cs typeface="Times New Roman"/>
              </a:rPr>
              <a:t> </a:t>
            </a:r>
            <a:r>
              <a:rPr lang="en-US" sz="2400" b="1" i="1" dirty="0" err="1">
                <a:solidFill>
                  <a:srgbClr val="0000FF"/>
                </a:solidFill>
                <a:latin typeface="Times New Roman"/>
                <a:ea typeface="Times New Roman"/>
                <a:cs typeface="Times New Roman"/>
              </a:rPr>
              <a:t>davlatchilik</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tizimiga</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o‘tish</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jarayoni</a:t>
            </a:r>
            <a:r>
              <a:rPr lang="en-US" sz="2400" b="1" i="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boshlangan</a:t>
            </a:r>
            <a:r>
              <a:rPr lang="en-US" sz="2400" dirty="0">
                <a:latin typeface="Times New Roman"/>
                <a:ea typeface="Times New Roman"/>
                <a:cs typeface="Times New Roman"/>
              </a:rPr>
              <a:t>. </a:t>
            </a:r>
            <a:r>
              <a:rPr lang="en-US" sz="2400" dirty="0" err="1">
                <a:latin typeface="Times New Roman"/>
                <a:ea typeface="Times New Roman"/>
                <a:cs typeface="Times New Roman"/>
              </a:rPr>
              <a:t>Mazkur</a:t>
            </a:r>
            <a:r>
              <a:rPr lang="en-US" sz="2400" dirty="0">
                <a:latin typeface="Times New Roman"/>
                <a:ea typeface="Times New Roman"/>
                <a:cs typeface="Times New Roman"/>
              </a:rPr>
              <a:t> </a:t>
            </a:r>
            <a:r>
              <a:rPr lang="en-US" sz="2400" dirty="0" err="1">
                <a:latin typeface="Times New Roman"/>
                <a:ea typeface="Times New Roman"/>
                <a:cs typeface="Times New Roman"/>
              </a:rPr>
              <a:t>davrga</a:t>
            </a:r>
            <a:r>
              <a:rPr lang="en-US" sz="2400" dirty="0">
                <a:latin typeface="Times New Roman"/>
                <a:ea typeface="Times New Roman"/>
                <a:cs typeface="Times New Roman"/>
              </a:rPr>
              <a:t> </a:t>
            </a:r>
            <a:r>
              <a:rPr lang="en-US" sz="2400" dirty="0" err="1">
                <a:latin typeface="Times New Roman"/>
                <a:ea typeface="Times New Roman"/>
                <a:cs typeface="Times New Roman"/>
              </a:rPr>
              <a:t>oid</a:t>
            </a:r>
            <a:r>
              <a:rPr lang="en-US" sz="2400" dirty="0">
                <a:latin typeface="Times New Roman"/>
                <a:ea typeface="Times New Roman"/>
                <a:cs typeface="Times New Roman"/>
              </a:rPr>
              <a:t> </a:t>
            </a:r>
            <a:r>
              <a:rPr lang="en-US" sz="2400" dirty="0" err="1">
                <a:latin typeface="Times New Roman"/>
                <a:ea typeface="Times New Roman"/>
                <a:cs typeface="Times New Roman"/>
              </a:rPr>
              <a:t>saroy</a:t>
            </a:r>
            <a:r>
              <a:rPr lang="en-US" sz="2400" dirty="0">
                <a:latin typeface="Times New Roman"/>
                <a:ea typeface="Times New Roman"/>
                <a:cs typeface="Times New Roman"/>
              </a:rPr>
              <a:t>, </a:t>
            </a:r>
            <a:r>
              <a:rPr lang="en-US" sz="2400" dirty="0" err="1">
                <a:latin typeface="Times New Roman"/>
                <a:ea typeface="Times New Roman"/>
                <a:cs typeface="Times New Roman"/>
              </a:rPr>
              <a:t>ibodatxonalar</a:t>
            </a:r>
            <a:r>
              <a:rPr lang="en-US" sz="2400" dirty="0">
                <a:latin typeface="Times New Roman"/>
                <a:ea typeface="Times New Roman"/>
                <a:cs typeface="Times New Roman"/>
              </a:rPr>
              <a:t> </a:t>
            </a:r>
            <a:r>
              <a:rPr lang="en-US" sz="2400" dirty="0" err="1">
                <a:latin typeface="Times New Roman"/>
                <a:ea typeface="Times New Roman"/>
                <a:cs typeface="Times New Roman"/>
              </a:rPr>
              <a:t>topilgan</a:t>
            </a:r>
            <a:r>
              <a:rPr lang="en-US" sz="2400" dirty="0">
                <a:latin typeface="Times New Roman"/>
                <a:ea typeface="Times New Roman"/>
                <a:cs typeface="Times New Roman"/>
              </a:rPr>
              <a:t> </a:t>
            </a:r>
            <a:r>
              <a:rPr lang="en-US" sz="2400" dirty="0" err="1">
                <a:latin typeface="Times New Roman"/>
                <a:ea typeface="Times New Roman"/>
                <a:cs typeface="Times New Roman"/>
              </a:rPr>
              <a:t>hamda</a:t>
            </a:r>
            <a:r>
              <a:rPr lang="en-US" sz="2400" dirty="0">
                <a:latin typeface="Times New Roman"/>
                <a:ea typeface="Times New Roman"/>
                <a:cs typeface="Times New Roman"/>
              </a:rPr>
              <a:t> </a:t>
            </a:r>
            <a:r>
              <a:rPr lang="en-US" sz="2400" dirty="0" err="1">
                <a:latin typeface="Times New Roman"/>
                <a:ea typeface="Times New Roman"/>
                <a:cs typeface="Times New Roman"/>
              </a:rPr>
              <a:t>yuksak</a:t>
            </a:r>
            <a:r>
              <a:rPr lang="en-US" sz="2400" dirty="0">
                <a:latin typeface="Times New Roman"/>
                <a:ea typeface="Times New Roman"/>
                <a:cs typeface="Times New Roman"/>
              </a:rPr>
              <a:t> </a:t>
            </a:r>
            <a:r>
              <a:rPr lang="en-US" sz="2400" dirty="0" err="1">
                <a:latin typeface="Times New Roman"/>
                <a:ea typeface="Times New Roman"/>
                <a:cs typeface="Times New Roman"/>
              </a:rPr>
              <a:t>binokorlik</a:t>
            </a:r>
            <a:r>
              <a:rPr lang="en-US" sz="2400" dirty="0">
                <a:latin typeface="Times New Roman"/>
                <a:ea typeface="Times New Roman"/>
                <a:cs typeface="Times New Roman"/>
              </a:rPr>
              <a:t>, </a:t>
            </a:r>
            <a:r>
              <a:rPr lang="en-US" sz="2400" dirty="0" err="1">
                <a:latin typeface="Times New Roman"/>
                <a:ea typeface="Times New Roman"/>
                <a:cs typeface="Times New Roman"/>
              </a:rPr>
              <a:t>hunarmandchilik</a:t>
            </a:r>
            <a:r>
              <a:rPr lang="en-US" sz="2400" dirty="0">
                <a:latin typeface="Times New Roman"/>
                <a:ea typeface="Times New Roman"/>
                <a:cs typeface="Times New Roman"/>
              </a:rPr>
              <a:t> </a:t>
            </a:r>
            <a:r>
              <a:rPr lang="en-US" sz="2400" dirty="0" err="1">
                <a:latin typeface="Times New Roman"/>
                <a:ea typeface="Times New Roman"/>
                <a:cs typeface="Times New Roman"/>
              </a:rPr>
              <a:t>va</a:t>
            </a:r>
            <a:r>
              <a:rPr lang="en-US" sz="2400" dirty="0">
                <a:latin typeface="Times New Roman"/>
                <a:ea typeface="Times New Roman"/>
                <a:cs typeface="Times New Roman"/>
              </a:rPr>
              <a:t> </a:t>
            </a:r>
            <a:r>
              <a:rPr lang="en-US" sz="2400" dirty="0" err="1">
                <a:latin typeface="Times New Roman"/>
                <a:ea typeface="Times New Roman"/>
                <a:cs typeface="Times New Roman"/>
              </a:rPr>
              <a:t>ziroatchilik</a:t>
            </a:r>
            <a:r>
              <a:rPr lang="en-US" sz="2400" dirty="0">
                <a:latin typeface="Times New Roman"/>
                <a:ea typeface="Times New Roman"/>
                <a:cs typeface="Times New Roman"/>
              </a:rPr>
              <a:t> </a:t>
            </a:r>
            <a:r>
              <a:rPr lang="en-US" sz="2400" dirty="0" err="1">
                <a:latin typeface="Times New Roman"/>
                <a:ea typeface="Times New Roman"/>
                <a:cs typeface="Times New Roman"/>
              </a:rPr>
              <a:t>madaniyati</a:t>
            </a:r>
            <a:r>
              <a:rPr lang="en-US" sz="2400" dirty="0">
                <a:latin typeface="Times New Roman"/>
                <a:ea typeface="Times New Roman"/>
                <a:cs typeface="Times New Roman"/>
              </a:rPr>
              <a:t> </a:t>
            </a:r>
            <a:r>
              <a:rPr lang="en-US" sz="2400" dirty="0" err="1">
                <a:latin typeface="Times New Roman"/>
                <a:ea typeface="Times New Roman"/>
                <a:cs typeface="Times New Roman"/>
              </a:rPr>
              <a:t>izlari</a:t>
            </a:r>
            <a:r>
              <a:rPr lang="en-US" sz="2400" dirty="0">
                <a:latin typeface="Times New Roman"/>
                <a:ea typeface="Times New Roman"/>
                <a:cs typeface="Times New Roman"/>
              </a:rPr>
              <a:t> </a:t>
            </a:r>
            <a:r>
              <a:rPr lang="en-US" sz="2400" dirty="0" err="1">
                <a:latin typeface="Times New Roman"/>
                <a:ea typeface="Times New Roman"/>
                <a:cs typeface="Times New Roman"/>
              </a:rPr>
              <a:t>aniqlangan</a:t>
            </a:r>
            <a:r>
              <a:rPr lang="en-US" sz="2400" dirty="0">
                <a:latin typeface="Times New Roman"/>
                <a:ea typeface="Times New Roman"/>
                <a:cs typeface="Times New Roman"/>
              </a:rPr>
              <a:t>. </a:t>
            </a:r>
            <a:endParaRPr lang="ru-RU" sz="1800" dirty="0">
              <a:ea typeface="Calibri"/>
              <a:cs typeface="Times New Roman"/>
            </a:endParaRPr>
          </a:p>
          <a:p>
            <a:pPr algn="just"/>
            <a:r>
              <a:rPr lang="en-US" sz="2400" b="1" dirty="0" err="1">
                <a:latin typeface="Times New Roman"/>
                <a:ea typeface="Times New Roman"/>
              </a:rPr>
              <a:t>Mil.avv</a:t>
            </a:r>
            <a:r>
              <a:rPr lang="en-US" sz="2400" b="1" dirty="0">
                <a:latin typeface="Times New Roman"/>
                <a:ea typeface="Times New Roman"/>
              </a:rPr>
              <a:t>. IX–VIII </a:t>
            </a:r>
            <a:r>
              <a:rPr lang="en-US" sz="2400" b="1" dirty="0" err="1">
                <a:latin typeface="Times New Roman"/>
                <a:ea typeface="Times New Roman"/>
              </a:rPr>
              <a:t>asrlarga</a:t>
            </a:r>
            <a:r>
              <a:rPr lang="en-US" sz="2400" b="1" dirty="0">
                <a:latin typeface="Times New Roman"/>
                <a:ea typeface="Times New Roman"/>
              </a:rPr>
              <a:t> </a:t>
            </a:r>
            <a:r>
              <a:rPr lang="en-US" sz="2400" dirty="0" err="1">
                <a:latin typeface="Times New Roman"/>
                <a:ea typeface="Times New Roman"/>
              </a:rPr>
              <a:t>kelib</a:t>
            </a:r>
            <a:r>
              <a:rPr lang="en-US" sz="2400" dirty="0">
                <a:latin typeface="Times New Roman"/>
                <a:ea typeface="Times New Roman"/>
              </a:rPr>
              <a:t>, </a:t>
            </a:r>
            <a:r>
              <a:rPr lang="en-US" sz="2400" dirty="0" err="1">
                <a:latin typeface="Times New Roman"/>
                <a:ea typeface="Times New Roman"/>
              </a:rPr>
              <a:t>Baqtriya</a:t>
            </a:r>
            <a:r>
              <a:rPr lang="en-US" sz="2400" dirty="0">
                <a:latin typeface="Times New Roman"/>
                <a:ea typeface="Times New Roman"/>
              </a:rPr>
              <a:t> </a:t>
            </a:r>
            <a:r>
              <a:rPr lang="en-US" sz="2400" dirty="0" err="1">
                <a:latin typeface="Times New Roman"/>
                <a:ea typeface="Times New Roman"/>
              </a:rPr>
              <a:t>tuprog‘ida</a:t>
            </a:r>
            <a:r>
              <a:rPr lang="en-US" sz="2400" dirty="0">
                <a:latin typeface="Times New Roman"/>
                <a:ea typeface="Times New Roman"/>
              </a:rPr>
              <a:t> </a:t>
            </a:r>
            <a:r>
              <a:rPr lang="en-US" sz="2400" dirty="0" err="1">
                <a:latin typeface="Times New Roman"/>
                <a:ea typeface="Times New Roman"/>
              </a:rPr>
              <a:t>harbiy</a:t>
            </a:r>
            <a:r>
              <a:rPr lang="en-US" sz="2400" dirty="0">
                <a:latin typeface="Times New Roman"/>
                <a:ea typeface="Times New Roman"/>
              </a:rPr>
              <a:t> </a:t>
            </a:r>
            <a:r>
              <a:rPr lang="en-US" sz="2400" dirty="0" err="1">
                <a:latin typeface="Times New Roman"/>
                <a:ea typeface="Times New Roman"/>
              </a:rPr>
              <a:t>ahamiyatga</a:t>
            </a:r>
            <a:r>
              <a:rPr lang="en-US" sz="2400" dirty="0">
                <a:latin typeface="Times New Roman"/>
                <a:ea typeface="Times New Roman"/>
              </a:rPr>
              <a:t> </a:t>
            </a:r>
            <a:r>
              <a:rPr lang="en-US" sz="2400" dirty="0" err="1">
                <a:latin typeface="Times New Roman"/>
                <a:ea typeface="Times New Roman"/>
              </a:rPr>
              <a:t>ega</a:t>
            </a:r>
            <a:r>
              <a:rPr lang="en-US" sz="2400" dirty="0">
                <a:latin typeface="Times New Roman"/>
                <a:ea typeface="Times New Roman"/>
              </a:rPr>
              <a:t> </a:t>
            </a:r>
            <a:r>
              <a:rPr lang="en-US" sz="2400" b="1" dirty="0" err="1">
                <a:latin typeface="Times New Roman"/>
                <a:ea typeface="Times New Roman"/>
              </a:rPr>
              <a:t>siyosiy</a:t>
            </a:r>
            <a:r>
              <a:rPr lang="en-US" sz="2400" b="1" dirty="0">
                <a:latin typeface="Times New Roman"/>
                <a:ea typeface="Times New Roman"/>
              </a:rPr>
              <a:t> </a:t>
            </a:r>
            <a:r>
              <a:rPr lang="en-US" sz="2400" b="1" dirty="0" err="1">
                <a:latin typeface="Times New Roman"/>
                <a:ea typeface="Times New Roman"/>
              </a:rPr>
              <a:t>birlashmalar</a:t>
            </a:r>
            <a:r>
              <a:rPr lang="en-US" sz="2400" b="1" dirty="0">
                <a:latin typeface="Times New Roman"/>
                <a:ea typeface="Times New Roman"/>
              </a:rPr>
              <a:t> </a:t>
            </a:r>
            <a:r>
              <a:rPr lang="en-US" sz="2400" dirty="0" err="1">
                <a:latin typeface="Times New Roman"/>
                <a:ea typeface="Times New Roman"/>
              </a:rPr>
              <a:t>tashkil</a:t>
            </a:r>
            <a:r>
              <a:rPr lang="en-US" sz="2400" dirty="0">
                <a:latin typeface="Times New Roman"/>
                <a:ea typeface="Times New Roman"/>
              </a:rPr>
              <a:t> </a:t>
            </a:r>
            <a:r>
              <a:rPr lang="en-US" sz="2400" dirty="0" err="1">
                <a:latin typeface="Times New Roman"/>
                <a:ea typeface="Times New Roman"/>
              </a:rPr>
              <a:t>topgan</a:t>
            </a:r>
            <a:r>
              <a:rPr lang="en-US" sz="2400" dirty="0">
                <a:latin typeface="Times New Roman"/>
                <a:ea typeface="Times New Roman"/>
              </a:rPr>
              <a:t>. Bu </a:t>
            </a:r>
            <a:r>
              <a:rPr lang="en-US" sz="2400" dirty="0" err="1">
                <a:latin typeface="Times New Roman"/>
                <a:ea typeface="Times New Roman"/>
              </a:rPr>
              <a:t>O‘rta</a:t>
            </a:r>
            <a:r>
              <a:rPr lang="en-US" sz="2400" dirty="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aholisining</a:t>
            </a:r>
            <a:r>
              <a:rPr lang="en-US" sz="2400" dirty="0">
                <a:latin typeface="Times New Roman"/>
                <a:ea typeface="Times New Roman"/>
              </a:rPr>
              <a:t> </a:t>
            </a:r>
            <a:r>
              <a:rPr lang="en-US" sz="2400" dirty="0" err="1">
                <a:latin typeface="Times New Roman"/>
                <a:ea typeface="Times New Roman"/>
              </a:rPr>
              <a:t>bir</a:t>
            </a:r>
            <a:r>
              <a:rPr lang="en-US" sz="2400" dirty="0">
                <a:latin typeface="Times New Roman"/>
                <a:ea typeface="Times New Roman"/>
              </a:rPr>
              <a:t> </a:t>
            </a:r>
            <a:r>
              <a:rPr lang="en-US" sz="2400" dirty="0" err="1">
                <a:latin typeface="Times New Roman"/>
                <a:ea typeface="Times New Roman"/>
              </a:rPr>
              <a:t>qismi</a:t>
            </a:r>
            <a:r>
              <a:rPr lang="en-US" sz="2400" dirty="0">
                <a:latin typeface="Times New Roman"/>
                <a:ea typeface="Times New Roman"/>
              </a:rPr>
              <a:t> </a:t>
            </a:r>
            <a:r>
              <a:rPr lang="en-US" sz="2400" b="1" dirty="0" err="1">
                <a:latin typeface="Times New Roman"/>
                <a:ea typeface="Times New Roman"/>
              </a:rPr>
              <a:t>ko‘chmanchi</a:t>
            </a:r>
            <a:r>
              <a:rPr lang="en-US" sz="2400" b="1" dirty="0">
                <a:latin typeface="Times New Roman"/>
                <a:ea typeface="Times New Roman"/>
              </a:rPr>
              <a:t> </a:t>
            </a:r>
            <a:r>
              <a:rPr lang="en-US" sz="2400" b="1" dirty="0" err="1">
                <a:latin typeface="Times New Roman"/>
                <a:ea typeface="Times New Roman"/>
              </a:rPr>
              <a:t>chorvachilikka</a:t>
            </a:r>
            <a:r>
              <a:rPr lang="en-US" sz="2400" b="1" dirty="0">
                <a:latin typeface="Times New Roman"/>
                <a:ea typeface="Times New Roman"/>
              </a:rPr>
              <a:t> </a:t>
            </a:r>
            <a:r>
              <a:rPr lang="en-US" sz="2400" dirty="0" err="1">
                <a:latin typeface="Times New Roman"/>
                <a:ea typeface="Times New Roman"/>
              </a:rPr>
              <a:t>o‘tgan</a:t>
            </a:r>
            <a:r>
              <a:rPr lang="en-US" sz="2400" dirty="0">
                <a:latin typeface="Times New Roman"/>
                <a:ea typeface="Times New Roman"/>
              </a:rPr>
              <a:t> </a:t>
            </a:r>
            <a:r>
              <a:rPr lang="en-US" sz="2400" dirty="0" err="1">
                <a:latin typeface="Times New Roman"/>
                <a:ea typeface="Times New Roman"/>
              </a:rPr>
              <a:t>davrga</a:t>
            </a:r>
            <a:r>
              <a:rPr lang="en-US" sz="2400" dirty="0">
                <a:latin typeface="Times New Roman"/>
                <a:ea typeface="Times New Roman"/>
              </a:rPr>
              <a:t> </a:t>
            </a:r>
            <a:r>
              <a:rPr lang="en-US" sz="2400" dirty="0" err="1">
                <a:latin typeface="Times New Roman"/>
                <a:ea typeface="Times New Roman"/>
              </a:rPr>
              <a:t>to‘g‘ri</a:t>
            </a:r>
            <a:r>
              <a:rPr lang="en-US" sz="2400" dirty="0">
                <a:latin typeface="Times New Roman"/>
                <a:ea typeface="Times New Roman"/>
              </a:rPr>
              <a:t> </a:t>
            </a:r>
            <a:r>
              <a:rPr lang="en-US" sz="2400" dirty="0" err="1">
                <a:latin typeface="Times New Roman"/>
                <a:ea typeface="Times New Roman"/>
              </a:rPr>
              <a:t>keladi</a:t>
            </a:r>
            <a:r>
              <a:rPr lang="en-US" sz="2400" dirty="0">
                <a:latin typeface="Times New Roman"/>
                <a:ea typeface="Times New Roman"/>
              </a:rPr>
              <a:t>. </a:t>
            </a:r>
            <a:r>
              <a:rPr lang="en-US" sz="2400" dirty="0" err="1">
                <a:latin typeface="Times New Roman"/>
                <a:ea typeface="Times New Roman"/>
              </a:rPr>
              <a:t>Siyosiy</a:t>
            </a:r>
            <a:r>
              <a:rPr lang="en-US" sz="2400" dirty="0">
                <a:latin typeface="Times New Roman"/>
                <a:ea typeface="Times New Roman"/>
              </a:rPr>
              <a:t> </a:t>
            </a:r>
            <a:r>
              <a:rPr lang="en-US" sz="2400" dirty="0" err="1">
                <a:latin typeface="Times New Roman"/>
                <a:ea typeface="Times New Roman"/>
              </a:rPr>
              <a:t>qarama</a:t>
            </a:r>
            <a:r>
              <a:rPr lang="en-US" sz="2400" dirty="0">
                <a:latin typeface="Times New Roman"/>
                <a:ea typeface="Times New Roman"/>
              </a:rPr>
              <a:t>–</a:t>
            </a:r>
            <a:r>
              <a:rPr lang="en-US" sz="2400" dirty="0" err="1">
                <a:latin typeface="Times New Roman"/>
                <a:ea typeface="Times New Roman"/>
              </a:rPr>
              <a:t>qarshiliklar</a:t>
            </a:r>
            <a:r>
              <a:rPr lang="en-US" sz="2400" dirty="0">
                <a:latin typeface="Times New Roman"/>
                <a:ea typeface="Times New Roman"/>
              </a:rPr>
              <a:t> </a:t>
            </a:r>
            <a:r>
              <a:rPr lang="en-US" sz="2400" dirty="0" err="1">
                <a:latin typeface="Times New Roman"/>
                <a:ea typeface="Times New Roman"/>
              </a:rPr>
              <a:t>avj</a:t>
            </a:r>
            <a:r>
              <a:rPr lang="en-US" sz="2400" dirty="0">
                <a:latin typeface="Times New Roman"/>
                <a:ea typeface="Times New Roman"/>
              </a:rPr>
              <a:t> </a:t>
            </a:r>
            <a:r>
              <a:rPr lang="en-US" sz="2400" dirty="0" err="1">
                <a:latin typeface="Times New Roman"/>
                <a:ea typeface="Times New Roman"/>
              </a:rPr>
              <a:t>olib</a:t>
            </a:r>
            <a:r>
              <a:rPr lang="en-US" sz="2400" dirty="0">
                <a:latin typeface="Times New Roman"/>
                <a:ea typeface="Times New Roman"/>
              </a:rPr>
              <a:t> </a:t>
            </a:r>
            <a:r>
              <a:rPr lang="en-US" sz="2400" dirty="0" err="1">
                <a:latin typeface="Times New Roman"/>
                <a:ea typeface="Times New Roman"/>
              </a:rPr>
              <a:t>turgan</a:t>
            </a:r>
            <a:r>
              <a:rPr lang="en-US" sz="2400" dirty="0">
                <a:latin typeface="Times New Roman"/>
                <a:ea typeface="Times New Roman"/>
              </a:rPr>
              <a:t> </a:t>
            </a:r>
            <a:r>
              <a:rPr lang="en-US" sz="2400" dirty="0" err="1">
                <a:latin typeface="Times New Roman"/>
                <a:ea typeface="Times New Roman"/>
              </a:rPr>
              <a:t>bu</a:t>
            </a:r>
            <a:r>
              <a:rPr lang="en-US" sz="2400" dirty="0">
                <a:latin typeface="Times New Roman"/>
                <a:ea typeface="Times New Roman"/>
              </a:rPr>
              <a:t> </a:t>
            </a:r>
            <a:r>
              <a:rPr lang="en-US" sz="2400" dirty="0" err="1">
                <a:latin typeface="Times New Roman"/>
                <a:ea typeface="Times New Roman"/>
              </a:rPr>
              <a:t>jarayonlarda</a:t>
            </a:r>
            <a:r>
              <a:rPr lang="en-US" sz="2400" dirty="0">
                <a:latin typeface="Times New Roman"/>
                <a:ea typeface="Times New Roman"/>
              </a:rPr>
              <a:t> </a:t>
            </a:r>
            <a:r>
              <a:rPr lang="en-US" sz="2400" dirty="0" err="1">
                <a:latin typeface="Times New Roman"/>
                <a:ea typeface="Times New Roman"/>
              </a:rPr>
              <a:t>qurollangan</a:t>
            </a:r>
            <a:r>
              <a:rPr lang="en-US" sz="2400" dirty="0">
                <a:latin typeface="Times New Roman"/>
                <a:ea typeface="Times New Roman"/>
              </a:rPr>
              <a:t> </a:t>
            </a:r>
            <a:r>
              <a:rPr lang="en-US" sz="2400" dirty="0" err="1">
                <a:latin typeface="Times New Roman"/>
                <a:ea typeface="Times New Roman"/>
              </a:rPr>
              <a:t>otliqlarning</a:t>
            </a:r>
            <a:r>
              <a:rPr lang="en-US" sz="2400" dirty="0">
                <a:latin typeface="Times New Roman"/>
                <a:ea typeface="Times New Roman"/>
              </a:rPr>
              <a:t> </a:t>
            </a:r>
            <a:r>
              <a:rPr lang="en-US" sz="2400" dirty="0" err="1">
                <a:latin typeface="Times New Roman"/>
                <a:ea typeface="Times New Roman"/>
              </a:rPr>
              <a:t>hujumlari</a:t>
            </a:r>
            <a:r>
              <a:rPr lang="en-US" sz="2400" dirty="0">
                <a:latin typeface="Times New Roman"/>
                <a:ea typeface="Times New Roman"/>
              </a:rPr>
              <a:t> </a:t>
            </a:r>
            <a:r>
              <a:rPr lang="en-US" sz="2400" dirty="0" err="1">
                <a:latin typeface="Times New Roman"/>
                <a:ea typeface="Times New Roman"/>
              </a:rPr>
              <a:t>katta</a:t>
            </a:r>
            <a:r>
              <a:rPr lang="en-US" sz="2400" dirty="0">
                <a:latin typeface="Times New Roman"/>
                <a:ea typeface="Times New Roman"/>
              </a:rPr>
              <a:t> </a:t>
            </a:r>
            <a:r>
              <a:rPr lang="en-US" sz="2400" dirty="0" err="1">
                <a:latin typeface="Times New Roman"/>
                <a:ea typeface="Times New Roman"/>
              </a:rPr>
              <a:t>ahamiyatga</a:t>
            </a:r>
            <a:r>
              <a:rPr lang="en-US" sz="2400" dirty="0">
                <a:latin typeface="Times New Roman"/>
                <a:ea typeface="Times New Roman"/>
              </a:rPr>
              <a:t> </a:t>
            </a:r>
            <a:r>
              <a:rPr lang="en-US" sz="2400" dirty="0" err="1">
                <a:latin typeface="Times New Roman"/>
                <a:ea typeface="Times New Roman"/>
              </a:rPr>
              <a:t>ega</a:t>
            </a:r>
            <a:r>
              <a:rPr lang="en-US" sz="2400" dirty="0">
                <a:latin typeface="Times New Roman"/>
                <a:ea typeface="Times New Roman"/>
              </a:rPr>
              <a:t> </a:t>
            </a:r>
            <a:r>
              <a:rPr lang="en-US" sz="2400" dirty="0" err="1">
                <a:latin typeface="Times New Roman"/>
                <a:ea typeface="Times New Roman"/>
              </a:rPr>
              <a:t>bo‘lgan</a:t>
            </a:r>
            <a:r>
              <a:rPr lang="en-US" sz="2400" dirty="0">
                <a:latin typeface="Times New Roman"/>
                <a:ea typeface="Times New Roman"/>
              </a:rPr>
              <a:t>. Bu </a:t>
            </a:r>
            <a:r>
              <a:rPr lang="en-US" sz="2400" b="1" dirty="0" err="1">
                <a:latin typeface="Times New Roman"/>
                <a:ea typeface="Times New Roman"/>
              </a:rPr>
              <a:t>bosqichning</a:t>
            </a:r>
            <a:r>
              <a:rPr lang="en-US" sz="2400" b="1" dirty="0">
                <a:latin typeface="Times New Roman"/>
                <a:ea typeface="Times New Roman"/>
              </a:rPr>
              <a:t> </a:t>
            </a:r>
            <a:r>
              <a:rPr lang="en-US" sz="2400" b="1" dirty="0" err="1">
                <a:latin typeface="Times New Roman"/>
                <a:ea typeface="Times New Roman"/>
              </a:rPr>
              <a:t>tarixi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harbiy</a:t>
            </a:r>
            <a:r>
              <a:rPr lang="en-US" sz="2400" b="1" dirty="0">
                <a:latin typeface="Times New Roman"/>
                <a:ea typeface="Times New Roman"/>
              </a:rPr>
              <a:t> </a:t>
            </a:r>
            <a:r>
              <a:rPr lang="en-US" sz="2400" b="1" dirty="0" err="1">
                <a:latin typeface="Times New Roman"/>
                <a:ea typeface="Times New Roman"/>
              </a:rPr>
              <a:t>yo‘lboshchilarning</a:t>
            </a:r>
            <a:r>
              <a:rPr lang="en-US" sz="2400" b="1" dirty="0">
                <a:latin typeface="Times New Roman"/>
                <a:ea typeface="Times New Roman"/>
              </a:rPr>
              <a:t> </a:t>
            </a:r>
            <a:r>
              <a:rPr lang="en-US" sz="2400" b="1" dirty="0" err="1">
                <a:latin typeface="Times New Roman"/>
                <a:ea typeface="Times New Roman"/>
              </a:rPr>
              <a:t>siyosiy</a:t>
            </a:r>
            <a:r>
              <a:rPr lang="en-US" sz="2400" b="1" dirty="0">
                <a:latin typeface="Times New Roman"/>
                <a:ea typeface="Times New Roman"/>
              </a:rPr>
              <a:t> </a:t>
            </a:r>
            <a:r>
              <a:rPr lang="en-US" sz="2400" b="1" dirty="0" err="1" smtClean="0">
                <a:latin typeface="Times New Roman"/>
                <a:ea typeface="Times New Roman"/>
              </a:rPr>
              <a:t>kurashlari</a:t>
            </a:r>
            <a:r>
              <a:rPr lang="en-US" sz="2400" b="1" dirty="0" smtClean="0">
                <a:latin typeface="Times New Roman"/>
                <a:ea typeface="Times New Roman"/>
              </a:rPr>
              <a:t> </a:t>
            </a:r>
            <a:r>
              <a:rPr lang="en-US" sz="2400" b="1" dirty="0">
                <a:latin typeface="Times New Roman"/>
                <a:ea typeface="Times New Roman"/>
              </a:rPr>
              <a:t>“</a:t>
            </a:r>
            <a:r>
              <a:rPr lang="en-US" sz="2400" b="1" dirty="0" err="1">
                <a:solidFill>
                  <a:srgbClr val="0000FF"/>
                </a:solidFill>
                <a:latin typeface="Times New Roman"/>
                <a:ea typeface="Times New Roman"/>
              </a:rPr>
              <a:t>Avesto”da</a:t>
            </a:r>
            <a:r>
              <a:rPr lang="en-US" sz="2400" b="1" dirty="0">
                <a:latin typeface="Times New Roman"/>
                <a:ea typeface="Times New Roman"/>
              </a:rPr>
              <a:t> </a:t>
            </a:r>
            <a:r>
              <a:rPr lang="en-US" sz="2400" b="1" dirty="0" err="1">
                <a:latin typeface="Times New Roman"/>
                <a:ea typeface="Times New Roman"/>
              </a:rPr>
              <a:t>tasvirlangan</a:t>
            </a:r>
            <a:r>
              <a:rPr lang="en-US" sz="2400" dirty="0">
                <a:latin typeface="Times New Roman"/>
                <a:ea typeface="Times New Roman"/>
              </a:rPr>
              <a:t>.</a:t>
            </a:r>
            <a:endParaRPr lang="ru-RU" sz="1800" dirty="0">
              <a:ea typeface="Calibri"/>
              <a:cs typeface="Times New Roman"/>
            </a:endParaRPr>
          </a:p>
        </p:txBody>
      </p:sp>
      <p:sp>
        <p:nvSpPr>
          <p:cNvPr id="2" name="Скругленный прямоугольник 1"/>
          <p:cNvSpPr/>
          <p:nvPr/>
        </p:nvSpPr>
        <p:spPr>
          <a:xfrm>
            <a:off x="2123728" y="0"/>
            <a:ext cx="5112568" cy="6206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t>Qadimgi</a:t>
            </a:r>
            <a:r>
              <a:rPr lang="en-US" sz="2800" b="1" dirty="0" smtClean="0"/>
              <a:t> </a:t>
            </a:r>
            <a:r>
              <a:rPr lang="en-US" sz="2800" b="1" dirty="0" err="1" smtClean="0"/>
              <a:t>Baqtriya</a:t>
            </a:r>
            <a:endParaRPr lang="ru-RU" sz="2800" b="1" dirty="0"/>
          </a:p>
        </p:txBody>
      </p:sp>
    </p:spTree>
    <p:extLst>
      <p:ext uri="{BB962C8B-B14F-4D97-AF65-F5344CB8AC3E}">
        <p14:creationId xmlns:p14="http://schemas.microsoft.com/office/powerpoint/2010/main" val="1953119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0"/>
            <a:ext cx="9144000" cy="6858000"/>
          </a:xfrm>
        </p:spPr>
        <p:style>
          <a:lnRef idx="1">
            <a:schemeClr val="accent5"/>
          </a:lnRef>
          <a:fillRef idx="2">
            <a:schemeClr val="accent5"/>
          </a:fillRef>
          <a:effectRef idx="1">
            <a:schemeClr val="accent5"/>
          </a:effectRef>
          <a:fontRef idx="minor">
            <a:schemeClr val="dk1"/>
          </a:fontRef>
        </p:style>
        <p:txBody>
          <a:bodyPr/>
          <a:lstStyle/>
          <a:p>
            <a:pPr marL="0" indent="0" algn="just" eaLnBrk="1" hangingPunct="1">
              <a:lnSpc>
                <a:spcPct val="80000"/>
              </a:lnSpc>
              <a:buFontTx/>
              <a:buNone/>
              <a:defRPr/>
            </a:pPr>
            <a:r>
              <a:rPr lang="en-US" dirty="0" smtClean="0">
                <a:solidFill>
                  <a:schemeClr val="bg2">
                    <a:lumMod val="50000"/>
                  </a:schemeClr>
                </a:solidFill>
                <a:effectLst/>
                <a:latin typeface="Times New Roman" pitchFamily="18" charset="0"/>
                <a:cs typeface="Times New Roman" pitchFamily="18" charset="0"/>
              </a:rPr>
              <a:t> </a:t>
            </a:r>
            <a:r>
              <a:rPr lang="uz-Cyrl-UZ"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Qadimgi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yozma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manbalarda</a:t>
            </a:r>
            <a:r>
              <a:rPr lang="en-US" dirty="0" smtClean="0">
                <a:solidFill>
                  <a:schemeClr val="bg2">
                    <a:lumMod val="50000"/>
                  </a:schemeClr>
                </a:solidFill>
                <a:effectLst/>
                <a:latin typeface="Times New Roman" pitchFamily="18" charset="0"/>
                <a:cs typeface="Times New Roman" pitchFamily="18" charset="0"/>
              </a:rPr>
              <a:t> – </a:t>
            </a:r>
            <a:r>
              <a:rPr lang="en-US" b="1" dirty="0" err="1" smtClean="0">
                <a:solidFill>
                  <a:srgbClr val="0000FF"/>
                </a:solidFill>
                <a:effectLst/>
                <a:latin typeface="Times New Roman" pitchFamily="18" charset="0"/>
                <a:cs typeface="Times New Roman" pitchFamily="18" charset="0"/>
              </a:rPr>
              <a:t>Baxdi</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Baqtrish</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Baqtriyana</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Baqtriya</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Baxli</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Baxlika</a:t>
            </a:r>
            <a:r>
              <a:rPr lang="en-US" dirty="0" smtClean="0">
                <a:solidFill>
                  <a:srgbClr val="0000FF"/>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kabi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nomlar</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bilan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atalgan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Qadimiy</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Baqtriya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o’lkasi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tarixan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vujudga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kelgan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viloyat</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hisoblanadi</a:t>
            </a:r>
            <a:r>
              <a:rPr lang="en-US" dirty="0" smtClean="0">
                <a:solidFill>
                  <a:schemeClr val="bg2">
                    <a:lumMod val="50000"/>
                  </a:schemeClr>
                </a:solidFill>
                <a:effectLst/>
                <a:latin typeface="Times New Roman" pitchFamily="18" charset="0"/>
                <a:cs typeface="Times New Roman" pitchFamily="18" charset="0"/>
              </a:rPr>
              <a:t>. </a:t>
            </a:r>
            <a:endParaRPr lang="uz-Cyrl-UZ" dirty="0" smtClean="0">
              <a:solidFill>
                <a:schemeClr val="bg2">
                  <a:lumMod val="50000"/>
                </a:schemeClr>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dirty="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Qadimgi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tarixiy</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geografiyasini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o’rganishda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Avesto</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manbasi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muhim</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ahamiyat</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kasb</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etadi</a:t>
            </a:r>
            <a:r>
              <a:rPr lang="en-US"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Miloddan</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avvalgi</a:t>
            </a:r>
            <a:r>
              <a:rPr lang="en-US" b="1" dirty="0" smtClean="0">
                <a:solidFill>
                  <a:schemeClr val="bg2">
                    <a:lumMod val="50000"/>
                  </a:schemeClr>
                </a:solidFill>
                <a:effectLst/>
                <a:latin typeface="Times New Roman" pitchFamily="18" charset="0"/>
                <a:cs typeface="Times New Roman" pitchFamily="18" charset="0"/>
              </a:rPr>
              <a:t> II </a:t>
            </a:r>
            <a:r>
              <a:rPr lang="en-US" b="1" dirty="0" err="1" smtClean="0">
                <a:solidFill>
                  <a:schemeClr val="bg2">
                    <a:lumMod val="50000"/>
                  </a:schemeClr>
                </a:solidFill>
                <a:effectLst/>
                <a:latin typeface="Times New Roman" pitchFamily="18" charset="0"/>
                <a:cs typeface="Times New Roman" pitchFamily="18" charset="0"/>
              </a:rPr>
              <a:t>ming</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yillik</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oxiri</a:t>
            </a:r>
            <a:r>
              <a:rPr lang="en-US" b="1" dirty="0" smtClean="0">
                <a:solidFill>
                  <a:schemeClr val="bg2">
                    <a:lumMod val="50000"/>
                  </a:schemeClr>
                </a:solidFill>
                <a:effectLst/>
                <a:latin typeface="Times New Roman" pitchFamily="18" charset="0"/>
                <a:cs typeface="Times New Roman" pitchFamily="18" charset="0"/>
              </a:rPr>
              <a:t> –I </a:t>
            </a:r>
            <a:r>
              <a:rPr lang="en-US" b="1" dirty="0" err="1" smtClean="0">
                <a:solidFill>
                  <a:schemeClr val="bg2">
                    <a:lumMod val="50000"/>
                  </a:schemeClr>
                </a:solidFill>
                <a:effectLst/>
                <a:latin typeface="Times New Roman" pitchFamily="18" charset="0"/>
                <a:cs typeface="Times New Roman" pitchFamily="18" charset="0"/>
              </a:rPr>
              <a:t>ming</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yillik</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boshlarida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Qadimgi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Baqtriya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o’lkasining</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tarixiy</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geografiyasini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aniqlashda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Avesto”ning</a:t>
            </a:r>
            <a:r>
              <a:rPr lang="en-US" dirty="0" smtClean="0">
                <a:solidFill>
                  <a:schemeClr val="bg2">
                    <a:lumMod val="50000"/>
                  </a:schemeClr>
                </a:solidFill>
                <a:effectLst/>
                <a:latin typeface="Times New Roman" pitchFamily="18" charset="0"/>
                <a:cs typeface="Times New Roman" pitchFamily="18" charset="0"/>
              </a:rPr>
              <a:t> </a:t>
            </a:r>
            <a:r>
              <a:rPr lang="en-US" b="1" dirty="0" smtClean="0">
                <a:solidFill>
                  <a:srgbClr val="0000FF"/>
                </a:solidFill>
                <a:effectLst/>
                <a:latin typeface="Times New Roman" pitchFamily="18" charset="0"/>
                <a:cs typeface="Times New Roman" pitchFamily="18" charset="0"/>
              </a:rPr>
              <a:t>“</a:t>
            </a:r>
            <a:r>
              <a:rPr lang="en-US" b="1" dirty="0" err="1" smtClean="0">
                <a:solidFill>
                  <a:srgbClr val="0000FF"/>
                </a:solidFill>
                <a:effectLst/>
                <a:latin typeface="Times New Roman" pitchFamily="18" charset="0"/>
                <a:cs typeface="Times New Roman" pitchFamily="18" charset="0"/>
              </a:rPr>
              <a:t>Yasht</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va</a:t>
            </a:r>
            <a:r>
              <a:rPr lang="en-US" b="1" dirty="0" smtClean="0">
                <a:solidFill>
                  <a:srgbClr val="0000FF"/>
                </a:solidFill>
                <a:effectLst/>
                <a:latin typeface="Times New Roman" pitchFamily="18" charset="0"/>
                <a:cs typeface="Times New Roman" pitchFamily="18" charset="0"/>
              </a:rPr>
              <a:t> “</a:t>
            </a:r>
            <a:r>
              <a:rPr lang="en-US" b="1" dirty="0" err="1" smtClean="0">
                <a:solidFill>
                  <a:srgbClr val="0000FF"/>
                </a:solidFill>
                <a:effectLst/>
                <a:latin typeface="Times New Roman" pitchFamily="18" charset="0"/>
                <a:cs typeface="Times New Roman" pitchFamily="18" charset="0"/>
              </a:rPr>
              <a:t>Videvdod</a:t>
            </a:r>
            <a:r>
              <a:rPr lang="en-US" b="1" dirty="0" smtClean="0">
                <a:solidFill>
                  <a:srgbClr val="0000FF"/>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nasklari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oydinlik</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kiritadi</a:t>
            </a:r>
            <a:r>
              <a:rPr lang="en-US" dirty="0" smtClean="0">
                <a:solidFill>
                  <a:schemeClr val="bg2">
                    <a:lumMod val="50000"/>
                  </a:schemeClr>
                </a:solidFill>
                <a:effectLst/>
                <a:latin typeface="Times New Roman" pitchFamily="18" charset="0"/>
                <a:cs typeface="Times New Roman" pitchFamily="18" charset="0"/>
              </a:rPr>
              <a:t>. </a:t>
            </a:r>
            <a:endParaRPr lang="uz-Cyrl-UZ" dirty="0" smtClean="0">
              <a:solidFill>
                <a:schemeClr val="bg2">
                  <a:lumMod val="50000"/>
                </a:schemeClr>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dirty="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Dastlab</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Baqtriyaliklar</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asosan</a:t>
            </a:r>
            <a:r>
              <a:rPr lang="en-US"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Balhob</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va</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Murg’ob</a:t>
            </a:r>
            <a:r>
              <a:rPr lang="en-US" b="1"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vohalarida</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istiqomat</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qilishgan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Avesto</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kitobidagi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sanab</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o’tiladigan</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go’zal</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viloyatlarning</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aksariyat</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qismi</a:t>
            </a:r>
            <a:r>
              <a:rPr lang="en-US"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Qadimgi</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Baqtriya</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tarixiy</a:t>
            </a:r>
            <a:r>
              <a:rPr lang="en-US" b="1" dirty="0" smtClean="0">
                <a:solidFill>
                  <a:schemeClr val="bg2">
                    <a:lumMod val="50000"/>
                  </a:schemeClr>
                </a:solidFill>
                <a:effectLst/>
                <a:latin typeface="Times New Roman" pitchFamily="18" charset="0"/>
                <a:cs typeface="Times New Roman" pitchFamily="18" charset="0"/>
              </a:rPr>
              <a:t> </a:t>
            </a:r>
            <a:r>
              <a:rPr lang="en-US" b="1" dirty="0" err="1" smtClean="0">
                <a:solidFill>
                  <a:schemeClr val="bg2">
                    <a:lumMod val="50000"/>
                  </a:schemeClr>
                </a:solidFill>
                <a:effectLst/>
                <a:latin typeface="Times New Roman" pitchFamily="18" charset="0"/>
                <a:cs typeface="Times New Roman" pitchFamily="18" charset="0"/>
              </a:rPr>
              <a:t>viloyati</a:t>
            </a:r>
            <a:r>
              <a:rPr lang="en-US" b="1"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tarkibidagi</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o’lkalar</a:t>
            </a:r>
            <a:r>
              <a:rPr lang="en-US" dirty="0" smtClean="0">
                <a:solidFill>
                  <a:schemeClr val="bg2">
                    <a:lumMod val="50000"/>
                  </a:schemeClr>
                </a:solidFill>
                <a:effectLst/>
                <a:latin typeface="Times New Roman" pitchFamily="18" charset="0"/>
                <a:cs typeface="Times New Roman" pitchFamily="18" charset="0"/>
              </a:rPr>
              <a:t> </a:t>
            </a:r>
            <a:r>
              <a:rPr lang="en-US" dirty="0" err="1" smtClean="0">
                <a:solidFill>
                  <a:schemeClr val="bg2">
                    <a:lumMod val="50000"/>
                  </a:schemeClr>
                </a:solidFill>
                <a:effectLst/>
                <a:latin typeface="Times New Roman" pitchFamily="18" charset="0"/>
                <a:cs typeface="Times New Roman" pitchFamily="18" charset="0"/>
              </a:rPr>
              <a:t>bo’lgan</a:t>
            </a:r>
            <a:r>
              <a:rPr lang="en-US" dirty="0" smtClean="0">
                <a:solidFill>
                  <a:schemeClr val="bg2">
                    <a:lumMod val="50000"/>
                  </a:schemeClr>
                </a:solidFill>
                <a:effectLst/>
                <a:latin typeface="Times New Roman" pitchFamily="18" charset="0"/>
                <a:cs typeface="Times New Roman" pitchFamily="18" charset="0"/>
              </a:rPr>
              <a:t>. </a:t>
            </a:r>
            <a:endParaRPr lang="ru-RU" dirty="0" smtClean="0">
              <a:solidFill>
                <a:schemeClr val="bg2">
                  <a:lumMod val="50000"/>
                </a:schemeClr>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6858197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just">
              <a:defRPr/>
            </a:pPr>
            <a:r>
              <a:rPr lang="en-US" sz="3600" dirty="0">
                <a:solidFill>
                  <a:schemeClr val="tx1"/>
                </a:solidFill>
                <a:latin typeface="Times New Roman" panose="02020603050405020304" pitchFamily="18" charset="0"/>
                <a:cs typeface="Times New Roman" panose="02020603050405020304" pitchFamily="18" charset="0"/>
              </a:rPr>
              <a:t>	</a:t>
            </a:r>
            <a:r>
              <a:rPr lang="uz-Cyrl-UZ" sz="3600" dirty="0">
                <a:solidFill>
                  <a:schemeClr val="tx1"/>
                </a:solidFill>
                <a:latin typeface="Times New Roman" panose="02020603050405020304" pitchFamily="18" charset="0"/>
                <a:cs typeface="Times New Roman" panose="02020603050405020304" pitchFamily="18" charset="0"/>
              </a:rPr>
              <a:t>Ijtimoiy-iqtisodiy ahvolni taxlil qilish shuni ko’rsatadiki, </a:t>
            </a:r>
            <a:r>
              <a:rPr lang="uz-Cyrl-UZ" sz="3600" b="1" dirty="0">
                <a:solidFill>
                  <a:schemeClr val="tx1"/>
                </a:solidFill>
                <a:latin typeface="Times New Roman" panose="02020603050405020304" pitchFamily="18" charset="0"/>
                <a:cs typeface="Times New Roman" panose="02020603050405020304" pitchFamily="18" charset="0"/>
              </a:rPr>
              <a:t>mil. avv. I ming yillikning boshlariga</a:t>
            </a:r>
            <a:r>
              <a:rPr lang="uz-Cyrl-UZ" sz="3600" dirty="0">
                <a:solidFill>
                  <a:schemeClr val="tx1"/>
                </a:solidFill>
                <a:latin typeface="Times New Roman" panose="02020603050405020304" pitchFamily="18" charset="0"/>
                <a:cs typeface="Times New Roman" panose="02020603050405020304" pitchFamily="18" charset="0"/>
              </a:rPr>
              <a:t> kelib, O’rta Osiyoning nisbatan rivojlangan hududlarida </a:t>
            </a:r>
            <a:r>
              <a:rPr lang="uz-Cyrl-UZ" sz="3600" b="1" dirty="0">
                <a:solidFill>
                  <a:srgbClr val="0000FF"/>
                </a:solidFill>
                <a:latin typeface="Times New Roman" panose="02020603050405020304" pitchFamily="18" charset="0"/>
                <a:cs typeface="Times New Roman" panose="02020603050405020304" pitchFamily="18" charset="0"/>
              </a:rPr>
              <a:t>ilk davlat uyushmalari </a:t>
            </a:r>
            <a:r>
              <a:rPr lang="uz-Cyrl-UZ" sz="3600" dirty="0">
                <a:solidFill>
                  <a:schemeClr val="tx1"/>
                </a:solidFill>
                <a:latin typeface="Times New Roman" panose="02020603050405020304" pitchFamily="18" charset="0"/>
                <a:cs typeface="Times New Roman" panose="02020603050405020304" pitchFamily="18" charset="0"/>
              </a:rPr>
              <a:t>paydo bo’la boshlaydi. </a:t>
            </a:r>
            <a:endParaRPr lang="en-US" sz="3600" dirty="0">
              <a:solidFill>
                <a:schemeClr val="tx1"/>
              </a:solidFill>
              <a:latin typeface="Times New Roman" panose="02020603050405020304" pitchFamily="18" charset="0"/>
              <a:cs typeface="Times New Roman" panose="02020603050405020304" pitchFamily="18" charset="0"/>
            </a:endParaRPr>
          </a:p>
          <a:p>
            <a:pPr algn="just">
              <a:defRPr/>
            </a:pPr>
            <a:r>
              <a:rPr lang="en-US" sz="3600" dirty="0">
                <a:solidFill>
                  <a:schemeClr val="tx1"/>
                </a:solidFill>
                <a:latin typeface="Times New Roman" panose="02020603050405020304" pitchFamily="18" charset="0"/>
                <a:cs typeface="Times New Roman" panose="02020603050405020304" pitchFamily="18" charset="0"/>
              </a:rPr>
              <a:t>	</a:t>
            </a:r>
            <a:r>
              <a:rPr lang="uz-Cyrl-UZ" sz="3600" b="1" dirty="0">
                <a:solidFill>
                  <a:schemeClr val="tx1"/>
                </a:solidFill>
                <a:latin typeface="Times New Roman" panose="02020603050405020304" pitchFamily="18" charset="0"/>
                <a:cs typeface="Times New Roman" panose="02020603050405020304" pitchFamily="18" charset="0"/>
              </a:rPr>
              <a:t>Mil. avv. IX-VIII asrlarga kelib </a:t>
            </a:r>
            <a:r>
              <a:rPr lang="uz-Cyrl-UZ" sz="3600" dirty="0">
                <a:solidFill>
                  <a:schemeClr val="tx1"/>
                </a:solidFill>
                <a:latin typeface="Times New Roman" panose="02020603050405020304" pitchFamily="18" charset="0"/>
                <a:cs typeface="Times New Roman" panose="02020603050405020304" pitchFamily="18" charset="0"/>
              </a:rPr>
              <a:t>Baqtriya (Janubiy O’zbekiston, Janubiy Tojikiston, Shimoliy Afg’oniston) hududlarida harbiy ahamiyatga ega bo’lgan </a:t>
            </a:r>
            <a:r>
              <a:rPr lang="uz-Cyrl-UZ" sz="3600" b="1" dirty="0">
                <a:solidFill>
                  <a:schemeClr val="tx1"/>
                </a:solidFill>
                <a:latin typeface="Times New Roman" panose="02020603050405020304" pitchFamily="18" charset="0"/>
                <a:cs typeface="Times New Roman" panose="02020603050405020304" pitchFamily="18" charset="0"/>
              </a:rPr>
              <a:t>siyosiy birlashmalar </a:t>
            </a:r>
            <a:r>
              <a:rPr lang="uz-Cyrl-UZ" sz="3600" dirty="0">
                <a:solidFill>
                  <a:schemeClr val="tx1"/>
                </a:solidFill>
                <a:latin typeface="Times New Roman" panose="02020603050405020304" pitchFamily="18" charset="0"/>
                <a:cs typeface="Times New Roman" panose="02020603050405020304" pitchFamily="18" charset="0"/>
              </a:rPr>
              <a:t>tashkil topadi</a:t>
            </a:r>
            <a:r>
              <a:rPr lang="uz-Cyrl-UZ" dirty="0">
                <a:latin typeface="Times New Roman" panose="02020603050405020304" pitchFamily="18" charset="0"/>
                <a:cs typeface="Times New Roman" panose="02020603050405020304" pitchFamily="18" charset="0"/>
              </a:rPr>
              <a:t>. </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45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just" fontAlgn="auto" hangingPunct="0">
              <a:spcAft>
                <a:spcPts val="0"/>
              </a:spcAft>
              <a:buFont typeface="Arial" pitchFamily="34" charset="0"/>
              <a:buChar char="•"/>
              <a:defRPr/>
            </a:pPr>
            <a:r>
              <a:rPr lang="en-US" sz="3600" b="1" dirty="0">
                <a:solidFill>
                  <a:schemeClr val="tx1"/>
                </a:solidFill>
              </a:rPr>
              <a:t>	</a:t>
            </a:r>
            <a:r>
              <a:rPr lang="uz-Cyrl-UZ" sz="3600" b="1" dirty="0">
                <a:solidFill>
                  <a:srgbClr val="7030A0"/>
                </a:solidFill>
              </a:rPr>
              <a:t>Mil.avv. 700-540 yillarda </a:t>
            </a:r>
            <a:r>
              <a:rPr lang="uz-Cyrl-UZ" sz="3600" b="1" dirty="0">
                <a:solidFill>
                  <a:schemeClr val="tx1"/>
                </a:solidFill>
              </a:rPr>
              <a:t>Qadimgi Baqtriya davlatining (Baqtriya, Marg’iyona, So’g’diyonaning bir qismi) ancha rivojlangan davri bo’lib, uning hududlari </a:t>
            </a:r>
            <a:r>
              <a:rPr lang="uz-Cyrl-UZ" sz="3600" b="1" dirty="0">
                <a:solidFill>
                  <a:srgbClr val="7030A0"/>
                </a:solidFill>
              </a:rPr>
              <a:t>Murg’ob vohasi, Xindiqush tizmasi, Badaxshon, Nurotak tizmasi va Buxoro hududlarigacha</a:t>
            </a:r>
            <a:r>
              <a:rPr lang="uz-Cyrl-UZ" sz="3600" dirty="0"/>
              <a:t> </a:t>
            </a:r>
            <a:r>
              <a:rPr lang="uz-Cyrl-UZ" sz="3600" dirty="0">
                <a:solidFill>
                  <a:schemeClr val="tx1"/>
                </a:solidFill>
              </a:rPr>
              <a:t>borib yetgan deb taxmin qilinadi.</a:t>
            </a:r>
            <a:endParaRPr lang="ru-RU" sz="3600" dirty="0">
              <a:solidFill>
                <a:schemeClr val="tx1"/>
              </a:solidFill>
            </a:endParaRPr>
          </a:p>
        </p:txBody>
      </p:sp>
    </p:spTree>
    <p:extLst>
      <p:ext uri="{BB962C8B-B14F-4D97-AF65-F5344CB8AC3E}">
        <p14:creationId xmlns:p14="http://schemas.microsoft.com/office/powerpoint/2010/main" val="2945359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188640"/>
            <a:ext cx="8715375" cy="6383041"/>
          </a:xfrm>
        </p:spPr>
        <p:txBody>
          <a:bodyPr/>
          <a:lstStyle/>
          <a:p>
            <a:pPr algn="just" eaLnBrk="1" hangingPunct="1"/>
            <a:r>
              <a:rPr lang="uz-Cyrl-UZ" altLang="ru-RU" sz="2500" dirty="0">
                <a:solidFill>
                  <a:schemeClr val="tx1"/>
                </a:solidFill>
                <a:latin typeface="Times New Roman" panose="02020603050405020304" pitchFamily="18" charset="0"/>
                <a:cs typeface="Times New Roman" panose="02020603050405020304" pitchFamily="18" charset="0"/>
              </a:rPr>
              <a:t>	</a:t>
            </a:r>
            <a:r>
              <a:rPr lang="uz-Cyrl-UZ" altLang="ru-RU" sz="2500" b="1" dirty="0">
                <a:solidFill>
                  <a:schemeClr val="tx1"/>
                </a:solidFill>
                <a:latin typeface="Times New Roman" panose="02020603050405020304" pitchFamily="18" charset="0"/>
                <a:cs typeface="Times New Roman" panose="02020603050405020304" pitchFamily="18" charset="0"/>
              </a:rPr>
              <a:t>Мил.авв.</a:t>
            </a:r>
            <a:r>
              <a:rPr lang="en-US" altLang="ru-RU" sz="2500" b="1" dirty="0">
                <a:solidFill>
                  <a:schemeClr val="tx1"/>
                </a:solidFill>
                <a:latin typeface="Times New Roman" panose="02020603050405020304" pitchFamily="18" charset="0"/>
                <a:cs typeface="Times New Roman" panose="02020603050405020304" pitchFamily="18" charset="0"/>
              </a:rPr>
              <a:t>VIII  </a:t>
            </a:r>
            <a:r>
              <a:rPr lang="uz-Cyrl-UZ" altLang="ru-RU" sz="2500" b="1" dirty="0">
                <a:solidFill>
                  <a:schemeClr val="tx1"/>
                </a:solidFill>
                <a:latin typeface="Times New Roman" panose="02020603050405020304" pitchFamily="18" charset="0"/>
                <a:cs typeface="Times New Roman" panose="02020603050405020304" pitchFamily="18" charset="0"/>
              </a:rPr>
              <a:t>асрнинг  охири  –  </a:t>
            </a:r>
            <a:r>
              <a:rPr lang="en-US" altLang="ru-RU" sz="2500" b="1" dirty="0">
                <a:solidFill>
                  <a:schemeClr val="tx1"/>
                </a:solidFill>
                <a:latin typeface="Times New Roman" panose="02020603050405020304" pitchFamily="18" charset="0"/>
                <a:cs typeface="Times New Roman" panose="02020603050405020304" pitchFamily="18" charset="0"/>
              </a:rPr>
              <a:t>VII  </a:t>
            </a:r>
            <a:r>
              <a:rPr lang="uz-Cyrl-UZ" altLang="ru-RU" sz="2500" b="1" dirty="0">
                <a:solidFill>
                  <a:schemeClr val="tx1"/>
                </a:solidFill>
                <a:latin typeface="Times New Roman" panose="02020603050405020304" pitchFamily="18" charset="0"/>
                <a:cs typeface="Times New Roman" panose="02020603050405020304" pitchFamily="18" charset="0"/>
              </a:rPr>
              <a:t>асрга  </a:t>
            </a:r>
            <a:r>
              <a:rPr lang="uz-Cyrl-UZ" altLang="ru-RU" sz="2500" dirty="0">
                <a:solidFill>
                  <a:schemeClr val="tx1"/>
                </a:solidFill>
                <a:latin typeface="Times New Roman" panose="02020603050405020304" pitchFamily="18" charset="0"/>
                <a:cs typeface="Times New Roman" panose="02020603050405020304" pitchFamily="18" charset="0"/>
              </a:rPr>
              <a:t>келиб    Ўрта  Осиѐнинг </a:t>
            </a:r>
            <a:r>
              <a:rPr lang="uz-Cyrl-UZ" altLang="ru-RU" sz="2500" dirty="0" smtClean="0">
                <a:solidFill>
                  <a:schemeClr val="tx1"/>
                </a:solidFill>
                <a:latin typeface="Times New Roman" panose="02020603050405020304" pitchFamily="18" charset="0"/>
                <a:cs typeface="Times New Roman" panose="02020603050405020304" pitchFamily="18" charset="0"/>
              </a:rPr>
              <a:t>жанубидаги  </a:t>
            </a:r>
            <a:r>
              <a:rPr lang="uz-Cyrl-UZ" altLang="ru-RU" sz="2500" dirty="0">
                <a:solidFill>
                  <a:schemeClr val="tx1"/>
                </a:solidFill>
                <a:latin typeface="Times New Roman" panose="02020603050405020304" pitchFamily="18" charset="0"/>
                <a:cs typeface="Times New Roman" panose="02020603050405020304" pitchFamily="18" charset="0"/>
              </a:rPr>
              <a:t>қишлоқлар  ривожланишига  жадаллик  билан  ўзгаришлар </a:t>
            </a:r>
            <a:r>
              <a:rPr lang="uz-Cyrl-UZ" altLang="ru-RU" sz="2500" dirty="0" smtClean="0">
                <a:solidFill>
                  <a:schemeClr val="tx1"/>
                </a:solidFill>
                <a:latin typeface="Times New Roman" panose="02020603050405020304" pitchFamily="18" charset="0"/>
                <a:cs typeface="Times New Roman" panose="02020603050405020304" pitchFamily="18" charset="0"/>
              </a:rPr>
              <a:t>бошланиб </a:t>
            </a:r>
            <a:r>
              <a:rPr lang="uz-Cyrl-UZ" altLang="ru-RU" sz="2500" b="1" dirty="0">
                <a:solidFill>
                  <a:schemeClr val="tx1"/>
                </a:solidFill>
                <a:latin typeface="Times New Roman" panose="02020603050405020304" pitchFamily="18" charset="0"/>
                <a:cs typeface="Times New Roman" panose="02020603050405020304" pitchFamily="18" charset="0"/>
              </a:rPr>
              <a:t>Бақтрия ва Сўғдиѐна ҳудудларида</a:t>
            </a:r>
            <a:r>
              <a:rPr lang="uz-Cyrl-UZ" altLang="ru-RU" sz="2500" dirty="0">
                <a:solidFill>
                  <a:schemeClr val="tx1"/>
                </a:solidFill>
                <a:latin typeface="Times New Roman" panose="02020603050405020304" pitchFamily="18" charset="0"/>
                <a:cs typeface="Times New Roman" panose="02020603050405020304" pitchFamily="18" charset="0"/>
              </a:rPr>
              <a:t> ўзида </a:t>
            </a:r>
            <a:r>
              <a:rPr lang="uz-Cyrl-UZ" altLang="ru-RU" sz="2500" b="1" dirty="0">
                <a:solidFill>
                  <a:srgbClr val="C00000"/>
                </a:solidFill>
                <a:latin typeface="Times New Roman" panose="02020603050405020304" pitchFamily="18" charset="0"/>
                <a:cs typeface="Times New Roman" panose="02020603050405020304" pitchFamily="18" charset="0"/>
              </a:rPr>
              <a:t>шаҳарсозлик белгиларини </a:t>
            </a:r>
            <a:r>
              <a:rPr lang="uz-Cyrl-UZ" altLang="ru-RU" sz="2500" b="1" i="1" dirty="0" smtClean="0">
                <a:solidFill>
                  <a:srgbClr val="FF0000"/>
                </a:solidFill>
                <a:latin typeface="Times New Roman" panose="02020603050405020304" pitchFamily="18" charset="0"/>
                <a:cs typeface="Times New Roman" panose="02020603050405020304" pitchFamily="18" charset="0"/>
              </a:rPr>
              <a:t>(</a:t>
            </a:r>
            <a:r>
              <a:rPr lang="uz-Cyrl-UZ" altLang="ru-RU" sz="2500" b="1" i="1" dirty="0">
                <a:solidFill>
                  <a:srgbClr val="FF0000"/>
                </a:solidFill>
                <a:latin typeface="Times New Roman" panose="02020603050405020304" pitchFamily="18" charset="0"/>
                <a:cs typeface="Times New Roman" panose="02020603050405020304" pitchFamily="18" charset="0"/>
              </a:rPr>
              <a:t>мустаҳкам  деворлар, саройлар, буржлар,  хандақлар, деворлардаги  ўқ  отиш </a:t>
            </a:r>
            <a:r>
              <a:rPr lang="uz-Cyrl-UZ" altLang="ru-RU" sz="2500" b="1" i="1" dirty="0" smtClean="0">
                <a:solidFill>
                  <a:srgbClr val="FF0000"/>
                </a:solidFill>
                <a:latin typeface="Times New Roman" panose="02020603050405020304" pitchFamily="18" charset="0"/>
                <a:cs typeface="Times New Roman" panose="02020603050405020304" pitchFamily="18" charset="0"/>
              </a:rPr>
              <a:t>йўлаклари  </a:t>
            </a:r>
            <a:r>
              <a:rPr lang="uz-Cyrl-UZ" altLang="ru-RU" sz="2500" b="1" i="1" dirty="0">
                <a:solidFill>
                  <a:srgbClr val="FF0000"/>
                </a:solidFill>
                <a:latin typeface="Times New Roman" panose="02020603050405020304" pitchFamily="18" charset="0"/>
                <a:cs typeface="Times New Roman" panose="02020603050405020304" pitchFamily="18" charset="0"/>
              </a:rPr>
              <a:t>ва  бошқ.)</a:t>
            </a:r>
            <a:r>
              <a:rPr lang="uz-Cyrl-UZ" altLang="ru-RU" sz="2500" dirty="0">
                <a:solidFill>
                  <a:schemeClr val="tx1"/>
                </a:solidFill>
                <a:latin typeface="Times New Roman" panose="02020603050405020304" pitchFamily="18" charset="0"/>
                <a:cs typeface="Times New Roman" panose="02020603050405020304" pitchFamily="18" charset="0"/>
              </a:rPr>
              <a:t>  акс  эттирувчи  маконлар  пайдо  бўлади.  Илк  темир </a:t>
            </a:r>
            <a:r>
              <a:rPr lang="uz-Cyrl-UZ" altLang="ru-RU" sz="2500" dirty="0" smtClean="0">
                <a:solidFill>
                  <a:schemeClr val="tx1"/>
                </a:solidFill>
                <a:latin typeface="Times New Roman" panose="02020603050405020304" pitchFamily="18" charset="0"/>
                <a:cs typeface="Times New Roman" panose="02020603050405020304" pitchFamily="18" charset="0"/>
              </a:rPr>
              <a:t>даврига  </a:t>
            </a:r>
            <a:r>
              <a:rPr lang="uz-Cyrl-UZ" altLang="ru-RU" sz="2500" dirty="0">
                <a:solidFill>
                  <a:schemeClr val="tx1"/>
                </a:solidFill>
                <a:latin typeface="Times New Roman" panose="02020603050405020304" pitchFamily="18" charset="0"/>
                <a:cs typeface="Times New Roman" panose="02020603050405020304" pitchFamily="18" charset="0"/>
              </a:rPr>
              <a:t>оид  бундай    манзилгоҳларнинг  сони    </a:t>
            </a:r>
            <a:r>
              <a:rPr lang="uz-Cyrl-UZ" altLang="ru-RU" sz="2500" b="1" dirty="0">
                <a:solidFill>
                  <a:schemeClr val="tx1"/>
                </a:solidFill>
                <a:latin typeface="Times New Roman" panose="02020603050405020304" pitchFamily="18" charset="0"/>
                <a:cs typeface="Times New Roman" panose="02020603050405020304" pitchFamily="18" charset="0"/>
              </a:rPr>
              <a:t>Бақтрия,  Марғиѐна  ва </a:t>
            </a:r>
            <a:r>
              <a:rPr lang="uz-Cyrl-UZ" altLang="ru-RU" sz="2500" b="1" dirty="0" smtClean="0">
                <a:solidFill>
                  <a:schemeClr val="tx1"/>
                </a:solidFill>
                <a:latin typeface="Times New Roman" panose="02020603050405020304" pitchFamily="18" charset="0"/>
                <a:cs typeface="Times New Roman" panose="02020603050405020304" pitchFamily="18" charset="0"/>
              </a:rPr>
              <a:t>Сўғдиѐнада  </a:t>
            </a:r>
            <a:r>
              <a:rPr lang="uz-Cyrl-UZ" altLang="ru-RU" sz="2500" b="1" dirty="0">
                <a:solidFill>
                  <a:srgbClr val="C00000"/>
                </a:solidFill>
                <a:latin typeface="Times New Roman" panose="02020603050405020304" pitchFamily="18" charset="0"/>
                <a:cs typeface="Times New Roman" panose="02020603050405020304" pitchFamily="18" charset="0"/>
              </a:rPr>
              <a:t>20  тадан  зиѐдроқ</a:t>
            </a:r>
            <a:r>
              <a:rPr lang="uz-Cyrl-UZ" altLang="ru-RU" sz="2500" dirty="0">
                <a:solidFill>
                  <a:schemeClr val="tx1"/>
                </a:solidFill>
                <a:latin typeface="Times New Roman" panose="02020603050405020304" pitchFamily="18" charset="0"/>
                <a:cs typeface="Times New Roman" panose="02020603050405020304" pitchFamily="18" charset="0"/>
              </a:rPr>
              <a:t>.  Асосий    манзилгоҳлар  эса  (майдони  </a:t>
            </a:r>
            <a:r>
              <a:rPr lang="uz-Cyrl-UZ" altLang="ru-RU" sz="2500" b="1" dirty="0">
                <a:solidFill>
                  <a:schemeClr val="tx1"/>
                </a:solidFill>
                <a:latin typeface="Times New Roman" panose="02020603050405020304" pitchFamily="18" charset="0"/>
                <a:cs typeface="Times New Roman" panose="02020603050405020304" pitchFamily="18" charset="0"/>
              </a:rPr>
              <a:t>5  </a:t>
            </a:r>
            <a:r>
              <a:rPr lang="uz-Cyrl-UZ" altLang="ru-RU" sz="2500" b="1" dirty="0" smtClean="0">
                <a:solidFill>
                  <a:schemeClr val="tx1"/>
                </a:solidFill>
                <a:latin typeface="Times New Roman" panose="02020603050405020304" pitchFamily="18" charset="0"/>
                <a:cs typeface="Times New Roman" panose="02020603050405020304" pitchFamily="18" charset="0"/>
              </a:rPr>
              <a:t>га дан </a:t>
            </a:r>
            <a:r>
              <a:rPr lang="uz-Cyrl-UZ" altLang="ru-RU" sz="2500" dirty="0" smtClean="0">
                <a:solidFill>
                  <a:schemeClr val="tx1"/>
                </a:solidFill>
                <a:latin typeface="Times New Roman" panose="02020603050405020304" pitchFamily="18" charset="0"/>
                <a:cs typeface="Times New Roman" panose="02020603050405020304" pitchFamily="18" charset="0"/>
              </a:rPr>
              <a:t>кам</a:t>
            </a:r>
            <a:r>
              <a:rPr lang="uz-Cyrl-UZ" altLang="ru-RU" sz="2500" dirty="0">
                <a:solidFill>
                  <a:schemeClr val="tx1"/>
                </a:solidFill>
                <a:latin typeface="Times New Roman" panose="02020603050405020304" pitchFamily="18" charset="0"/>
                <a:cs typeface="Times New Roman" panose="02020603050405020304" pitchFamily="18" charset="0"/>
              </a:rPr>
              <a:t>)  </a:t>
            </a:r>
            <a:r>
              <a:rPr lang="uz-Cyrl-UZ" altLang="ru-RU" sz="2500" b="1" dirty="0">
                <a:solidFill>
                  <a:schemeClr val="tx1"/>
                </a:solidFill>
                <a:latin typeface="Times New Roman" panose="02020603050405020304" pitchFamily="18" charset="0"/>
                <a:cs typeface="Times New Roman" panose="02020603050405020304" pitchFamily="18" charset="0"/>
              </a:rPr>
              <a:t>қишлоқ  қўрғонлари,  учун  катта  бўлмаган  алоҳида  қалъалар  ва </a:t>
            </a:r>
            <a:r>
              <a:rPr lang="uz-Cyrl-UZ" altLang="ru-RU" sz="2500" b="1" dirty="0" smtClean="0">
                <a:solidFill>
                  <a:schemeClr val="tx1"/>
                </a:solidFill>
                <a:latin typeface="Times New Roman" panose="02020603050405020304" pitchFamily="18" charset="0"/>
                <a:cs typeface="Times New Roman" panose="02020603050405020304" pitchFamily="18" charset="0"/>
              </a:rPr>
              <a:t>дехқончилик  </a:t>
            </a:r>
            <a:r>
              <a:rPr lang="uz-Cyrl-UZ" altLang="ru-RU" sz="2500" b="1" dirty="0">
                <a:solidFill>
                  <a:schemeClr val="tx1"/>
                </a:solidFill>
                <a:latin typeface="Times New Roman" panose="02020603050405020304" pitchFamily="18" charset="0"/>
                <a:cs typeface="Times New Roman" panose="02020603050405020304" pitchFamily="18" charset="0"/>
              </a:rPr>
              <a:t>қишлоқларидан</a:t>
            </a:r>
            <a:r>
              <a:rPr lang="uz-Cyrl-UZ" altLang="ru-RU" sz="2500" dirty="0">
                <a:solidFill>
                  <a:schemeClr val="tx1"/>
                </a:solidFill>
                <a:latin typeface="Times New Roman" panose="02020603050405020304" pitchFamily="18" charset="0"/>
                <a:cs typeface="Times New Roman" panose="02020603050405020304" pitchFamily="18" charset="0"/>
              </a:rPr>
              <a:t>  иборат.  Шаҳарлар  турига  киритиш  мумкин </a:t>
            </a:r>
            <a:r>
              <a:rPr lang="uz-Cyrl-UZ" altLang="ru-RU" sz="2500" dirty="0" smtClean="0">
                <a:solidFill>
                  <a:schemeClr val="tx1"/>
                </a:solidFill>
                <a:latin typeface="Times New Roman" panose="02020603050405020304" pitchFamily="18" charset="0"/>
                <a:cs typeface="Times New Roman" panose="02020603050405020304" pitchFamily="18" charset="0"/>
              </a:rPr>
              <a:t>бўлган</a:t>
            </a:r>
            <a:r>
              <a:rPr lang="uz-Cyrl-UZ" altLang="ru-RU" sz="2500" dirty="0">
                <a:solidFill>
                  <a:schemeClr val="tx1"/>
                </a:solidFill>
                <a:latin typeface="Times New Roman" panose="02020603050405020304" pitchFamily="18" charset="0"/>
                <a:cs typeface="Times New Roman" panose="02020603050405020304" pitchFamily="18" charset="0"/>
              </a:rPr>
              <a:t>,  каттагина  қўрғонли  мустаҳкамланган  манзилгоҳлар  айрим  қадимги </a:t>
            </a:r>
            <a:r>
              <a:rPr lang="uz-Cyrl-UZ" altLang="ru-RU" sz="2500" dirty="0" smtClean="0">
                <a:solidFill>
                  <a:schemeClr val="tx1"/>
                </a:solidFill>
                <a:latin typeface="Times New Roman" panose="02020603050405020304" pitchFamily="18" charset="0"/>
                <a:cs typeface="Times New Roman" panose="02020603050405020304" pitchFamily="18" charset="0"/>
              </a:rPr>
              <a:t>дехқончилик  </a:t>
            </a:r>
            <a:r>
              <a:rPr lang="uz-Cyrl-UZ" altLang="ru-RU" sz="2500" dirty="0">
                <a:solidFill>
                  <a:schemeClr val="tx1"/>
                </a:solidFill>
                <a:latin typeface="Times New Roman" panose="02020603050405020304" pitchFamily="18" charset="0"/>
                <a:cs typeface="Times New Roman" panose="02020603050405020304" pitchFamily="18" charset="0"/>
              </a:rPr>
              <a:t>вилоятларида  </a:t>
            </a:r>
            <a:r>
              <a:rPr lang="uz-Cyrl-UZ" altLang="ru-RU" sz="2500" b="1" dirty="0">
                <a:solidFill>
                  <a:schemeClr val="tx1"/>
                </a:solidFill>
                <a:latin typeface="Times New Roman" panose="02020603050405020304" pitchFamily="18" charset="0"/>
                <a:cs typeface="Times New Roman" panose="02020603050405020304" pitchFamily="18" charset="0"/>
              </a:rPr>
              <a:t>(Сурхон,  Қашқадарѐ,  Зарафшон  </a:t>
            </a:r>
            <a:r>
              <a:rPr lang="uz-Cyrl-UZ" altLang="ru-RU" sz="2500" dirty="0">
                <a:solidFill>
                  <a:schemeClr val="tx1"/>
                </a:solidFill>
                <a:latin typeface="Times New Roman" panose="02020603050405020304" pitchFamily="18" charset="0"/>
                <a:cs typeface="Times New Roman" panose="02020603050405020304" pitchFamily="18" charset="0"/>
              </a:rPr>
              <a:t>ҳавзалари  ва </a:t>
            </a:r>
            <a:r>
              <a:rPr lang="uz-Cyrl-UZ" altLang="ru-RU" sz="2500" dirty="0" smtClean="0">
                <a:solidFill>
                  <a:schemeClr val="tx1"/>
                </a:solidFill>
                <a:latin typeface="Times New Roman" panose="02020603050405020304" pitchFamily="18" charset="0"/>
                <a:cs typeface="Times New Roman" panose="02020603050405020304" pitchFamily="18" charset="0"/>
              </a:rPr>
              <a:t>бошқ</a:t>
            </a:r>
            <a:r>
              <a:rPr lang="uz-Cyrl-UZ" altLang="ru-RU" sz="2500" dirty="0">
                <a:solidFill>
                  <a:schemeClr val="tx1"/>
                </a:solidFill>
                <a:latin typeface="Times New Roman" panose="02020603050405020304" pitchFamily="18" charset="0"/>
                <a:cs typeface="Times New Roman" panose="02020603050405020304" pitchFamily="18" charset="0"/>
              </a:rPr>
              <a:t>.) </a:t>
            </a:r>
            <a:r>
              <a:rPr lang="uz-Cyrl-UZ" altLang="ru-RU" sz="2500" b="1" dirty="0">
                <a:solidFill>
                  <a:srgbClr val="C00000"/>
                </a:solidFill>
                <a:latin typeface="Times New Roman" panose="02020603050405020304" pitchFamily="18" charset="0"/>
                <a:cs typeface="Times New Roman" panose="02020603050405020304" pitchFamily="18" charset="0"/>
              </a:rPr>
              <a:t>битта ѐки иккитадан </a:t>
            </a:r>
            <a:r>
              <a:rPr lang="uz-Cyrl-UZ" altLang="ru-RU" sz="2500" dirty="0">
                <a:solidFill>
                  <a:schemeClr val="tx1"/>
                </a:solidFill>
                <a:latin typeface="Times New Roman" panose="02020603050405020304" pitchFamily="18" charset="0"/>
                <a:cs typeface="Times New Roman" panose="02020603050405020304" pitchFamily="18" charset="0"/>
              </a:rPr>
              <a:t>кўп бўлмаган.</a:t>
            </a:r>
            <a:endParaRPr lang="ru-RU" altLang="ru-RU" sz="2500" i="1" u="sng"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78584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188913"/>
            <a:ext cx="9144000" cy="6669087"/>
          </a:xfrm>
          <a:solidFill>
            <a:schemeClr val="accent1">
              <a:lumMod val="40000"/>
              <a:lumOff val="60000"/>
            </a:schemeClr>
          </a:solidFill>
        </p:spPr>
        <p:txBody>
          <a:bodyPr/>
          <a:lstStyle/>
          <a:p>
            <a:pPr marL="0" indent="0" algn="just" eaLnBrk="1" hangingPunct="1">
              <a:lnSpc>
                <a:spcPct val="80000"/>
              </a:lnSpc>
              <a:buFontTx/>
              <a:buNone/>
              <a:defRPr/>
            </a:pPr>
            <a:r>
              <a:rPr lang="en-US" sz="4000" dirty="0" err="1" smtClean="0">
                <a:solidFill>
                  <a:srgbClr val="002060"/>
                </a:solidFill>
                <a:effectLst/>
                <a:latin typeface="Times New Roman" pitchFamily="18" charset="0"/>
                <a:cs typeface="Times New Roman" pitchFamily="18" charset="0"/>
              </a:rPr>
              <a:t>Qadimda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quyidagi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tarixiy</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viloyatlar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bilan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chegaradosh</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bo’lgan</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shimolda</a:t>
            </a:r>
            <a:r>
              <a:rPr lang="en-US" sz="4000" b="1" dirty="0" smtClean="0">
                <a:solidFill>
                  <a:schemeClr val="bg1">
                    <a:lumMod val="60000"/>
                    <a:lumOff val="40000"/>
                  </a:schemeClr>
                </a:solidFill>
                <a:effectLst/>
                <a:latin typeface="Times New Roman" pitchFamily="18" charset="0"/>
                <a:cs typeface="Times New Roman" pitchFamily="18" charset="0"/>
              </a:rPr>
              <a:t>-</a:t>
            </a:r>
            <a:r>
              <a:rPr lang="en-US" sz="4000" b="1"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So’g’diyona</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janubi</a:t>
            </a:r>
            <a:r>
              <a:rPr lang="en-US" sz="4000" b="1" dirty="0" smtClean="0">
                <a:solidFill>
                  <a:schemeClr val="bg1">
                    <a:lumMod val="60000"/>
                    <a:lumOff val="40000"/>
                  </a:schemeClr>
                </a:solidFill>
                <a:effectLst/>
                <a:latin typeface="Times New Roman" pitchFamily="18" charset="0"/>
                <a:cs typeface="Times New Roman" pitchFamily="18" charset="0"/>
              </a:rPr>
              <a:t> – </a:t>
            </a:r>
            <a:r>
              <a:rPr lang="en-US" sz="4000" b="1" dirty="0" err="1" smtClean="0">
                <a:solidFill>
                  <a:schemeClr val="bg1">
                    <a:lumMod val="60000"/>
                    <a:lumOff val="40000"/>
                  </a:schemeClr>
                </a:solidFill>
                <a:effectLst/>
                <a:latin typeface="Times New Roman" pitchFamily="18" charset="0"/>
                <a:cs typeface="Times New Roman" pitchFamily="18" charset="0"/>
              </a:rPr>
              <a:t>g’arbda</a:t>
            </a:r>
            <a:r>
              <a:rPr lang="en-US" sz="4000" b="1" dirty="0" smtClean="0">
                <a:solidFill>
                  <a:schemeClr val="bg1">
                    <a:lumMod val="60000"/>
                    <a:lumOff val="40000"/>
                  </a:schemeClr>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Araxoziya</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g’arbda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esa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Ariana</a:t>
            </a:r>
            <a:r>
              <a:rPr lang="en-US" sz="4000" dirty="0" smtClean="0">
                <a:solidFill>
                  <a:srgbClr val="002060"/>
                </a:solidFill>
                <a:effectLst/>
                <a:latin typeface="Times New Roman" pitchFamily="18" charset="0"/>
                <a:cs typeface="Times New Roman" pitchFamily="18" charset="0"/>
              </a:rPr>
              <a:t>. </a:t>
            </a:r>
            <a:endParaRPr lang="uz-Cyrl-UZ" sz="4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en-US" sz="4000" dirty="0" err="1" smtClean="0">
                <a:solidFill>
                  <a:srgbClr val="002060"/>
                </a:solidFill>
                <a:effectLst/>
                <a:latin typeface="Times New Roman" pitchFamily="18" charset="0"/>
                <a:cs typeface="Times New Roman" pitchFamily="18" charset="0"/>
              </a:rPr>
              <a:t>Qadimgi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a:t>
            </a:r>
            <a:r>
              <a:rPr lang="en-US" sz="4000"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Amudaryo</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va</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uning</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irmoqlari</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vodiylarini</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tog’li</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viloyatlar</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hamda</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cho’l</a:t>
            </a:r>
            <a:r>
              <a:rPr lang="en-US" sz="4000" b="1" i="1" dirty="0" smtClean="0">
                <a:solidFill>
                  <a:srgbClr val="002060"/>
                </a:solidFill>
                <a:effectLst/>
                <a:latin typeface="Times New Roman" pitchFamily="18" charset="0"/>
                <a:cs typeface="Times New Roman" pitchFamily="18" charset="0"/>
              </a:rPr>
              <a:t> </a:t>
            </a:r>
            <a:r>
              <a:rPr lang="en-US" sz="4000" b="1" i="1" dirty="0" err="1" smtClean="0">
                <a:solidFill>
                  <a:srgbClr val="002060"/>
                </a:solidFill>
                <a:effectLst/>
                <a:latin typeface="Times New Roman" pitchFamily="18" charset="0"/>
                <a:cs typeface="Times New Roman" pitchFamily="18" charset="0"/>
              </a:rPr>
              <a:t>hududlarni</a:t>
            </a:r>
            <a:r>
              <a:rPr lang="en-US" sz="4000" b="1" i="1"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o’z</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ichiga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edi</a:t>
            </a:r>
            <a:r>
              <a:rPr lang="en-US" sz="4000" dirty="0" smtClean="0">
                <a:solidFill>
                  <a:srgbClr val="002060"/>
                </a:solidFill>
                <a:effectLst/>
                <a:latin typeface="Times New Roman" pitchFamily="18" charset="0"/>
                <a:cs typeface="Times New Roman" pitchFamily="18" charset="0"/>
              </a:rPr>
              <a:t>. Bu </a:t>
            </a:r>
            <a:r>
              <a:rPr lang="en-US" sz="4000" dirty="0" err="1" smtClean="0">
                <a:solidFill>
                  <a:srgbClr val="002060"/>
                </a:solidFill>
                <a:effectLst/>
                <a:latin typeface="Times New Roman" pitchFamily="18" charset="0"/>
                <a:cs typeface="Times New Roman" pitchFamily="18" charset="0"/>
              </a:rPr>
              <a:t>davrda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o’lkasining</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shimoliy</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chegarasi</a:t>
            </a:r>
            <a:r>
              <a:rPr lang="en-US" sz="4000" dirty="0" smtClean="0">
                <a:solidFill>
                  <a:srgbClr val="002060"/>
                </a:solidFill>
                <a:effectLst/>
                <a:latin typeface="Times New Roman" pitchFamily="18" charset="0"/>
                <a:cs typeface="Times New Roman" pitchFamily="18" charset="0"/>
              </a:rPr>
              <a:t> </a:t>
            </a:r>
            <a:r>
              <a:rPr lang="en-US" sz="4000" b="1" dirty="0" err="1">
                <a:solidFill>
                  <a:srgbClr val="002060"/>
                </a:solidFill>
                <a:effectLst/>
                <a:latin typeface="Times New Roman" pitchFamily="18" charset="0"/>
                <a:cs typeface="Times New Roman" pitchFamily="18" charset="0"/>
              </a:rPr>
              <a:t>A</a:t>
            </a:r>
            <a:r>
              <a:rPr lang="en-US" sz="4000" b="1" dirty="0" err="1" smtClean="0">
                <a:solidFill>
                  <a:srgbClr val="002060"/>
                </a:solidFill>
                <a:effectLst/>
                <a:latin typeface="Times New Roman" pitchFamily="18" charset="0"/>
                <a:cs typeface="Times New Roman" pitchFamily="18" charset="0"/>
              </a:rPr>
              <a:t>mudaryodan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nariga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o’tmagan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hamda</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rgbClr val="0000FF"/>
                </a:solidFill>
                <a:effectLst/>
                <a:latin typeface="Times New Roman" pitchFamily="18" charset="0"/>
                <a:cs typeface="Times New Roman" pitchFamily="18" charset="0"/>
              </a:rPr>
              <a:t>Amudaryo</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rgbClr val="002060"/>
                </a:solidFill>
                <a:effectLst/>
                <a:latin typeface="Times New Roman" pitchFamily="18" charset="0"/>
                <a:cs typeface="Times New Roman" pitchFamily="18" charset="0"/>
              </a:rPr>
              <a:t>Baqtriya</a:t>
            </a:r>
            <a:r>
              <a:rPr lang="en-US" sz="4000" b="1" dirty="0" smtClean="0">
                <a:solidFill>
                  <a:srgbClr val="002060"/>
                </a:solidFill>
                <a:effectLst/>
                <a:latin typeface="Times New Roman" pitchFamily="18" charset="0"/>
                <a:cs typeface="Times New Roman" pitchFamily="18" charset="0"/>
              </a:rPr>
              <a:t> </a:t>
            </a:r>
            <a:r>
              <a:rPr lang="en-US" sz="4000" b="1" dirty="0" err="1" smtClean="0">
                <a:solidFill>
                  <a:srgbClr val="002060"/>
                </a:solidFill>
                <a:effectLst/>
                <a:latin typeface="Times New Roman" pitchFamily="18" charset="0"/>
                <a:cs typeface="Times New Roman" pitchFamily="18" charset="0"/>
              </a:rPr>
              <a:t>o’lkasini</a:t>
            </a:r>
            <a:r>
              <a:rPr lang="en-US" sz="4000" b="1" dirty="0" smtClean="0">
                <a:solidFill>
                  <a:srgbClr val="002060"/>
                </a:solidFill>
                <a:effectLst/>
                <a:latin typeface="Times New Roman" pitchFamily="18" charset="0"/>
                <a:cs typeface="Times New Roman" pitchFamily="18" charset="0"/>
              </a:rPr>
              <a:t> </a:t>
            </a:r>
            <a:r>
              <a:rPr lang="en-US" sz="4000" b="1" dirty="0" err="1">
                <a:solidFill>
                  <a:srgbClr val="002060"/>
                </a:solidFill>
                <a:effectLst/>
                <a:latin typeface="Times New Roman" pitchFamily="18" charset="0"/>
                <a:cs typeface="Times New Roman" pitchFamily="18" charset="0"/>
              </a:rPr>
              <a:t>S</a:t>
            </a:r>
            <a:r>
              <a:rPr lang="en-US" sz="4000" b="1" dirty="0" err="1" smtClean="0">
                <a:solidFill>
                  <a:srgbClr val="002060"/>
                </a:solidFill>
                <a:effectLst/>
                <a:latin typeface="Times New Roman" pitchFamily="18" charset="0"/>
                <a:cs typeface="Times New Roman" pitchFamily="18" charset="0"/>
              </a:rPr>
              <a:t>o’g’d</a:t>
            </a:r>
            <a:r>
              <a:rPr lang="en-US" sz="4000" b="1"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o’lkasidan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ajratib</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turar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edi</a:t>
            </a:r>
            <a:r>
              <a:rPr lang="en-US" sz="4000" dirty="0" smtClean="0">
                <a:solidFill>
                  <a:srgbClr val="002060"/>
                </a:solidFill>
                <a:effectLst/>
                <a:latin typeface="Times New Roman" pitchFamily="18" charset="0"/>
                <a:cs typeface="Times New Roman" pitchFamily="18" charset="0"/>
              </a:rPr>
              <a:t>. </a:t>
            </a:r>
            <a:endParaRPr lang="uz-Cyrl-UZ" sz="4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en-US" sz="4000" dirty="0" smtClean="0">
                <a:solidFill>
                  <a:srgbClr val="002060"/>
                </a:solidFill>
                <a:effectLst/>
                <a:latin typeface="Times New Roman" pitchFamily="18" charset="0"/>
                <a:cs typeface="Times New Roman" pitchFamily="18" charset="0"/>
              </a:rPr>
              <a:t> </a:t>
            </a:r>
            <a:endParaRPr lang="ru-RU" sz="4000" dirty="0" smtClean="0">
              <a:solidFill>
                <a:srgbClr val="00206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171560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134938"/>
            <a:ext cx="9144000" cy="6669087"/>
          </a:xfrm>
          <a:solidFill>
            <a:schemeClr val="accent1">
              <a:lumMod val="40000"/>
              <a:lumOff val="60000"/>
            </a:schemeClr>
          </a:solidFill>
        </p:spPr>
        <p:txBody>
          <a:bodyPr/>
          <a:lstStyle/>
          <a:p>
            <a:pPr marL="0" indent="0" algn="just" eaLnBrk="1" hangingPunct="1">
              <a:lnSpc>
                <a:spcPct val="80000"/>
              </a:lnSpc>
              <a:buFontTx/>
              <a:buNone/>
              <a:defRPr/>
            </a:pPr>
            <a:r>
              <a:rPr lang="uz-Cyrl-UZ"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Dastlab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Murg’ob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Balxob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vohalarida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istiqomat</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Baqtriyaliklar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asta-sekin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Amudaryodan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shimolda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bo’lgan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hududlarga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ko’chib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o’tib</a:t>
            </a:r>
            <a:r>
              <a:rPr lang="en-US" sz="3000" dirty="0" smtClean="0">
                <a:solidFill>
                  <a:srgbClr val="002060"/>
                </a:solidFill>
                <a:effectLst/>
                <a:latin typeface="Times New Roman" pitchFamily="18" charset="0"/>
                <a:cs typeface="Times New Roman" pitchFamily="18" charset="0"/>
              </a:rPr>
              <a:t>, u </a:t>
            </a:r>
            <a:r>
              <a:rPr lang="en-US" sz="3000" dirty="0" err="1" smtClean="0">
                <a:solidFill>
                  <a:srgbClr val="002060"/>
                </a:solidFill>
                <a:effectLst/>
                <a:latin typeface="Times New Roman" pitchFamily="18" charset="0"/>
                <a:cs typeface="Times New Roman" pitchFamily="18" charset="0"/>
              </a:rPr>
              <a:t>yerda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muqim</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o’rnasha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boshlagan</a:t>
            </a:r>
            <a:r>
              <a:rPr lang="en-US" sz="3000" dirty="0" smtClean="0">
                <a:solidFill>
                  <a:srgbClr val="002060"/>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Shu</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davrda</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baqtriyaliklar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so’g’diylar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bilan</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to’qnash</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keladilar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Buning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natijasida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so’g’diylar</a:t>
            </a:r>
            <a:r>
              <a:rPr lang="en-US" sz="3000" dirty="0" smtClean="0">
                <a:solidFill>
                  <a:srgbClr val="002060"/>
                </a:solidFill>
                <a:effectLst/>
                <a:latin typeface="Times New Roman" pitchFamily="18" charset="0"/>
                <a:cs typeface="Times New Roman" pitchFamily="18" charset="0"/>
              </a:rPr>
              <a:t> </a:t>
            </a:r>
            <a:r>
              <a:rPr lang="en-US" sz="3000" dirty="0" err="1">
                <a:solidFill>
                  <a:srgbClr val="002060"/>
                </a:solidFill>
                <a:effectLst/>
                <a:latin typeface="Times New Roman" pitchFamily="18" charset="0"/>
                <a:cs typeface="Times New Roman" pitchFamily="18" charset="0"/>
              </a:rPr>
              <a:t>H</a:t>
            </a:r>
            <a:r>
              <a:rPr lang="en-US" sz="3000" dirty="0" err="1" smtClean="0">
                <a:solidFill>
                  <a:srgbClr val="002060"/>
                </a:solidFill>
                <a:effectLst/>
                <a:latin typeface="Times New Roman" pitchFamily="18" charset="0"/>
                <a:cs typeface="Times New Roman" pitchFamily="18" charset="0"/>
              </a:rPr>
              <a:t>isor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tog’i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orqali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hozirgi</a:t>
            </a:r>
            <a:r>
              <a:rPr lang="en-US" sz="3000" dirty="0" smtClean="0">
                <a:solidFill>
                  <a:srgbClr val="002060"/>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Qashqadaryo</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va</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Zarafshon</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vohasiga</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ko’chib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o’tgan</a:t>
            </a:r>
            <a:r>
              <a:rPr lang="en-US" sz="3000" dirty="0" smtClean="0">
                <a:solidFill>
                  <a:srgbClr val="002060"/>
                </a:solidFill>
                <a:effectLst/>
                <a:latin typeface="Times New Roman" pitchFamily="18" charset="0"/>
                <a:cs typeface="Times New Roman" pitchFamily="18" charset="0"/>
              </a:rPr>
              <a:t>. </a:t>
            </a:r>
            <a:endParaRPr lang="uz-Cyrl-UZ" sz="3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Tahmin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mumkinki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shu</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davrdan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e’tiboran</a:t>
            </a:r>
            <a:r>
              <a:rPr lang="en-US" sz="3000" dirty="0" smtClean="0">
                <a:solidFill>
                  <a:srgbClr val="002060"/>
                </a:solidFill>
                <a:effectLst/>
                <a:latin typeface="Times New Roman" pitchFamily="18" charset="0"/>
                <a:cs typeface="Times New Roman" pitchFamily="18" charset="0"/>
              </a:rPr>
              <a:t> </a:t>
            </a:r>
            <a:r>
              <a:rPr lang="en-US" sz="3000" b="1" dirty="0" err="1" smtClean="0">
                <a:solidFill>
                  <a:srgbClr val="002060"/>
                </a:solidFill>
                <a:effectLst/>
                <a:latin typeface="Times New Roman" pitchFamily="18" charset="0"/>
                <a:cs typeface="Times New Roman" pitchFamily="18" charset="0"/>
              </a:rPr>
              <a:t>Qadimiy</a:t>
            </a:r>
            <a:r>
              <a:rPr lang="en-US" sz="3000" b="1" dirty="0" smtClean="0">
                <a:solidFill>
                  <a:srgbClr val="002060"/>
                </a:solidFill>
                <a:effectLst/>
                <a:latin typeface="Times New Roman" pitchFamily="18" charset="0"/>
                <a:cs typeface="Times New Roman" pitchFamily="18" charset="0"/>
              </a:rPr>
              <a:t> </a:t>
            </a:r>
            <a:r>
              <a:rPr lang="en-US" sz="3000" b="1" dirty="0" err="1" smtClean="0">
                <a:solidFill>
                  <a:srgbClr val="002060"/>
                </a:solidFill>
                <a:effectLst/>
                <a:latin typeface="Times New Roman" pitchFamily="18" charset="0"/>
                <a:cs typeface="Times New Roman" pitchFamily="18" charset="0"/>
              </a:rPr>
              <a:t>Baqtriya</a:t>
            </a:r>
            <a:r>
              <a:rPr lang="en-US" sz="3000" b="1" dirty="0" smtClean="0">
                <a:solidFill>
                  <a:srgbClr val="002060"/>
                </a:solidFill>
                <a:effectLst/>
                <a:latin typeface="Times New Roman" pitchFamily="18" charset="0"/>
                <a:cs typeface="Times New Roman" pitchFamily="18" charset="0"/>
              </a:rPr>
              <a:t> </a:t>
            </a:r>
            <a:r>
              <a:rPr lang="en-US" sz="3000" b="1" dirty="0" err="1" smtClean="0">
                <a:solidFill>
                  <a:srgbClr val="002060"/>
                </a:solidFill>
                <a:effectLst/>
                <a:latin typeface="Times New Roman" pitchFamily="18" charset="0"/>
                <a:cs typeface="Times New Roman" pitchFamily="18" charset="0"/>
              </a:rPr>
              <a:t>va</a:t>
            </a:r>
            <a:r>
              <a:rPr lang="en-US" sz="3000" b="1" dirty="0" smtClean="0">
                <a:solidFill>
                  <a:srgbClr val="002060"/>
                </a:solidFill>
                <a:effectLst/>
                <a:latin typeface="Times New Roman" pitchFamily="18" charset="0"/>
                <a:cs typeface="Times New Roman" pitchFamily="18" charset="0"/>
              </a:rPr>
              <a:t> </a:t>
            </a:r>
            <a:r>
              <a:rPr lang="en-US" sz="3000" b="1" dirty="0" err="1" smtClean="0">
                <a:solidFill>
                  <a:srgbClr val="002060"/>
                </a:solidFill>
                <a:effectLst/>
                <a:latin typeface="Times New Roman" pitchFamily="18" charset="0"/>
                <a:cs typeface="Times New Roman" pitchFamily="18" charset="0"/>
              </a:rPr>
              <a:t>So’g’d</a:t>
            </a:r>
            <a:r>
              <a:rPr lang="en-US" sz="3000" b="1" dirty="0" smtClean="0">
                <a:solidFill>
                  <a:srgbClr val="002060"/>
                </a:solidFill>
                <a:effectLst/>
                <a:latin typeface="Times New Roman" pitchFamily="18" charset="0"/>
                <a:cs typeface="Times New Roman" pitchFamily="18" charset="0"/>
              </a:rPr>
              <a:t> </a:t>
            </a:r>
            <a:r>
              <a:rPr lang="en-US" sz="3000" b="1" dirty="0" err="1" smtClean="0">
                <a:solidFill>
                  <a:srgbClr val="002060"/>
                </a:solidFill>
                <a:effectLst/>
                <a:latin typeface="Times New Roman" pitchFamily="18" charset="0"/>
                <a:cs typeface="Times New Roman" pitchFamily="18" charset="0"/>
              </a:rPr>
              <a:t>o’lkalari</a:t>
            </a:r>
            <a:r>
              <a:rPr lang="en-US" sz="3000" b="1"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o’rtasida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tabiiy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chegara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vazifasini</a:t>
            </a:r>
            <a:r>
              <a:rPr lang="en-US" sz="3000" dirty="0" smtClean="0">
                <a:solidFill>
                  <a:srgbClr val="002060"/>
                </a:solidFill>
                <a:effectLst/>
                <a:latin typeface="Times New Roman" pitchFamily="18" charset="0"/>
                <a:cs typeface="Times New Roman" pitchFamily="18" charset="0"/>
              </a:rPr>
              <a:t> </a:t>
            </a:r>
            <a:r>
              <a:rPr lang="en-US" sz="3000" b="1" dirty="0" err="1" smtClean="0">
                <a:solidFill>
                  <a:srgbClr val="0000FF"/>
                </a:solidFill>
                <a:effectLst/>
                <a:latin typeface="Times New Roman" pitchFamily="18" charset="0"/>
                <a:cs typeface="Times New Roman" pitchFamily="18" charset="0"/>
              </a:rPr>
              <a:t>Hisor</a:t>
            </a:r>
            <a:r>
              <a:rPr lang="en-US" sz="3000" b="1" dirty="0" smtClean="0">
                <a:solidFill>
                  <a:srgbClr val="0000FF"/>
                </a:solidFill>
                <a:effectLst/>
                <a:latin typeface="Times New Roman" pitchFamily="18" charset="0"/>
                <a:cs typeface="Times New Roman" pitchFamily="18" charset="0"/>
              </a:rPr>
              <a:t> </a:t>
            </a:r>
            <a:r>
              <a:rPr lang="en-US" sz="3000" b="1" dirty="0" err="1" smtClean="0">
                <a:solidFill>
                  <a:srgbClr val="0000FF"/>
                </a:solidFill>
                <a:effectLst/>
                <a:latin typeface="Times New Roman" pitchFamily="18" charset="0"/>
                <a:cs typeface="Times New Roman" pitchFamily="18" charset="0"/>
              </a:rPr>
              <a:t>tog’i</a:t>
            </a:r>
            <a:r>
              <a:rPr lang="en-US" sz="3000" b="1" dirty="0" smtClean="0">
                <a:solidFill>
                  <a:srgbClr val="0000FF"/>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o’tagan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Buning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natijasida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baqtriyaliklarning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tarqalish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ancha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kengayib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bordi</a:t>
            </a:r>
            <a:r>
              <a:rPr lang="en-US" sz="3000" dirty="0" smtClean="0">
                <a:solidFill>
                  <a:srgbClr val="002060"/>
                </a:solidFill>
                <a:effectLst/>
                <a:latin typeface="Times New Roman" pitchFamily="18" charset="0"/>
                <a:cs typeface="Times New Roman" pitchFamily="18" charset="0"/>
              </a:rPr>
              <a:t>. Bu </a:t>
            </a:r>
            <a:r>
              <a:rPr lang="en-US" sz="3000" dirty="0" err="1" smtClean="0">
                <a:solidFill>
                  <a:srgbClr val="002060"/>
                </a:solidFill>
                <a:effectLst/>
                <a:latin typeface="Times New Roman" pitchFamily="18" charset="0"/>
                <a:cs typeface="Times New Roman" pitchFamily="18" charset="0"/>
              </a:rPr>
              <a:t>davrda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ul</a:t>
            </a:r>
            <a:r>
              <a:rPr lang="en-US" sz="3000" dirty="0" err="1">
                <a:solidFill>
                  <a:srgbClr val="002060"/>
                </a:solidFill>
                <a:effectLst/>
                <a:latin typeface="Times New Roman" pitchFamily="18" charset="0"/>
                <a:cs typeface="Times New Roman" pitchFamily="18" charset="0"/>
              </a:rPr>
              <a:t>a</a:t>
            </a:r>
            <a:r>
              <a:rPr lang="en-US" sz="3000" dirty="0" err="1" smtClean="0">
                <a:solidFill>
                  <a:srgbClr val="002060"/>
                </a:solidFill>
                <a:effectLst/>
                <a:latin typeface="Times New Roman" pitchFamily="18" charset="0"/>
                <a:cs typeface="Times New Roman" pitchFamily="18" charset="0"/>
              </a:rPr>
              <a:t>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Tojikiston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hududida</a:t>
            </a:r>
            <a:r>
              <a:rPr lang="en-US" sz="3000" dirty="0" smtClean="0">
                <a:solidFill>
                  <a:srgbClr val="002060"/>
                </a:solidFill>
                <a:effectLst/>
                <a:latin typeface="Times New Roman" pitchFamily="18" charset="0"/>
                <a:cs typeface="Times New Roman" pitchFamily="18" charset="0"/>
              </a:rPr>
              <a:t> ham </a:t>
            </a:r>
            <a:r>
              <a:rPr lang="en-US" sz="3000" dirty="0" err="1" smtClean="0">
                <a:solidFill>
                  <a:srgbClr val="002060"/>
                </a:solidFill>
                <a:effectLst/>
                <a:latin typeface="Times New Roman" pitchFamily="18" charset="0"/>
                <a:cs typeface="Times New Roman" pitchFamily="18" charset="0"/>
              </a:rPr>
              <a:t>muqim</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o’rnashdilar</a:t>
            </a:r>
            <a:r>
              <a:rPr lang="en-US" sz="3000" dirty="0" smtClean="0">
                <a:solidFill>
                  <a:srgbClr val="002060"/>
                </a:solidFill>
                <a:effectLst/>
                <a:latin typeface="Times New Roman" pitchFamily="18" charset="0"/>
                <a:cs typeface="Times New Roman" pitchFamily="18" charset="0"/>
              </a:rPr>
              <a:t>. Bu </a:t>
            </a:r>
            <a:r>
              <a:rPr lang="en-US" sz="3000" dirty="0" err="1" smtClean="0">
                <a:solidFill>
                  <a:srgbClr val="002060"/>
                </a:solidFill>
                <a:effectLst/>
                <a:latin typeface="Times New Roman" pitchFamily="18" charset="0"/>
                <a:cs typeface="Times New Roman" pitchFamily="18" charset="0"/>
              </a:rPr>
              <a:t>esa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Qadimiy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o’lkasining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qaror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topishida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aytish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mumkinki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asos</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bo’lib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hizmat</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qildi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Qadimiy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viloyatining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chegaralari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asrlar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davomida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o’zgarib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turgan</a:t>
            </a:r>
            <a:r>
              <a:rPr lang="en-US" sz="3000" dirty="0" smtClean="0">
                <a:solidFill>
                  <a:srgbClr val="002060"/>
                </a:solidFill>
                <a:effectLst/>
                <a:latin typeface="Times New Roman" pitchFamily="18" charset="0"/>
                <a:cs typeface="Times New Roman" pitchFamily="18" charset="0"/>
              </a:rPr>
              <a:t>.  </a:t>
            </a:r>
            <a:endParaRPr lang="ru-RU" sz="3000" dirty="0" smtClean="0">
              <a:solidFill>
                <a:srgbClr val="002060"/>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9665096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Заголовок 1"/>
          <p:cNvSpPr>
            <a:spLocks noGrp="1"/>
          </p:cNvSpPr>
          <p:nvPr>
            <p:ph type="title"/>
          </p:nvPr>
        </p:nvSpPr>
        <p:spPr/>
        <p:txBody>
          <a:bodyPr/>
          <a:lstStyle/>
          <a:p>
            <a:pPr eaLnBrk="1" fontAlgn="auto" hangingPunct="1">
              <a:spcAft>
                <a:spcPts val="0"/>
              </a:spcAft>
              <a:defRPr/>
            </a:pPr>
            <a:r>
              <a:rPr lang="uz-Cyrl-UZ" smtClean="0"/>
              <a:t>Пшактепа (план)</a:t>
            </a:r>
            <a:endParaRPr lang="ru-RU" smtClean="0"/>
          </a:p>
        </p:txBody>
      </p:sp>
      <p:pic>
        <p:nvPicPr>
          <p:cNvPr id="78851" name="Picture 6" descr="C:\Users\USER\Desktop\Desktop\rкомпютердан\Рисунки Шайдуллаева 2\рис19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1785938"/>
            <a:ext cx="5008562" cy="4857750"/>
          </a:xfrm>
        </p:spPr>
      </p:pic>
    </p:spTree>
    <p:extLst>
      <p:ext uri="{BB962C8B-B14F-4D97-AF65-F5344CB8AC3E}">
        <p14:creationId xmlns:p14="http://schemas.microsoft.com/office/powerpoint/2010/main" val="13770206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buFont typeface="Arial" pitchFamily="34" charset="0"/>
              <a:buChar char="•"/>
              <a:defRPr/>
            </a:pPr>
            <a:r>
              <a:rPr lang="en-US" sz="3600" b="1" dirty="0">
                <a:solidFill>
                  <a:schemeClr val="tx1"/>
                </a:solidFill>
              </a:rPr>
              <a:t>	</a:t>
            </a:r>
            <a:r>
              <a:rPr lang="uz-Cyrl-UZ" sz="3600" b="1" dirty="0"/>
              <a:t>O’sha davrda Marg’iyona va So’g’diyona qadimgi Baqtriyaning ayrim qismlari bo’lganligi haqida turli ma’lumotlar bor. Baqtriya Sharqdagi eng muhim harbiy iqtisodiy markazlardan biri bo’lib, aholining, qudrati shaharlar va qal’alarning ko’pligi, tabiiy xom ashyoga boyligi, muhim markaziy savdo yo’llari chorrahasida joylashganligi, hunarmandchilikning ravnaqi shundan dalolat beradi.</a:t>
            </a:r>
            <a:endParaRPr lang="ru-RU" sz="3600" b="1" dirty="0">
              <a:solidFill>
                <a:schemeClr val="tx1"/>
              </a:solidFill>
            </a:endParaRPr>
          </a:p>
        </p:txBody>
      </p:sp>
    </p:spTree>
    <p:extLst>
      <p:ext uri="{BB962C8B-B14F-4D97-AF65-F5344CB8AC3E}">
        <p14:creationId xmlns:p14="http://schemas.microsoft.com/office/powerpoint/2010/main" val="148471598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Подзаголовок 6"/>
          <p:cNvSpPr>
            <a:spLocks noGrp="1"/>
          </p:cNvSpPr>
          <p:nvPr>
            <p:ph type="subTitle" idx="4294967295"/>
          </p:nvPr>
        </p:nvSpPr>
        <p:spPr>
          <a:xfrm>
            <a:off x="0" y="0"/>
            <a:ext cx="9144000" cy="6858000"/>
          </a:xfrm>
        </p:spPr>
        <p:style>
          <a:lnRef idx="2">
            <a:schemeClr val="accent1"/>
          </a:lnRef>
          <a:fillRef idx="1">
            <a:schemeClr val="lt1"/>
          </a:fillRef>
          <a:effectRef idx="0">
            <a:schemeClr val="accent1"/>
          </a:effectRef>
          <a:fontRef idx="minor">
            <a:schemeClr val="dk1"/>
          </a:fontRef>
        </p:style>
        <p:txBody>
          <a:bodyPr/>
          <a:lstStyle/>
          <a:p>
            <a:pPr algn="just" eaLnBrk="1" hangingPunct="1">
              <a:lnSpc>
                <a:spcPct val="80000"/>
              </a:lnSpc>
            </a:pPr>
            <a:r>
              <a:rPr lang="uz-Cyrl-UZ" altLang="ru-RU" sz="2100" dirty="0" smtClean="0">
                <a:latin typeface="Times New Roman" panose="02020603050405020304" pitchFamily="18" charset="0"/>
                <a:cs typeface="Times New Roman" panose="02020603050405020304" pitchFamily="18" charset="0"/>
              </a:rPr>
              <a:t>	</a:t>
            </a:r>
            <a:r>
              <a:rPr lang="en-US" altLang="ru-RU" sz="2100" dirty="0" smtClean="0">
                <a:latin typeface="Times New Roman" panose="02020603050405020304" pitchFamily="18" charset="0"/>
                <a:cs typeface="Times New Roman" panose="02020603050405020304" pitchFamily="18" charset="0"/>
              </a:rPr>
              <a:t>K</a:t>
            </a:r>
            <a:r>
              <a:rPr lang="ru-RU" altLang="ru-RU" sz="2100" dirty="0" err="1" smtClean="0">
                <a:latin typeface="Times New Roman" panose="02020603050405020304" pitchFamily="18" charset="0"/>
                <a:cs typeface="Times New Roman" panose="02020603050405020304" pitchFamily="18" charset="0"/>
              </a:rPr>
              <a:t>тесий</a:t>
            </a:r>
            <a:r>
              <a:rPr lang="uz-Cyrl-UZ" altLang="ru-RU" sz="2100" dirty="0" smtClean="0">
                <a:latin typeface="Times New Roman" panose="02020603050405020304" pitchFamily="18" charset="0"/>
                <a:cs typeface="Times New Roman" panose="02020603050405020304" pitchFamily="18" charset="0"/>
              </a:rPr>
              <a:t> Оссурия шоҳи </a:t>
            </a:r>
            <a:r>
              <a:rPr lang="uz-Cyrl-UZ" altLang="ru-RU" sz="2100" b="1" dirty="0" smtClean="0">
                <a:latin typeface="Times New Roman" panose="02020603050405020304" pitchFamily="18" charset="0"/>
                <a:cs typeface="Times New Roman" panose="02020603050405020304" pitchFamily="18" charset="0"/>
              </a:rPr>
              <a:t>Ниннинг</a:t>
            </a:r>
            <a:r>
              <a:rPr lang="uz-Cyrl-UZ" altLang="ru-RU" sz="2100" dirty="0" smtClean="0">
                <a:latin typeface="Times New Roman" panose="02020603050405020304" pitchFamily="18" charset="0"/>
                <a:cs typeface="Times New Roman" panose="02020603050405020304" pitchFamily="18" charset="0"/>
              </a:rPr>
              <a:t> Бақтрияга қарши жанг тафсилотларини ёзган. Асар бошида Ниннинг Семирамидага уйланиш тафсилотлари тасвирланган. </a:t>
            </a:r>
            <a:endParaRPr lang="en-US" altLang="ru-RU" sz="2100" dirty="0" smtClean="0">
              <a:latin typeface="Times New Roman" panose="02020603050405020304" pitchFamily="18" charset="0"/>
              <a:cs typeface="Times New Roman" panose="02020603050405020304" pitchFamily="18" charset="0"/>
            </a:endParaRPr>
          </a:p>
          <a:p>
            <a:pPr algn="just" eaLnBrk="1" hangingPunct="1">
              <a:lnSpc>
                <a:spcPct val="80000"/>
              </a:lnSpc>
            </a:pPr>
            <a:r>
              <a:rPr lang="en-US" altLang="ru-RU" sz="2100" dirty="0" smtClean="0">
                <a:latin typeface="Times New Roman" panose="02020603050405020304" pitchFamily="18" charset="0"/>
                <a:cs typeface="Times New Roman" panose="02020603050405020304" pitchFamily="18" charset="0"/>
              </a:rPr>
              <a:t>K</a:t>
            </a:r>
            <a:r>
              <a:rPr lang="ru-RU" altLang="ru-RU" sz="2100" dirty="0" err="1" smtClean="0">
                <a:latin typeface="Times New Roman" panose="02020603050405020304" pitchFamily="18" charset="0"/>
                <a:cs typeface="Times New Roman" panose="02020603050405020304" pitchFamily="18" charset="0"/>
              </a:rPr>
              <a:t>тесий</a:t>
            </a:r>
            <a:r>
              <a:rPr lang="uz-Cyrl-UZ" altLang="ru-RU" sz="2100" dirty="0" smtClean="0">
                <a:latin typeface="Times New Roman" panose="02020603050405020304" pitchFamily="18" charset="0"/>
                <a:cs typeface="Times New Roman" panose="02020603050405020304" pitchFamily="18" charset="0"/>
              </a:rPr>
              <a:t> Бақтрия пойтахти Бақтр шаҳрини қуйидагича таърифлайди</a:t>
            </a:r>
            <a:r>
              <a:rPr lang="uz-Cyrl-UZ" altLang="ru-RU" sz="2100" b="1" dirty="0" smtClean="0">
                <a:solidFill>
                  <a:srgbClr val="0000FF"/>
                </a:solidFill>
                <a:latin typeface="Times New Roman" panose="02020603050405020304" pitchFamily="18" charset="0"/>
                <a:cs typeface="Times New Roman" panose="02020603050405020304" pitchFamily="18" charset="0"/>
              </a:rPr>
              <a:t>, «... Бақтр йирик шаҳарлардан бири, у гўзал, эгаллаб бўлмас қалъа». </a:t>
            </a:r>
            <a:r>
              <a:rPr lang="uz-Cyrl-UZ" altLang="ru-RU" sz="2100" dirty="0" smtClean="0">
                <a:latin typeface="Times New Roman" panose="02020603050405020304" pitchFamily="18" charset="0"/>
                <a:cs typeface="Times New Roman" panose="02020603050405020304" pitchFamily="18" charset="0"/>
              </a:rPr>
              <a:t>Нин Бақтра шаҳрини узоқ вақт қамал қилади. Шаҳар Семирамиданинг айёрлиги натижасида ишғол қилинади. Бақтрликлар мағлубиятга учрайди. Бақтрия шоҳи ўлдирилади. Нин Бақтриянинг бойликларини талайди.</a:t>
            </a:r>
            <a:endParaRPr lang="ru-RU" altLang="ru-RU" sz="2100" dirty="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100" dirty="0" smtClean="0">
                <a:latin typeface="Times New Roman" panose="02020603050405020304" pitchFamily="18" charset="0"/>
                <a:cs typeface="Times New Roman" panose="02020603050405020304" pitchFamily="18" charset="0"/>
              </a:rPr>
              <a:t>Бу воқеаларни </a:t>
            </a:r>
            <a:r>
              <a:rPr lang="uz-Cyrl-UZ" altLang="ru-RU" sz="2100" b="1" dirty="0" smtClean="0">
                <a:latin typeface="Times New Roman" panose="02020603050405020304" pitchFamily="18" charset="0"/>
                <a:cs typeface="Times New Roman" panose="02020603050405020304" pitchFamily="18" charset="0"/>
              </a:rPr>
              <a:t>Помпей Трог, Арриан ва Ксенофондлар </a:t>
            </a:r>
            <a:r>
              <a:rPr lang="uz-Cyrl-UZ" altLang="ru-RU" sz="2100" dirty="0" smtClean="0">
                <a:latin typeface="Times New Roman" panose="02020603050405020304" pitchFamily="18" charset="0"/>
                <a:cs typeface="Times New Roman" panose="02020603050405020304" pitchFamily="18" charset="0"/>
              </a:rPr>
              <a:t>ҳам ўз асарларида ёритган. Аммо, воқеалар тафсилотларида, шоҳларни таърифлашда айрим чалкашликлар бор. Ксенофонт ўз асарида Бақтрия ва Оссурия ўртасидаги уруш </a:t>
            </a:r>
            <a:r>
              <a:rPr lang="ru-RU" altLang="ru-RU" sz="2100" dirty="0" smtClean="0">
                <a:latin typeface="Times New Roman" panose="02020603050405020304" pitchFamily="18" charset="0"/>
                <a:cs typeface="Times New Roman" panose="02020603050405020304" pitchFamily="18" charset="0"/>
              </a:rPr>
              <a:t>Мидия</a:t>
            </a:r>
            <a:r>
              <a:rPr lang="uz-Cyrl-UZ" altLang="ru-RU" sz="2100" dirty="0" smtClean="0">
                <a:latin typeface="Times New Roman" panose="02020603050405020304" pitchFamily="18" charset="0"/>
                <a:cs typeface="Times New Roman" panose="02020603050405020304" pitchFamily="18" charset="0"/>
              </a:rPr>
              <a:t> шоҳи </a:t>
            </a:r>
            <a:r>
              <a:rPr lang="uz-Cyrl-UZ" altLang="ru-RU" sz="2100" b="1" dirty="0" smtClean="0">
                <a:latin typeface="Times New Roman" panose="02020603050405020304" pitchFamily="18" charset="0"/>
                <a:cs typeface="Times New Roman" panose="02020603050405020304" pitchFamily="18" charset="0"/>
              </a:rPr>
              <a:t>Киаксар</a:t>
            </a:r>
            <a:r>
              <a:rPr lang="uz-Cyrl-UZ" altLang="ru-RU" sz="2100" dirty="0" smtClean="0">
                <a:latin typeface="Times New Roman" panose="02020603050405020304" pitchFamily="18" charset="0"/>
                <a:cs typeface="Times New Roman" panose="02020603050405020304" pitchFamily="18" charset="0"/>
              </a:rPr>
              <a:t> замонида бўлган деб ёзади. </a:t>
            </a:r>
            <a:endParaRPr lang="ru-RU" altLang="ru-RU" sz="2100" dirty="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100" dirty="0" smtClean="0">
                <a:latin typeface="Times New Roman" panose="02020603050405020304" pitchFamily="18" charset="0"/>
                <a:cs typeface="Times New Roman" panose="02020603050405020304" pitchFamily="18" charset="0"/>
              </a:rPr>
              <a:t>Тадқиқотчилар ўртасида Оссурия билан Ўрта Осиё, хусусан Бақтрия оралиғидаги узоқ масофани ҳисобга олиб, юқоридаги маълумотларни тарих саҳифасидан чиқариб ташлаш керак, деган мунозаралар ҳам учрайди. </a:t>
            </a:r>
          </a:p>
          <a:p>
            <a:pPr algn="just" eaLnBrk="1" hangingPunct="1">
              <a:lnSpc>
                <a:spcPct val="80000"/>
              </a:lnSpc>
            </a:pPr>
            <a:r>
              <a:rPr lang="uz-Cyrl-UZ" altLang="ru-RU" sz="2100" dirty="0" smtClean="0">
                <a:latin typeface="Times New Roman" panose="02020603050405020304" pitchFamily="18" charset="0"/>
                <a:cs typeface="Times New Roman" panose="02020603050405020304" pitchFamily="18" charset="0"/>
              </a:rPr>
              <a:t>Бу масалага И.М. Дьяконов ойдинлик киритган. Унинг изланишлари туфайли топилган Оссурия айғоқчиларининг ўз шоҳига ёзган номасидаги қуйидаги маълумотдан сўнг антик давр тарихчилари маълумотлари ўз кучини сақлаб қолди: </a:t>
            </a:r>
            <a:r>
              <a:rPr lang="uz-Cyrl-UZ" altLang="ru-RU" sz="2100" b="1" i="1" dirty="0" smtClean="0">
                <a:solidFill>
                  <a:srgbClr val="0000FF"/>
                </a:solidFill>
                <a:latin typeface="Times New Roman" panose="02020603050405020304" pitchFamily="18" charset="0"/>
                <a:cs typeface="Times New Roman" panose="02020603050405020304" pitchFamily="18" charset="0"/>
              </a:rPr>
              <a:t>"... лекин, мен лазуритни олиб кетганимдан сўнг, мамлакатда бунга қарши қўзғолонлар бошланди, шундан сўнг катта ҳарбий куч юборишни илтимос қилдим".</a:t>
            </a:r>
            <a:r>
              <a:rPr lang="uz-Cyrl-UZ" altLang="ru-RU" sz="2100" dirty="0" smtClean="0">
                <a:latin typeface="Times New Roman" panose="02020603050405020304" pitchFamily="18" charset="0"/>
                <a:cs typeface="Times New Roman" panose="02020603050405020304" pitchFamily="18" charset="0"/>
              </a:rPr>
              <a:t> Маълумки, Яқин Шарқда Бақтрия лазуритлари юқори баҳоланган. Шу тариқа тарих фанига Қадимги Бақтрия шоҳлиги тўғрисидаги маълумотлар кириб келган.</a:t>
            </a:r>
            <a:endParaRPr lang="ru-RU" altLang="ru-RU" sz="2100" dirty="0" smtClean="0">
              <a:latin typeface="Times New Roman" panose="02020603050405020304" pitchFamily="18" charset="0"/>
              <a:cs typeface="Times New Roman" panose="02020603050405020304" pitchFamily="18" charset="0"/>
            </a:endParaRPr>
          </a:p>
          <a:p>
            <a:pPr eaLnBrk="1" hangingPunct="1">
              <a:lnSpc>
                <a:spcPct val="80000"/>
              </a:lnSpc>
            </a:pPr>
            <a:endParaRPr lang="ru-RU" altLang="ru-RU" sz="21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82401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Подзаголовок 2"/>
          <p:cNvSpPr>
            <a:spLocks noGrp="1"/>
          </p:cNvSpPr>
          <p:nvPr>
            <p:ph type="subTitle" idx="4294967295"/>
          </p:nvPr>
        </p:nvSpPr>
        <p:spPr>
          <a:xfrm>
            <a:off x="0" y="0"/>
            <a:ext cx="9144000" cy="6858000"/>
          </a:xfrm>
        </p:spPr>
        <p:style>
          <a:lnRef idx="2">
            <a:schemeClr val="accent1"/>
          </a:lnRef>
          <a:fillRef idx="1">
            <a:schemeClr val="lt1"/>
          </a:fillRef>
          <a:effectRef idx="0">
            <a:schemeClr val="accent1"/>
          </a:effectRef>
          <a:fontRef idx="minor">
            <a:schemeClr val="dk1"/>
          </a:fontRef>
        </p:style>
        <p:txBody>
          <a:bodyPr/>
          <a:lstStyle/>
          <a:p>
            <a:pPr algn="just" eaLnBrk="1" hangingPunct="1">
              <a:lnSpc>
                <a:spcPct val="80000"/>
              </a:lnSpc>
            </a:pPr>
            <a:r>
              <a:rPr lang="uz-Cyrl-UZ" altLang="ru-RU" sz="2350" b="1" dirty="0" smtClean="0">
                <a:latin typeface="Times New Roman" panose="02020603050405020304" pitchFamily="18" charset="0"/>
                <a:cs typeface="Times New Roman" panose="02020603050405020304" pitchFamily="18" charset="0"/>
              </a:rPr>
              <a:t>Ктесий Книдский </a:t>
            </a:r>
            <a:r>
              <a:rPr lang="uz-Cyrl-UZ" altLang="ru-RU" sz="2350" b="1" i="1" dirty="0" smtClean="0">
                <a:solidFill>
                  <a:srgbClr val="0000FF"/>
                </a:solidFill>
                <a:latin typeface="Times New Roman" panose="02020603050405020304" pitchFamily="18" charset="0"/>
                <a:cs typeface="Times New Roman" panose="02020603050405020304" pitchFamily="18" charset="0"/>
              </a:rPr>
              <a:t>"Бақтрия кучли ва қудратли мамлакат, VIII асрдаёқ мустақил давлат бўлган" </a:t>
            </a:r>
            <a:r>
              <a:rPr lang="uz-Cyrl-UZ" altLang="ru-RU" sz="2350" dirty="0" smtClean="0">
                <a:latin typeface="Times New Roman" panose="02020603050405020304" pitchFamily="18" charset="0"/>
                <a:cs typeface="Times New Roman" panose="02020603050405020304" pitchFamily="18" charset="0"/>
              </a:rPr>
              <a:t>деб таърифлайди. </a:t>
            </a:r>
          </a:p>
          <a:p>
            <a:pPr algn="just" eaLnBrk="1" hangingPunct="1">
              <a:lnSpc>
                <a:spcPct val="80000"/>
              </a:lnSpc>
            </a:pPr>
            <a:r>
              <a:rPr lang="uz-Cyrl-UZ" altLang="ru-RU" sz="2350" dirty="0" smtClean="0">
                <a:latin typeface="Times New Roman" panose="02020603050405020304" pitchFamily="18" charset="0"/>
                <a:cs typeface="Times New Roman" panose="02020603050405020304" pitchFamily="18" charset="0"/>
              </a:rPr>
              <a:t>Зардуштийлик динининг асосий китоби бўлган «Авеста»да Ахурамазда барпо қилган мамлакатлар орасида </a:t>
            </a:r>
            <a:r>
              <a:rPr lang="uz-Cyrl-UZ" altLang="ru-RU" sz="2350" b="1" dirty="0" smtClean="0">
                <a:latin typeface="Times New Roman" panose="02020603050405020304" pitchFamily="18" charset="0"/>
                <a:cs typeface="Times New Roman" panose="02020603050405020304" pitchFamily="18" charset="0"/>
              </a:rPr>
              <a:t>Бақтрия "</a:t>
            </a:r>
            <a:r>
              <a:rPr lang="uz-Cyrl-UZ" altLang="ru-RU" sz="2350" b="1" dirty="0" smtClean="0">
                <a:solidFill>
                  <a:srgbClr val="0000FF"/>
                </a:solidFill>
                <a:latin typeface="Times New Roman" panose="02020603050405020304" pitchFamily="18" charset="0"/>
                <a:cs typeface="Times New Roman" panose="02020603050405020304" pitchFamily="18" charset="0"/>
              </a:rPr>
              <a:t>Бахди</a:t>
            </a:r>
            <a:r>
              <a:rPr lang="uz-Cyrl-UZ" altLang="ru-RU" sz="2350" b="1" dirty="0" smtClean="0">
                <a:latin typeface="Times New Roman" panose="02020603050405020304" pitchFamily="18" charset="0"/>
                <a:cs typeface="Times New Roman" panose="02020603050405020304" pitchFamily="18" charset="0"/>
              </a:rPr>
              <a:t>"</a:t>
            </a:r>
            <a:r>
              <a:rPr lang="uz-Cyrl-UZ" altLang="ru-RU" sz="2350" dirty="0" smtClean="0">
                <a:latin typeface="Times New Roman" panose="02020603050405020304" pitchFamily="18" charset="0"/>
                <a:cs typeface="Times New Roman" panose="02020603050405020304" pitchFamily="18" charset="0"/>
              </a:rPr>
              <a:t> шаклида тилга олинади. </a:t>
            </a:r>
            <a:endParaRPr lang="ru-RU" altLang="ru-RU" sz="2350" dirty="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350" dirty="0" smtClean="0">
                <a:latin typeface="Times New Roman" panose="02020603050405020304" pitchFamily="18" charset="0"/>
                <a:cs typeface="Times New Roman" panose="02020603050405020304" pitchFamily="18" charset="0"/>
              </a:rPr>
              <a:t>	Аҳамонийлар сулоласини ва тарихини ўрганишда асосий манбалардан бири бўлган </a:t>
            </a:r>
            <a:r>
              <a:rPr lang="uz-Cyrl-UZ" altLang="ru-RU" sz="2350" b="1" dirty="0" smtClean="0">
                <a:latin typeface="Times New Roman" panose="02020603050405020304" pitchFamily="18" charset="0"/>
                <a:cs typeface="Times New Roman" panose="02020603050405020304" pitchFamily="18" charset="0"/>
              </a:rPr>
              <a:t>Бехустун ёзувларида Бақтрия</a:t>
            </a:r>
            <a:r>
              <a:rPr lang="uz-Cyrl-UZ" altLang="ru-RU" sz="2350" dirty="0" smtClean="0">
                <a:latin typeface="Times New Roman" panose="02020603050405020304" pitchFamily="18" charset="0"/>
                <a:cs typeface="Times New Roman" panose="02020603050405020304" pitchFamily="18" charset="0"/>
              </a:rPr>
              <a:t> </a:t>
            </a:r>
            <a:r>
              <a:rPr lang="uz-Cyrl-UZ" altLang="ru-RU" sz="2350" b="1" dirty="0" smtClean="0">
                <a:solidFill>
                  <a:srgbClr val="0000FF"/>
                </a:solidFill>
                <a:latin typeface="Times New Roman" panose="02020603050405020304" pitchFamily="18" charset="0"/>
                <a:cs typeface="Times New Roman" panose="02020603050405020304" pitchFamily="18" charset="0"/>
              </a:rPr>
              <a:t>тўрт маротаба </a:t>
            </a:r>
            <a:r>
              <a:rPr lang="uz-Cyrl-UZ" altLang="ru-RU" sz="2350" dirty="0" smtClean="0">
                <a:latin typeface="Times New Roman" panose="02020603050405020304" pitchFamily="18" charset="0"/>
                <a:cs typeface="Times New Roman" panose="02020603050405020304" pitchFamily="18" charset="0"/>
              </a:rPr>
              <a:t>тилга олинган. Уларда </a:t>
            </a:r>
            <a:r>
              <a:rPr lang="uz-Cyrl-UZ" altLang="ru-RU" sz="2350" dirty="0" smtClean="0">
                <a:solidFill>
                  <a:srgbClr val="0000FF"/>
                </a:solidFill>
                <a:latin typeface="Times New Roman" panose="02020603050405020304" pitchFamily="18" charset="0"/>
                <a:cs typeface="Times New Roman" panose="02020603050405020304" pitchFamily="18" charset="0"/>
              </a:rPr>
              <a:t>Суза саройини безашда Лидия ва Бақтриядан келтирилган </a:t>
            </a:r>
            <a:r>
              <a:rPr lang="uz-Cyrl-UZ" altLang="ru-RU" sz="2350" b="1" dirty="0" smtClean="0">
                <a:solidFill>
                  <a:srgbClr val="0000FF"/>
                </a:solidFill>
                <a:latin typeface="Times New Roman" panose="02020603050405020304" pitchFamily="18" charset="0"/>
                <a:cs typeface="Times New Roman" panose="02020603050405020304" pitchFamily="18" charset="0"/>
              </a:rPr>
              <a:t>олтинлар</a:t>
            </a:r>
            <a:r>
              <a:rPr lang="uz-Cyrl-UZ" altLang="ru-RU" sz="2350" dirty="0" smtClean="0">
                <a:solidFill>
                  <a:srgbClr val="0000FF"/>
                </a:solidFill>
                <a:latin typeface="Times New Roman" panose="02020603050405020304" pitchFamily="18" charset="0"/>
                <a:cs typeface="Times New Roman" panose="02020603050405020304" pitchFamily="18" charset="0"/>
              </a:rPr>
              <a:t>, Бақтрия таркибида бўлган Марғиёнадаги </a:t>
            </a:r>
            <a:r>
              <a:rPr lang="uz-Cyrl-UZ" altLang="ru-RU" sz="2350" b="1" dirty="0" smtClean="0">
                <a:solidFill>
                  <a:srgbClr val="0000FF"/>
                </a:solidFill>
                <a:latin typeface="Times New Roman" panose="02020603050405020304" pitchFamily="18" charset="0"/>
                <a:cs typeface="Times New Roman" panose="02020603050405020304" pitchFamily="18" charset="0"/>
              </a:rPr>
              <a:t>Фрада</a:t>
            </a:r>
            <a:r>
              <a:rPr lang="uz-Cyrl-UZ" altLang="ru-RU" sz="2350" dirty="0" smtClean="0">
                <a:solidFill>
                  <a:srgbClr val="0000FF"/>
                </a:solidFill>
                <a:latin typeface="Times New Roman" panose="02020603050405020304" pitchFamily="18" charset="0"/>
                <a:cs typeface="Times New Roman" panose="02020603050405020304" pitchFamily="18" charset="0"/>
              </a:rPr>
              <a:t> бошчилигидаги қўзғолон ёки географик ўрни ва чегарадош мамлакатлари тўғрисидаги маълумотлар </a:t>
            </a:r>
            <a:r>
              <a:rPr lang="uz-Cyrl-UZ" altLang="ru-RU" sz="2350" dirty="0" smtClean="0">
                <a:latin typeface="Times New Roman" panose="02020603050405020304" pitchFamily="18" charset="0"/>
                <a:cs typeface="Times New Roman" panose="02020603050405020304" pitchFamily="18" charset="0"/>
              </a:rPr>
              <a:t>бор.</a:t>
            </a:r>
            <a:endParaRPr lang="ru-RU" altLang="ru-RU" sz="2350" dirty="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350" dirty="0" smtClean="0">
                <a:latin typeface="Times New Roman" panose="02020603050405020304" pitchFamily="18" charset="0"/>
                <a:cs typeface="Times New Roman" panose="02020603050405020304" pitchFamily="18" charset="0"/>
              </a:rPr>
              <a:t>	Геродот асарларидан ҳам </a:t>
            </a:r>
            <a:r>
              <a:rPr lang="uz-Cyrl-UZ" altLang="ru-RU" sz="2350" b="1" dirty="0" smtClean="0">
                <a:latin typeface="Times New Roman" panose="02020603050405020304" pitchFamily="18" charset="0"/>
                <a:cs typeface="Times New Roman" panose="02020603050405020304" pitchFamily="18" charset="0"/>
              </a:rPr>
              <a:t>Бақтриянинг</a:t>
            </a:r>
            <a:r>
              <a:rPr lang="uz-Cyrl-UZ" altLang="ru-RU" sz="2350" dirty="0" smtClean="0">
                <a:latin typeface="Times New Roman" panose="02020603050405020304" pitchFamily="18" charset="0"/>
                <a:cs typeface="Times New Roman" panose="02020603050405020304" pitchFamily="18" charset="0"/>
              </a:rPr>
              <a:t> Қадимги Шарқ халқлари орасида ўз ўрни бўлганлигини билиш мумкин. Жумладан, Кирнинг ҳарбий юришлари лозим бўлган мамлакатлар </a:t>
            </a:r>
            <a:r>
              <a:rPr lang="uz-Cyrl-UZ" altLang="ru-RU" sz="2350" b="1" dirty="0" smtClean="0">
                <a:solidFill>
                  <a:srgbClr val="0000FF"/>
                </a:solidFill>
                <a:latin typeface="Times New Roman" panose="02020603050405020304" pitchFamily="18" charset="0"/>
                <a:cs typeface="Times New Roman" panose="02020603050405020304" pitchFamily="18" charset="0"/>
              </a:rPr>
              <a:t>Вавилония ва Миср қаторида Бақтрия ва Саклар </a:t>
            </a:r>
            <a:r>
              <a:rPr lang="uz-Cyrl-UZ" altLang="ru-RU" sz="2350" dirty="0" smtClean="0">
                <a:latin typeface="Times New Roman" panose="02020603050405020304" pitchFamily="18" charset="0"/>
                <a:cs typeface="Times New Roman" panose="02020603050405020304" pitchFamily="18" charset="0"/>
              </a:rPr>
              <a:t>ҳам санаб ўтилади.</a:t>
            </a:r>
          </a:p>
          <a:p>
            <a:pPr algn="just" eaLnBrk="1" hangingPunct="1">
              <a:lnSpc>
                <a:spcPct val="80000"/>
              </a:lnSpc>
            </a:pPr>
            <a:r>
              <a:rPr lang="uz-Cyrl-UZ" altLang="ru-RU" sz="2350" dirty="0" smtClean="0">
                <a:latin typeface="Times New Roman" panose="02020603050405020304" pitchFamily="18" charset="0"/>
                <a:cs typeface="Times New Roman" panose="02020603050405020304" pitchFamily="18" charset="0"/>
              </a:rPr>
              <a:t> Бақтрияликларнинг қурол-аслаҳалари ва ҳарбий қўшинидаги тартиб ҳам Геродот эътиборидан четда қолмаган. У бақтрияликлар яратган моддий маданият Ўрта Осиёда яшайдиган бошқа халқларга ўрнак бўлганлигини айтиб, </a:t>
            </a:r>
            <a:r>
              <a:rPr lang="uz-Cyrl-UZ" altLang="ru-RU" sz="2350" b="1" dirty="0" smtClean="0">
                <a:latin typeface="Times New Roman" panose="02020603050405020304" pitchFamily="18" charset="0"/>
                <a:cs typeface="Times New Roman" panose="02020603050405020304" pitchFamily="18" charset="0"/>
              </a:rPr>
              <a:t>арийлар, хорасмияликлар, сўғдийлар, гандарияликлар ва дадиклар </a:t>
            </a:r>
            <a:r>
              <a:rPr lang="uz-Cyrl-UZ" altLang="ru-RU" sz="2350" dirty="0" smtClean="0">
                <a:latin typeface="Times New Roman" panose="02020603050405020304" pitchFamily="18" charset="0"/>
                <a:cs typeface="Times New Roman" panose="02020603050405020304" pitchFamily="18" charset="0"/>
              </a:rPr>
              <a:t>қурол ясашда бақтрияликларга ўхшатиб ясаганлигини мисол қилиб кўрсатади.</a:t>
            </a:r>
          </a:p>
          <a:p>
            <a:pPr eaLnBrk="1" hangingPunct="1">
              <a:lnSpc>
                <a:spcPct val="80000"/>
              </a:lnSpc>
            </a:pPr>
            <a:endParaRPr lang="ru-RU" altLang="ru-RU" sz="2350" dirty="0" smtClean="0"/>
          </a:p>
        </p:txBody>
      </p:sp>
    </p:spTree>
    <p:extLst>
      <p:ext uri="{BB962C8B-B14F-4D97-AF65-F5344CB8AC3E}">
        <p14:creationId xmlns:p14="http://schemas.microsoft.com/office/powerpoint/2010/main" val="41850952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Подзаголовок 2"/>
          <p:cNvSpPr>
            <a:spLocks noGrp="1"/>
          </p:cNvSpPr>
          <p:nvPr>
            <p:ph type="subTitle" idx="4294967295"/>
          </p:nvPr>
        </p:nvSpPr>
        <p:spPr>
          <a:xfrm>
            <a:off x="0" y="142875"/>
            <a:ext cx="9001125" cy="6429375"/>
          </a:xfrm>
        </p:spPr>
        <p:txBody>
          <a:bodyPr>
            <a:noAutofit/>
          </a:bodyPr>
          <a:lstStyle/>
          <a:p>
            <a:pPr algn="just" eaLnBrk="1" fontAlgn="auto" hangingPunct="1">
              <a:lnSpc>
                <a:spcPct val="80000"/>
              </a:lnSpc>
              <a:spcAft>
                <a:spcPts val="0"/>
              </a:spcAft>
              <a:buFont typeface="Wingdings 2"/>
              <a:buChar char=""/>
              <a:defRPr/>
            </a:pPr>
            <a:r>
              <a:rPr lang="uz-Cyrl-UZ" sz="2800" dirty="0">
                <a:latin typeface="Times New Roman" pitchFamily="18" charset="0"/>
                <a:cs typeface="Times New Roman" pitchFamily="18" charset="0"/>
              </a:rPr>
              <a:t>ХХ аср бошида </a:t>
            </a:r>
            <a:r>
              <a:rPr lang="uz-Cyrl-UZ" sz="2800" b="1" i="1" dirty="0" smtClean="0">
                <a:solidFill>
                  <a:srgbClr val="0000FF"/>
                </a:solidFill>
                <a:latin typeface="Times New Roman" pitchFamily="18" charset="0"/>
                <a:cs typeface="Times New Roman" pitchFamily="18" charset="0"/>
              </a:rPr>
              <a:t>В. Гейгер, Э. Райш, Т. Нольдеке,</a:t>
            </a:r>
            <a:r>
              <a:rPr lang="uz-Cyrl-UZ" sz="2800" i="1" dirty="0" smtClean="0">
                <a:solidFill>
                  <a:srgbClr val="0000FF"/>
                </a:solidFill>
                <a:latin typeface="Times New Roman" pitchFamily="18" charset="0"/>
                <a:cs typeface="Times New Roman" pitchFamily="18" charset="0"/>
              </a:rPr>
              <a:t> </a:t>
            </a:r>
            <a:r>
              <a:rPr lang="uz-Cyrl-UZ" sz="2800" b="1" i="1" dirty="0" smtClean="0">
                <a:solidFill>
                  <a:srgbClr val="0000FF"/>
                </a:solidFill>
                <a:latin typeface="Times New Roman" pitchFamily="18" charset="0"/>
                <a:cs typeface="Times New Roman" pitchFamily="18" charset="0"/>
              </a:rPr>
              <a:t>Ж. Прашеклар</a:t>
            </a:r>
            <a:r>
              <a:rPr lang="uz-Cyrl-UZ" sz="2800" dirty="0" smtClean="0">
                <a:latin typeface="Times New Roman" pitchFamily="18" charset="0"/>
                <a:cs typeface="Times New Roman" pitchFamily="18" charset="0"/>
              </a:rPr>
              <a:t> Бақтрия тарихи билан шуғулланиб, Аҳамонийлар империясига қадар ҳам қандайдир сиёсий бирлашмалар бўлганлиги тўғрисида маълумотлар берган. </a:t>
            </a:r>
            <a:endParaRPr lang="ru-RU" sz="2800" dirty="0" smtClean="0">
              <a:latin typeface="Times New Roman" pitchFamily="18" charset="0"/>
              <a:cs typeface="Times New Roman" pitchFamily="18" charset="0"/>
            </a:endParaRPr>
          </a:p>
          <a:p>
            <a:pPr algn="just" eaLnBrk="1" fontAlgn="auto" hangingPunct="1">
              <a:lnSpc>
                <a:spcPct val="80000"/>
              </a:lnSpc>
              <a:spcAft>
                <a:spcPts val="0"/>
              </a:spcAft>
              <a:buFont typeface="Wingdings 2"/>
              <a:buChar char=""/>
              <a:defRPr/>
            </a:pPr>
            <a:r>
              <a:rPr lang="uz-Cyrl-UZ" sz="2800" b="1" dirty="0" smtClean="0">
                <a:latin typeface="Times New Roman" pitchFamily="18" charset="0"/>
                <a:cs typeface="Times New Roman" pitchFamily="18" charset="0"/>
              </a:rPr>
              <a:t>В.В. Бартольд </a:t>
            </a:r>
            <a:r>
              <a:rPr lang="uz-Cyrl-UZ" sz="2800" dirty="0" smtClean="0">
                <a:latin typeface="Times New Roman" pitchFamily="18" charset="0"/>
                <a:cs typeface="Times New Roman" pitchFamily="18" charset="0"/>
              </a:rPr>
              <a:t>рус тарихчилари орасида биринчи бўлиб, </a:t>
            </a:r>
            <a:r>
              <a:rPr lang="uz-Cyrl-UZ" sz="2800" b="1" dirty="0" smtClean="0">
                <a:latin typeface="Times New Roman" pitchFamily="18" charset="0"/>
                <a:cs typeface="Times New Roman" pitchFamily="18" charset="0"/>
              </a:rPr>
              <a:t>Бақтрияда </a:t>
            </a:r>
            <a:r>
              <a:rPr lang="uz-Cyrl-UZ" sz="2800" dirty="0" smtClean="0">
                <a:latin typeface="Times New Roman" pitchFamily="18" charset="0"/>
                <a:cs typeface="Times New Roman" pitchFamily="18" charset="0"/>
              </a:rPr>
              <a:t>Аҳамонийлар империясига қадар ҳам </a:t>
            </a:r>
            <a:r>
              <a:rPr lang="uz-Cyrl-UZ" sz="2800" b="1" dirty="0" smtClean="0">
                <a:solidFill>
                  <a:srgbClr val="0000FF"/>
                </a:solidFill>
                <a:latin typeface="Times New Roman" pitchFamily="18" charset="0"/>
                <a:cs typeface="Times New Roman" pitchFamily="18" charset="0"/>
              </a:rPr>
              <a:t>давлатчилик бўлганлигини </a:t>
            </a:r>
            <a:r>
              <a:rPr lang="uz-Cyrl-UZ" sz="2800" dirty="0" smtClean="0">
                <a:latin typeface="Times New Roman" pitchFamily="18" charset="0"/>
                <a:cs typeface="Times New Roman" pitchFamily="18" charset="0"/>
              </a:rPr>
              <a:t>айтган.</a:t>
            </a:r>
            <a:endParaRPr lang="ru-RU" sz="2800" dirty="0" smtClean="0">
              <a:latin typeface="Times New Roman" pitchFamily="18" charset="0"/>
              <a:cs typeface="Times New Roman" pitchFamily="18" charset="0"/>
            </a:endParaRPr>
          </a:p>
          <a:p>
            <a:pPr algn="just" eaLnBrk="1" fontAlgn="auto" hangingPunct="1">
              <a:lnSpc>
                <a:spcPct val="80000"/>
              </a:lnSpc>
              <a:spcAft>
                <a:spcPts val="0"/>
              </a:spcAft>
              <a:buFont typeface="Wingdings 2"/>
              <a:buChar char=""/>
              <a:defRPr/>
            </a:pPr>
            <a:r>
              <a:rPr lang="uz-Cyrl-UZ" sz="2800" b="1" dirty="0" smtClean="0">
                <a:latin typeface="Times New Roman" pitchFamily="18" charset="0"/>
                <a:cs typeface="Times New Roman" pitchFamily="18" charset="0"/>
              </a:rPr>
              <a:t>С.П. Толстов </a:t>
            </a:r>
            <a:r>
              <a:rPr lang="uz-Cyrl-UZ" sz="2800" b="1" dirty="0" smtClean="0">
                <a:solidFill>
                  <a:srgbClr val="0000FF"/>
                </a:solidFill>
                <a:latin typeface="Times New Roman" pitchFamily="18" charset="0"/>
                <a:cs typeface="Times New Roman" pitchFamily="18" charset="0"/>
              </a:rPr>
              <a:t>Диодорнинг</a:t>
            </a:r>
            <a:r>
              <a:rPr lang="uz-Cyrl-UZ" sz="2800" dirty="0" smtClean="0">
                <a:latin typeface="Times New Roman" pitchFamily="18" charset="0"/>
                <a:cs typeface="Times New Roman" pitchFamily="18" charset="0"/>
              </a:rPr>
              <a:t> </a:t>
            </a:r>
            <a:r>
              <a:rPr lang="uz-Cyrl-UZ" sz="2800" b="1" i="1" dirty="0" smtClean="0">
                <a:latin typeface="Times New Roman" pitchFamily="18" charset="0"/>
                <a:cs typeface="Times New Roman" pitchFamily="18" charset="0"/>
              </a:rPr>
              <a:t>Бақтрия шаҳарлари, хусусан Бақтр шаҳри тўғрисидаги маълумотлари, яъни шаҳарнинг арки, қалъа деворларининг шаҳарни ўраб турганлиги ҳақидаги</a:t>
            </a:r>
            <a:r>
              <a:rPr lang="uz-Cyrl-UZ" sz="2800" dirty="0" smtClean="0">
                <a:latin typeface="Times New Roman" pitchFamily="18" charset="0"/>
                <a:cs typeface="Times New Roman" pitchFamily="18" charset="0"/>
              </a:rPr>
              <a:t> маълумоти асосида Аҳамонийлар империясига қадар Бақтрияда давлатчилик бўлганлигини тан олади. </a:t>
            </a:r>
          </a:p>
          <a:p>
            <a:pPr algn="just" eaLnBrk="1" fontAlgn="auto" hangingPunct="1">
              <a:lnSpc>
                <a:spcPct val="80000"/>
              </a:lnSpc>
              <a:spcAft>
                <a:spcPts val="0"/>
              </a:spcAft>
              <a:buFont typeface="Wingdings 2"/>
              <a:buChar char=""/>
              <a:defRPr/>
            </a:pPr>
            <a:r>
              <a:rPr lang="uz-Cyrl-UZ" sz="2800" dirty="0" smtClean="0">
                <a:latin typeface="Times New Roman" pitchFamily="18" charset="0"/>
                <a:cs typeface="Times New Roman" pitchFamily="18" charset="0"/>
              </a:rPr>
              <a:t>Иккинчи жаҳон урушидан кейинги даврларга мансуб деярли барча илмий тадқиқотларда Аҳамонийлар босқинига қадар </a:t>
            </a:r>
            <a:r>
              <a:rPr lang="uz-Cyrl-UZ" sz="2800" b="1" dirty="0" smtClean="0">
                <a:latin typeface="Times New Roman" pitchFamily="18" charset="0"/>
                <a:cs typeface="Times New Roman" pitchFamily="18" charset="0"/>
              </a:rPr>
              <a:t>Қадимги Бақтрияда </a:t>
            </a:r>
            <a:r>
              <a:rPr lang="uz-Cyrl-UZ" sz="2800" dirty="0" smtClean="0">
                <a:latin typeface="Times New Roman" pitchFamily="18" charset="0"/>
                <a:cs typeface="Times New Roman" pitchFamily="18" charset="0"/>
              </a:rPr>
              <a:t>давлатчилик бўлганлиги қайд этилган.</a:t>
            </a:r>
            <a:endParaRPr lang="ru-RU" sz="2800" dirty="0" smtClean="0">
              <a:latin typeface="Times New Roman" pitchFamily="18" charset="0"/>
              <a:cs typeface="Times New Roman" pitchFamily="18" charset="0"/>
            </a:endParaRPr>
          </a:p>
          <a:p>
            <a:pPr marL="0" indent="0" eaLnBrk="1" fontAlgn="auto" hangingPunct="1">
              <a:lnSpc>
                <a:spcPct val="80000"/>
              </a:lnSpc>
              <a:spcAft>
                <a:spcPts val="0"/>
              </a:spcAft>
              <a:buFont typeface="Wingdings 2"/>
              <a:buNone/>
              <a:defRPr/>
            </a:pPr>
            <a:endParaRPr lang="ru-RU" sz="2800" dirty="0" smtClean="0"/>
          </a:p>
        </p:txBody>
      </p:sp>
    </p:spTree>
    <p:extLst>
      <p:ext uri="{BB962C8B-B14F-4D97-AF65-F5344CB8AC3E}">
        <p14:creationId xmlns:p14="http://schemas.microsoft.com/office/powerpoint/2010/main" val="20443598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Подзаголовок 2"/>
          <p:cNvSpPr>
            <a:spLocks noGrp="1"/>
          </p:cNvSpPr>
          <p:nvPr>
            <p:ph type="subTitle" idx="4294967295"/>
          </p:nvPr>
        </p:nvSpPr>
        <p:spPr>
          <a:xfrm>
            <a:off x="0" y="0"/>
            <a:ext cx="9144000" cy="6858000"/>
          </a:xfrm>
        </p:spPr>
        <p:style>
          <a:lnRef idx="2">
            <a:schemeClr val="accent1"/>
          </a:lnRef>
          <a:fillRef idx="1">
            <a:schemeClr val="lt1"/>
          </a:fillRef>
          <a:effectRef idx="0">
            <a:schemeClr val="accent1"/>
          </a:effectRef>
          <a:fontRef idx="minor">
            <a:schemeClr val="dk1"/>
          </a:fontRef>
        </p:style>
        <p:txBody>
          <a:bodyPr/>
          <a:lstStyle/>
          <a:p>
            <a:pPr marL="273050" indent="-273050" algn="just" eaLnBrk="1" hangingPunct="1">
              <a:buFont typeface="Arial" panose="020B0604020202020204" pitchFamily="34" charset="0"/>
              <a:buChar char="•"/>
            </a:pPr>
            <a:r>
              <a:rPr lang="uz-Cyrl-UZ" altLang="ru-RU" sz="2400" b="1" dirty="0" smtClean="0">
                <a:latin typeface="Times New Roman" panose="02020603050405020304" pitchFamily="18" charset="0"/>
                <a:cs typeface="Times New Roman" panose="02020603050405020304" pitchFamily="18" charset="0"/>
              </a:rPr>
              <a:t>Француз археологи </a:t>
            </a:r>
            <a:r>
              <a:rPr lang="uz-Cyrl-UZ" altLang="ru-RU" sz="2400" b="1" dirty="0" smtClean="0">
                <a:solidFill>
                  <a:srgbClr val="0000FF"/>
                </a:solidFill>
                <a:latin typeface="Times New Roman" panose="02020603050405020304" pitchFamily="18" charset="0"/>
                <a:cs typeface="Times New Roman" panose="02020603050405020304" pitchFamily="18" charset="0"/>
              </a:rPr>
              <a:t>А. Фуше </a:t>
            </a:r>
            <a:r>
              <a:rPr lang="uz-Cyrl-UZ" altLang="ru-RU" sz="2400" dirty="0" smtClean="0">
                <a:latin typeface="Times New Roman" panose="02020603050405020304" pitchFamily="18" charset="0"/>
                <a:cs typeface="Times New Roman" panose="02020603050405020304" pitchFamily="18" charset="0"/>
              </a:rPr>
              <a:t>Бақтр шаҳрида археологик тадқиқотлар олиб бориб, шаҳарнинг қадимги маданий қатламларини топа олмайди ва </a:t>
            </a:r>
            <a:r>
              <a:rPr lang="uz-Cyrl-UZ" altLang="ru-RU" sz="2400" b="1" i="1" dirty="0" smtClean="0">
                <a:solidFill>
                  <a:srgbClr val="0000FF"/>
                </a:solidFill>
                <a:latin typeface="Times New Roman" panose="02020603050405020304" pitchFamily="18" charset="0"/>
                <a:cs typeface="Times New Roman" panose="02020603050405020304" pitchFamily="18" charset="0"/>
              </a:rPr>
              <a:t>"Бақтрия уйдирма, унинг ҳеч қандай қадимий тарихи йўқ. Бу ерга маданиятни, давлатчилик сиёсатини Аҳамонийлар олиб келган"</a:t>
            </a:r>
            <a:r>
              <a:rPr lang="uz-Cyrl-UZ" altLang="ru-RU" sz="2400" dirty="0" smtClean="0">
                <a:latin typeface="Times New Roman" panose="02020603050405020304" pitchFamily="18" charset="0"/>
                <a:cs typeface="Times New Roman" panose="02020603050405020304" pitchFamily="18" charset="0"/>
              </a:rPr>
              <a:t> деган ғоя билан чиқди. </a:t>
            </a:r>
            <a:endParaRPr lang="ru-RU" altLang="ru-RU" sz="2400" dirty="0" smtClean="0">
              <a:latin typeface="Times New Roman" panose="02020603050405020304" pitchFamily="18" charset="0"/>
              <a:cs typeface="Times New Roman" panose="02020603050405020304" pitchFamily="18" charset="0"/>
            </a:endParaRPr>
          </a:p>
          <a:p>
            <a:pPr marL="273050" indent="-273050" algn="just" eaLnBrk="1" hangingPunct="1">
              <a:buFont typeface="Arial" panose="020B0604020202020204" pitchFamily="34" charset="0"/>
              <a:buChar char="•"/>
            </a:pPr>
            <a:r>
              <a:rPr lang="uz-Cyrl-UZ" altLang="ru-RU" sz="2400" dirty="0" smtClean="0">
                <a:latin typeface="Times New Roman" panose="02020603050405020304" pitchFamily="18" charset="0"/>
                <a:cs typeface="Times New Roman" panose="02020603050405020304" pitchFamily="18" charset="0"/>
              </a:rPr>
              <a:t>Шундан сўнг, Бақтрия ҳудудида бронза даврига оид </a:t>
            </a:r>
            <a:r>
              <a:rPr lang="uz-Cyrl-UZ" altLang="ru-RU" sz="2400" b="1" dirty="0" smtClean="0">
                <a:latin typeface="Times New Roman" panose="02020603050405020304" pitchFamily="18" charset="0"/>
                <a:cs typeface="Times New Roman" panose="02020603050405020304" pitchFamily="18" charset="0"/>
              </a:rPr>
              <a:t>Сополли, Даштли, </a:t>
            </a:r>
            <a:r>
              <a:rPr lang="uz-Cyrl-UZ" altLang="ru-RU" sz="2400" dirty="0" smtClean="0">
                <a:latin typeface="Times New Roman" panose="02020603050405020304" pitchFamily="18" charset="0"/>
                <a:cs typeface="Times New Roman" panose="02020603050405020304" pitchFamily="18" charset="0"/>
              </a:rPr>
              <a:t> сўнгги бронза ва илк темир даврига оид </a:t>
            </a:r>
            <a:r>
              <a:rPr lang="uz-Cyrl-UZ" altLang="ru-RU" sz="2400" b="1" dirty="0" smtClean="0">
                <a:latin typeface="Times New Roman" panose="02020603050405020304" pitchFamily="18" charset="0"/>
                <a:cs typeface="Times New Roman" panose="02020603050405020304" pitchFamily="18" charset="0"/>
              </a:rPr>
              <a:t>Кучуктепа, Тиллатепа, Қизилтепа,</a:t>
            </a:r>
            <a:r>
              <a:rPr lang="uz-Cyrl-UZ" altLang="ru-RU" sz="2400" dirty="0" smtClean="0">
                <a:latin typeface="Times New Roman" panose="02020603050405020304" pitchFamily="18" charset="0"/>
                <a:cs typeface="Times New Roman" panose="02020603050405020304" pitchFamily="18" charset="0"/>
              </a:rPr>
              <a:t> Қадимги Бақтрия маданиятлари очилди. Ўрганилган ушбу маданиятлар асосида </a:t>
            </a:r>
            <a:r>
              <a:rPr lang="uz-Cyrl-UZ" altLang="ru-RU" sz="2400" b="1" dirty="0" smtClean="0">
                <a:latin typeface="Times New Roman" panose="02020603050405020304" pitchFamily="18" charset="0"/>
                <a:cs typeface="Times New Roman" panose="02020603050405020304" pitchFamily="18" charset="0"/>
              </a:rPr>
              <a:t>Е.Е. Кузьмина </a:t>
            </a:r>
            <a:r>
              <a:rPr lang="uz-Cyrl-UZ" altLang="ru-RU" sz="2400" b="1" i="1" dirty="0" smtClean="0">
                <a:solidFill>
                  <a:srgbClr val="0000FF"/>
                </a:solidFill>
                <a:latin typeface="Times New Roman" panose="02020603050405020304" pitchFamily="18" charset="0"/>
                <a:cs typeface="Times New Roman" panose="02020603050405020304" pitchFamily="18" charset="0"/>
              </a:rPr>
              <a:t>"Бақтрия уйдирма эмас, тарихий ҳақиқатдир" </a:t>
            </a:r>
            <a:r>
              <a:rPr lang="uz-Cyrl-UZ" altLang="ru-RU" sz="2400" dirty="0" smtClean="0">
                <a:latin typeface="Times New Roman" panose="02020603050405020304" pitchFamily="18" charset="0"/>
                <a:cs typeface="Times New Roman" panose="02020603050405020304" pitchFamily="18" charset="0"/>
              </a:rPr>
              <a:t>деган ғояни илгари сурди.</a:t>
            </a:r>
            <a:endParaRPr lang="ru-RU" altLang="ru-RU" sz="2400" dirty="0" smtClean="0">
              <a:latin typeface="Times New Roman" panose="02020603050405020304" pitchFamily="18" charset="0"/>
              <a:cs typeface="Times New Roman" panose="02020603050405020304" pitchFamily="18" charset="0"/>
            </a:endParaRPr>
          </a:p>
          <a:p>
            <a:pPr marL="273050" indent="-273050" algn="just" eaLnBrk="1" hangingPunct="1">
              <a:buFont typeface="Arial" panose="020B0604020202020204" pitchFamily="34" charset="0"/>
              <a:buChar char="•"/>
            </a:pPr>
            <a:r>
              <a:rPr lang="uz-Cyrl-UZ" altLang="ru-RU" sz="2400" b="1" dirty="0" smtClean="0">
                <a:latin typeface="Times New Roman" panose="02020603050405020304" pitchFamily="18" charset="0"/>
                <a:cs typeface="Times New Roman" panose="02020603050405020304" pitchFamily="18" charset="0"/>
              </a:rPr>
              <a:t>М.М. Дьяконов </a:t>
            </a:r>
            <a:r>
              <a:rPr lang="uz-Cyrl-UZ" altLang="ru-RU" sz="2400" dirty="0" smtClean="0">
                <a:latin typeface="Times New Roman" panose="02020603050405020304" pitchFamily="18" charset="0"/>
                <a:cs typeface="Times New Roman" panose="02020603050405020304" pitchFamily="18" charset="0"/>
              </a:rPr>
              <a:t>Жанубий Тожикистон ҳудудидаги </a:t>
            </a:r>
            <a:r>
              <a:rPr lang="uz-Cyrl-UZ" altLang="ru-RU" sz="2400" b="1" dirty="0" smtClean="0">
                <a:latin typeface="Times New Roman" panose="02020603050405020304" pitchFamily="18" charset="0"/>
                <a:cs typeface="Times New Roman" panose="02020603050405020304" pitchFamily="18" charset="0"/>
              </a:rPr>
              <a:t>Болдойтепа, Кофирниҳон ёдгорликларини</a:t>
            </a:r>
            <a:r>
              <a:rPr lang="uz-Cyrl-UZ" altLang="ru-RU" sz="2400" dirty="0" smtClean="0">
                <a:latin typeface="Times New Roman" panose="02020603050405020304" pitchFamily="18" charset="0"/>
                <a:cs typeface="Times New Roman" panose="02020603050405020304" pitchFamily="18" charset="0"/>
              </a:rPr>
              <a:t> ўрганиб, «Македонский ва Эллин давридан аввал ҳам Ўрта Осиёда ўзига хос ўтроқ маданият ва синфий жамият бўлган» деган хулосага келди. Унинг </a:t>
            </a:r>
            <a:r>
              <a:rPr lang="uz-Cyrl-UZ" altLang="ru-RU" sz="2400" b="1" dirty="0" smtClean="0">
                <a:latin typeface="Times New Roman" panose="02020603050405020304" pitchFamily="18" charset="0"/>
                <a:cs typeface="Times New Roman" panose="02020603050405020304" pitchFamily="18" charset="0"/>
              </a:rPr>
              <a:t>«мил.ав. VI-IV асрларда</a:t>
            </a:r>
            <a:r>
              <a:rPr lang="uz-Cyrl-UZ" altLang="ru-RU" sz="2400" dirty="0" smtClean="0">
                <a:latin typeface="Times New Roman" panose="02020603050405020304" pitchFamily="18" charset="0"/>
                <a:cs typeface="Times New Roman" panose="02020603050405020304" pitchFamily="18" charset="0"/>
              </a:rPr>
              <a:t> Ўрта Осиё ҳудудида йирик давлатлар бирикмаси бўлмаган, илк давлатлар ҳудудлари суғорилиш районлари чегаралари билан мос келган» деган хулосага келган.  </a:t>
            </a:r>
          </a:p>
        </p:txBody>
      </p:sp>
    </p:spTree>
    <p:extLst>
      <p:ext uri="{BB962C8B-B14F-4D97-AF65-F5344CB8AC3E}">
        <p14:creationId xmlns:p14="http://schemas.microsoft.com/office/powerpoint/2010/main" val="17574844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algn="just" eaLnBrk="1" hangingPunct="1">
              <a:lnSpc>
                <a:spcPct val="80000"/>
              </a:lnSpc>
            </a:pPr>
            <a:r>
              <a:rPr lang="uz-Cyrl-UZ" altLang="ru-RU" sz="3600" b="1" dirty="0" smtClean="0">
                <a:latin typeface="Times New Roman" panose="02020603050405020304" pitchFamily="18" charset="0"/>
                <a:cs typeface="Times New Roman" panose="02020603050405020304" pitchFamily="18" charset="0"/>
              </a:rPr>
              <a:t>А.С. Сагдуллаевнинг </a:t>
            </a:r>
            <a:r>
              <a:rPr lang="uz-Cyrl-UZ" altLang="ru-RU" sz="3600" dirty="0" smtClean="0">
                <a:latin typeface="Times New Roman" panose="02020603050405020304" pitchFamily="18" charset="0"/>
                <a:cs typeface="Times New Roman" panose="02020603050405020304" pitchFamily="18" charset="0"/>
              </a:rPr>
              <a:t>тадқиқотлари диққатга сазовор. У ёзма манбаларни археологик маълумотлар билан боғлаб, </a:t>
            </a:r>
            <a:r>
              <a:rPr lang="uz-Cyrl-UZ" altLang="ru-RU" sz="3600" b="1" dirty="0" smtClean="0">
                <a:latin typeface="Times New Roman" panose="02020603050405020304" pitchFamily="18" charset="0"/>
                <a:cs typeface="Times New Roman" panose="02020603050405020304" pitchFamily="18" charset="0"/>
              </a:rPr>
              <a:t>илк давлатчилик тараққиётининг </a:t>
            </a:r>
            <a:r>
              <a:rPr lang="uz-Cyrl-UZ" altLang="ru-RU" sz="3600" dirty="0" smtClean="0">
                <a:latin typeface="Times New Roman" panose="02020603050405020304" pitchFamily="18" charset="0"/>
                <a:cs typeface="Times New Roman" panose="02020603050405020304" pitchFamily="18" charset="0"/>
              </a:rPr>
              <a:t>қуйидаги </a:t>
            </a:r>
            <a:r>
              <a:rPr lang="uz-Cyrl-UZ" altLang="ru-RU" sz="3600" b="1" dirty="0" smtClean="0">
                <a:latin typeface="Times New Roman" panose="02020603050405020304" pitchFamily="18" charset="0"/>
                <a:cs typeface="Times New Roman" panose="02020603050405020304" pitchFamily="18" charset="0"/>
              </a:rPr>
              <a:t>учта босқичини </a:t>
            </a:r>
            <a:r>
              <a:rPr lang="uz-Cyrl-UZ" altLang="ru-RU" sz="3600" dirty="0" smtClean="0">
                <a:latin typeface="Times New Roman" panose="02020603050405020304" pitchFamily="18" charset="0"/>
                <a:cs typeface="Times New Roman" panose="02020603050405020304" pitchFamily="18" charset="0"/>
              </a:rPr>
              <a:t>кўрсатиб берди:</a:t>
            </a:r>
            <a:endParaRPr lang="ru-RU" altLang="ru-RU" sz="3600" dirty="0" smtClean="0">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b="1" i="1" dirty="0" smtClean="0">
                <a:solidFill>
                  <a:srgbClr val="0000FF"/>
                </a:solidFill>
                <a:latin typeface="Times New Roman" panose="02020603050405020304" pitchFamily="18" charset="0"/>
                <a:cs typeface="Times New Roman" panose="02020603050405020304" pitchFamily="18" charset="0"/>
              </a:rPr>
              <a:t>1.Cўнгги бронза даврида кичик деҳқончилик ўлкаларида илк давлатчилик белгиларининг пайдо бўлиши;</a:t>
            </a:r>
            <a:endParaRPr lang="ru-RU" altLang="ru-RU" sz="3600" b="1" i="1" dirty="0" smtClean="0">
              <a:solidFill>
                <a:srgbClr val="0000FF"/>
              </a:solidFill>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b="1" i="1" dirty="0" smtClean="0">
                <a:solidFill>
                  <a:srgbClr val="0000FF"/>
                </a:solidFill>
                <a:latin typeface="Times New Roman" panose="02020603050405020304" pitchFamily="18" charset="0"/>
                <a:cs typeface="Times New Roman" panose="02020603050405020304" pitchFamily="18" charset="0"/>
              </a:rPr>
              <a:t>2.Арьйошайана - кичик давлат бирлашмалари;</a:t>
            </a:r>
            <a:endParaRPr lang="ru-RU" altLang="ru-RU" sz="3600" b="1" i="1" dirty="0" smtClean="0">
              <a:solidFill>
                <a:srgbClr val="0000FF"/>
              </a:solidFill>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b="1" i="1" dirty="0" smtClean="0">
                <a:solidFill>
                  <a:srgbClr val="0000FF"/>
                </a:solidFill>
                <a:latin typeface="Times New Roman" panose="02020603050405020304" pitchFamily="18" charset="0"/>
                <a:cs typeface="Times New Roman" panose="02020603050405020304" pitchFamily="18" charset="0"/>
              </a:rPr>
              <a:t>3.Қадимги Бақтрия - йирик давлат бирлашмаси.</a:t>
            </a:r>
            <a:endParaRPr lang="ru-RU" altLang="ru-RU" sz="3600" b="1" i="1" dirty="0" smtClean="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9111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sz="3000" b="1" dirty="0" smtClean="0">
                <a:solidFill>
                  <a:srgbClr val="0000FF"/>
                </a:solidFill>
                <a:latin typeface="Times New Roman"/>
                <a:ea typeface="Times New Roman"/>
                <a:cs typeface="Times New Roman"/>
              </a:rPr>
              <a:t>	</a:t>
            </a:r>
            <a:r>
              <a:rPr lang="ru-RU" sz="3000" b="1" dirty="0" err="1" smtClean="0">
                <a:solidFill>
                  <a:srgbClr val="0000FF"/>
                </a:solidFill>
                <a:latin typeface="Times New Roman"/>
                <a:ea typeface="Times New Roman"/>
                <a:cs typeface="Times New Roman"/>
              </a:rPr>
              <a:t>Sug‘diyona</a:t>
            </a:r>
            <a:r>
              <a:rPr lang="ru-RU" sz="3000" b="1" dirty="0">
                <a:solidFill>
                  <a:srgbClr val="0000FF"/>
                </a:solidFill>
                <a:latin typeface="Times New Roman"/>
                <a:ea typeface="Times New Roman"/>
                <a:cs typeface="Times New Roman"/>
              </a:rPr>
              <a:t>. </a:t>
            </a:r>
            <a:endParaRPr lang="ru-RU" sz="3000" b="1" dirty="0" smtClean="0">
              <a:solidFill>
                <a:srgbClr val="0000FF"/>
              </a:solidFill>
              <a:latin typeface="Times New Roman"/>
              <a:ea typeface="Times New Roman"/>
              <a:cs typeface="Times New Roman"/>
            </a:endParaRPr>
          </a:p>
          <a:p>
            <a:pPr marL="0" indent="0" algn="just">
              <a:lnSpc>
                <a:spcPct val="107000"/>
              </a:lnSpc>
              <a:spcAft>
                <a:spcPts val="0"/>
              </a:spcAft>
              <a:buNone/>
            </a:pPr>
            <a:r>
              <a:rPr lang="ru-RU" sz="3000" dirty="0" smtClean="0">
                <a:latin typeface="Times New Roman"/>
                <a:ea typeface="Times New Roman"/>
                <a:cs typeface="Times New Roman"/>
              </a:rPr>
              <a:t>	</a:t>
            </a:r>
            <a:r>
              <a:rPr lang="ru-RU" sz="3000" dirty="0" err="1" smtClean="0">
                <a:latin typeface="Times New Roman"/>
                <a:ea typeface="Times New Roman"/>
                <a:cs typeface="Times New Roman"/>
              </a:rPr>
              <a:t>Turli</a:t>
            </a:r>
            <a:r>
              <a:rPr lang="ru-RU" sz="3000" dirty="0" smtClean="0">
                <a:latin typeface="Times New Roman"/>
                <a:ea typeface="Times New Roman"/>
                <a:cs typeface="Times New Roman"/>
              </a:rPr>
              <a:t> </a:t>
            </a:r>
            <a:r>
              <a:rPr lang="ru-RU" sz="3000" dirty="0" err="1">
                <a:latin typeface="Times New Roman"/>
                <a:ea typeface="Times New Roman"/>
                <a:cs typeface="Times New Roman"/>
              </a:rPr>
              <a:t>manbalardagi</a:t>
            </a:r>
            <a:r>
              <a:rPr lang="ru-RU" sz="3000" dirty="0">
                <a:latin typeface="Times New Roman"/>
                <a:ea typeface="Times New Roman"/>
                <a:cs typeface="Times New Roman"/>
              </a:rPr>
              <a:t> </a:t>
            </a:r>
            <a:r>
              <a:rPr lang="ru-RU" sz="3000" b="1" i="1" dirty="0" err="1">
                <a:latin typeface="Times New Roman"/>
                <a:ea typeface="Times New Roman"/>
                <a:cs typeface="Times New Roman"/>
              </a:rPr>
              <a:t>Sug‘da</a:t>
            </a:r>
            <a:r>
              <a:rPr lang="ru-RU" sz="3000" b="1" i="1" dirty="0">
                <a:latin typeface="Times New Roman"/>
                <a:ea typeface="Times New Roman"/>
                <a:cs typeface="Times New Roman"/>
              </a:rPr>
              <a:t>, </a:t>
            </a:r>
            <a:r>
              <a:rPr lang="ru-RU" sz="3000" b="1" i="1" dirty="0" err="1">
                <a:latin typeface="Times New Roman"/>
                <a:ea typeface="Times New Roman"/>
                <a:cs typeface="Times New Roman"/>
              </a:rPr>
              <a:t>Sug‘uda</a:t>
            </a:r>
            <a:r>
              <a:rPr lang="ru-RU" sz="3000" b="1" i="1" dirty="0">
                <a:latin typeface="Times New Roman"/>
                <a:ea typeface="Times New Roman"/>
                <a:cs typeface="Times New Roman"/>
              </a:rPr>
              <a:t>, </a:t>
            </a:r>
            <a:r>
              <a:rPr lang="ru-RU" sz="3000" b="1" i="1" dirty="0" err="1">
                <a:latin typeface="Times New Roman"/>
                <a:ea typeface="Times New Roman"/>
                <a:cs typeface="Times New Roman"/>
              </a:rPr>
              <a:t>Sug‘diyona</a:t>
            </a:r>
            <a:r>
              <a:rPr lang="ru-RU" sz="3000" b="1" i="1" dirty="0">
                <a:latin typeface="Times New Roman"/>
                <a:ea typeface="Times New Roman"/>
                <a:cs typeface="Times New Roman"/>
              </a:rPr>
              <a:t> </a:t>
            </a:r>
            <a:r>
              <a:rPr lang="ru-RU" sz="3000" dirty="0" err="1">
                <a:latin typeface="Times New Roman"/>
                <a:ea typeface="Times New Roman"/>
                <a:cs typeface="Times New Roman"/>
              </a:rPr>
              <a:t>nomlarining</a:t>
            </a:r>
            <a:r>
              <a:rPr lang="ru-RU" sz="3000" dirty="0">
                <a:latin typeface="Times New Roman"/>
                <a:ea typeface="Times New Roman"/>
                <a:cs typeface="Times New Roman"/>
              </a:rPr>
              <a:t> </a:t>
            </a:r>
            <a:r>
              <a:rPr lang="ru-RU" sz="3000" dirty="0" err="1">
                <a:latin typeface="Times New Roman"/>
                <a:ea typeface="Times New Roman"/>
                <a:cs typeface="Times New Roman"/>
              </a:rPr>
              <a:t>kelib</a:t>
            </a:r>
            <a:r>
              <a:rPr lang="ru-RU" sz="3000" dirty="0">
                <a:latin typeface="Times New Roman"/>
                <a:ea typeface="Times New Roman"/>
                <a:cs typeface="Times New Roman"/>
              </a:rPr>
              <a:t>, </a:t>
            </a:r>
            <a:r>
              <a:rPr lang="ru-RU" sz="3000" dirty="0" err="1">
                <a:latin typeface="Times New Roman"/>
                <a:ea typeface="Times New Roman"/>
                <a:cs typeface="Times New Roman"/>
              </a:rPr>
              <a:t>chiqishi</a:t>
            </a:r>
            <a:r>
              <a:rPr lang="ru-RU" sz="3000" dirty="0">
                <a:latin typeface="Times New Roman"/>
                <a:ea typeface="Times New Roman"/>
                <a:cs typeface="Times New Roman"/>
              </a:rPr>
              <a:t> </a:t>
            </a:r>
            <a:r>
              <a:rPr lang="ru-RU" sz="3000" dirty="0" err="1">
                <a:latin typeface="Times New Roman"/>
                <a:ea typeface="Times New Roman"/>
                <a:cs typeface="Times New Roman"/>
              </a:rPr>
              <a:t>va</a:t>
            </a:r>
            <a:r>
              <a:rPr lang="ru-RU" sz="3000" dirty="0">
                <a:latin typeface="Times New Roman"/>
                <a:ea typeface="Times New Roman"/>
                <a:cs typeface="Times New Roman"/>
              </a:rPr>
              <a:t> </a:t>
            </a:r>
            <a:r>
              <a:rPr lang="ru-RU" sz="3000" dirty="0" err="1">
                <a:latin typeface="Times New Roman"/>
                <a:ea typeface="Times New Roman"/>
                <a:cs typeface="Times New Roman"/>
              </a:rPr>
              <a:t>ularning</a:t>
            </a:r>
            <a:r>
              <a:rPr lang="ru-RU" sz="3000" dirty="0">
                <a:latin typeface="Times New Roman"/>
                <a:ea typeface="Times New Roman"/>
                <a:cs typeface="Times New Roman"/>
              </a:rPr>
              <a:t> </a:t>
            </a:r>
            <a:r>
              <a:rPr lang="ru-RU" sz="3000" dirty="0" err="1">
                <a:latin typeface="Times New Roman"/>
                <a:ea typeface="Times New Roman"/>
                <a:cs typeface="Times New Roman"/>
              </a:rPr>
              <a:t>ma’nosi</a:t>
            </a:r>
            <a:r>
              <a:rPr lang="ru-RU" sz="3000" dirty="0">
                <a:latin typeface="Times New Roman"/>
                <a:ea typeface="Times New Roman"/>
                <a:cs typeface="Times New Roman"/>
              </a:rPr>
              <a:t> </a:t>
            </a:r>
            <a:r>
              <a:rPr lang="ru-RU" sz="3000" dirty="0" err="1">
                <a:latin typeface="Times New Roman"/>
                <a:ea typeface="Times New Roman"/>
                <a:cs typeface="Times New Roman"/>
              </a:rPr>
              <a:t>hozircha</a:t>
            </a:r>
            <a:r>
              <a:rPr lang="ru-RU" sz="3000" dirty="0">
                <a:latin typeface="Times New Roman"/>
                <a:ea typeface="Times New Roman"/>
                <a:cs typeface="Times New Roman"/>
              </a:rPr>
              <a:t> </a:t>
            </a:r>
            <a:r>
              <a:rPr lang="ru-RU" sz="3000" dirty="0" err="1">
                <a:latin typeface="Times New Roman"/>
                <a:ea typeface="Times New Roman"/>
                <a:cs typeface="Times New Roman"/>
              </a:rPr>
              <a:t>noma’lum</a:t>
            </a:r>
            <a:r>
              <a:rPr lang="ru-RU" sz="3000" dirty="0">
                <a:latin typeface="Times New Roman"/>
                <a:ea typeface="Times New Roman"/>
                <a:cs typeface="Times New Roman"/>
              </a:rPr>
              <a:t>. </a:t>
            </a:r>
            <a:r>
              <a:rPr lang="en-US" sz="3000" b="1" dirty="0">
                <a:latin typeface="Times New Roman"/>
                <a:ea typeface="Times New Roman"/>
                <a:cs typeface="Times New Roman"/>
              </a:rPr>
              <a:t>«</a:t>
            </a:r>
            <a:r>
              <a:rPr lang="en-US" sz="3000" b="1" dirty="0" err="1">
                <a:latin typeface="Times New Roman"/>
                <a:ea typeface="Times New Roman"/>
                <a:cs typeface="Times New Roman"/>
              </a:rPr>
              <a:t>Avesto»ning</a:t>
            </a:r>
            <a:r>
              <a:rPr lang="en-US" sz="3000" b="1" dirty="0">
                <a:latin typeface="Times New Roman"/>
                <a:ea typeface="Times New Roman"/>
                <a:cs typeface="Times New Roman"/>
              </a:rPr>
              <a:t> </a:t>
            </a:r>
            <a:r>
              <a:rPr lang="en-US" sz="3000" b="1" dirty="0" err="1">
                <a:solidFill>
                  <a:srgbClr val="0000FF"/>
                </a:solidFill>
                <a:latin typeface="Times New Roman"/>
                <a:ea typeface="Times New Roman"/>
                <a:cs typeface="Times New Roman"/>
              </a:rPr>
              <a:t>Yasht</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kitobida</a:t>
            </a:r>
            <a:r>
              <a:rPr lang="en-US" sz="3000" b="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tilgan</a:t>
            </a:r>
            <a:r>
              <a:rPr lang="en-US" sz="3000" dirty="0">
                <a:latin typeface="Times New Roman"/>
                <a:ea typeface="Times New Roman"/>
                <a:cs typeface="Times New Roman"/>
              </a:rPr>
              <a:t> </a:t>
            </a:r>
            <a:r>
              <a:rPr lang="en-US" sz="3000" dirty="0" err="1">
                <a:latin typeface="Times New Roman"/>
                <a:ea typeface="Times New Roman"/>
                <a:cs typeface="Times New Roman"/>
              </a:rPr>
              <a:t>olingan</a:t>
            </a:r>
            <a:r>
              <a:rPr lang="en-US" sz="3000" dirty="0">
                <a:latin typeface="Times New Roman"/>
                <a:ea typeface="Times New Roman"/>
                <a:cs typeface="Times New Roman"/>
              </a:rPr>
              <a:t> </a:t>
            </a:r>
            <a:r>
              <a:rPr lang="en-US" sz="3000" b="1" dirty="0">
                <a:latin typeface="Times New Roman"/>
                <a:ea typeface="Times New Roman"/>
                <a:cs typeface="Times New Roman"/>
              </a:rPr>
              <a:t>“</a:t>
            </a:r>
            <a:r>
              <a:rPr lang="en-US" sz="3000" b="1" dirty="0" err="1">
                <a:latin typeface="Times New Roman"/>
                <a:ea typeface="Times New Roman"/>
                <a:cs typeface="Times New Roman"/>
              </a:rPr>
              <a:t>Sug‘d</a:t>
            </a:r>
            <a:r>
              <a:rPr lang="en-US" sz="3000" b="1" dirty="0">
                <a:latin typeface="Times New Roman"/>
                <a:ea typeface="Times New Roman"/>
                <a:cs typeface="Times New Roman"/>
              </a:rPr>
              <a:t> </a:t>
            </a:r>
            <a:r>
              <a:rPr lang="en-US" sz="3000" b="1" dirty="0" err="1">
                <a:latin typeface="Times New Roman"/>
                <a:ea typeface="Times New Roman"/>
                <a:cs typeface="Times New Roman"/>
              </a:rPr>
              <a:t>makoni</a:t>
            </a:r>
            <a:r>
              <a:rPr lang="en-US" sz="3000" b="1" dirty="0">
                <a:latin typeface="Times New Roman"/>
                <a:ea typeface="Times New Roman"/>
                <a:cs typeface="Times New Roman"/>
              </a:rPr>
              <a:t> </a:t>
            </a:r>
            <a:r>
              <a:rPr lang="en-US" sz="3000" b="1" dirty="0" err="1">
                <a:latin typeface="Times New Roman"/>
                <a:ea typeface="Times New Roman"/>
                <a:cs typeface="Times New Roman"/>
              </a:rPr>
              <a:t>Gava</a:t>
            </a:r>
            <a:r>
              <a:rPr lang="en-US" sz="3000" b="1" dirty="0">
                <a:latin typeface="Times New Roman"/>
                <a:ea typeface="Times New Roman"/>
                <a:cs typeface="Times New Roman"/>
              </a:rPr>
              <a:t>”—</a:t>
            </a:r>
            <a:r>
              <a:rPr lang="en-US" sz="3000" dirty="0" err="1">
                <a:latin typeface="Times New Roman"/>
                <a:ea typeface="Times New Roman"/>
                <a:cs typeface="Times New Roman"/>
              </a:rPr>
              <a:t>Sug‘diyonaning</a:t>
            </a:r>
            <a:r>
              <a:rPr lang="en-US" sz="3000" dirty="0">
                <a:latin typeface="Times New Roman"/>
                <a:ea typeface="Times New Roman"/>
                <a:cs typeface="Times New Roman"/>
              </a:rPr>
              <a:t> </a:t>
            </a:r>
            <a:r>
              <a:rPr lang="en-US" sz="3000" dirty="0" err="1">
                <a:latin typeface="Times New Roman"/>
                <a:ea typeface="Times New Roman"/>
                <a:cs typeface="Times New Roman"/>
              </a:rPr>
              <a:t>eng</a:t>
            </a:r>
            <a:r>
              <a:rPr lang="en-US" sz="3000" dirty="0">
                <a:latin typeface="Times New Roman"/>
                <a:ea typeface="Times New Roman"/>
                <a:cs typeface="Times New Roman"/>
              </a:rPr>
              <a:t> </a:t>
            </a:r>
            <a:r>
              <a:rPr lang="en-US" sz="3000" dirty="0" err="1">
                <a:latin typeface="Times New Roman"/>
                <a:ea typeface="Times New Roman"/>
                <a:cs typeface="Times New Roman"/>
              </a:rPr>
              <a:t>qadimgi</a:t>
            </a:r>
            <a:r>
              <a:rPr lang="en-US" sz="3000" dirty="0">
                <a:latin typeface="Times New Roman"/>
                <a:ea typeface="Times New Roman"/>
                <a:cs typeface="Times New Roman"/>
              </a:rPr>
              <a:t> </a:t>
            </a:r>
            <a:r>
              <a:rPr lang="en-US" sz="3000" dirty="0" err="1">
                <a:latin typeface="Times New Roman"/>
                <a:ea typeface="Times New Roman"/>
                <a:cs typeface="Times New Roman"/>
              </a:rPr>
              <a:t>viloyati</a:t>
            </a:r>
            <a:r>
              <a:rPr lang="en-US" sz="3000" dirty="0">
                <a:latin typeface="Times New Roman"/>
                <a:ea typeface="Times New Roman"/>
                <a:cs typeface="Times New Roman"/>
              </a:rPr>
              <a:t> </a:t>
            </a:r>
            <a:r>
              <a:rPr lang="en-US" sz="3000" dirty="0" err="1">
                <a:latin typeface="Times New Roman"/>
                <a:ea typeface="Times New Roman"/>
                <a:cs typeface="Times New Roman"/>
              </a:rPr>
              <a:t>bo‘lishi</a:t>
            </a:r>
            <a:r>
              <a:rPr lang="en-US" sz="3000" dirty="0">
                <a:latin typeface="Times New Roman"/>
                <a:ea typeface="Times New Roman"/>
                <a:cs typeface="Times New Roman"/>
              </a:rPr>
              <a:t> </a:t>
            </a:r>
            <a:r>
              <a:rPr lang="en-US" sz="3000" dirty="0" err="1">
                <a:latin typeface="Times New Roman"/>
                <a:ea typeface="Times New Roman"/>
                <a:cs typeface="Times New Roman"/>
              </a:rPr>
              <a:t>mumkin</a:t>
            </a:r>
            <a:r>
              <a:rPr lang="en-US" sz="3000" dirty="0">
                <a:latin typeface="Times New Roman"/>
                <a:ea typeface="Times New Roman"/>
                <a:cs typeface="Times New Roman"/>
              </a:rPr>
              <a:t>. </a:t>
            </a:r>
            <a:r>
              <a:rPr lang="en-US" sz="3000" dirty="0" err="1">
                <a:latin typeface="Times New Roman"/>
                <a:ea typeface="Times New Roman"/>
                <a:cs typeface="Times New Roman"/>
              </a:rPr>
              <a:t>Ba’zi</a:t>
            </a:r>
            <a:r>
              <a:rPr lang="en-US" sz="3000" dirty="0">
                <a:latin typeface="Times New Roman"/>
                <a:ea typeface="Times New Roman"/>
                <a:cs typeface="Times New Roman"/>
              </a:rPr>
              <a:t> </a:t>
            </a:r>
            <a:r>
              <a:rPr lang="en-US" sz="3000" dirty="0" err="1">
                <a:latin typeface="Times New Roman"/>
                <a:ea typeface="Times New Roman"/>
                <a:cs typeface="Times New Roman"/>
              </a:rPr>
              <a:t>ma’lumotlarga</a:t>
            </a:r>
            <a:r>
              <a:rPr lang="en-US" sz="3000" dirty="0">
                <a:latin typeface="Times New Roman"/>
                <a:ea typeface="Times New Roman"/>
                <a:cs typeface="Times New Roman"/>
              </a:rPr>
              <a:t> </a:t>
            </a:r>
            <a:r>
              <a:rPr lang="en-US" sz="3000" dirty="0" err="1">
                <a:latin typeface="Times New Roman"/>
                <a:ea typeface="Times New Roman"/>
                <a:cs typeface="Times New Roman"/>
              </a:rPr>
              <a:t>ko‘ra</a:t>
            </a:r>
            <a:r>
              <a:rPr lang="en-US" sz="3000" dirty="0">
                <a:latin typeface="Times New Roman"/>
                <a:ea typeface="Times New Roman"/>
                <a:cs typeface="Times New Roman"/>
              </a:rPr>
              <a:t>, </a:t>
            </a:r>
            <a:r>
              <a:rPr lang="en-US" sz="3000" b="1" dirty="0" err="1">
                <a:latin typeface="Times New Roman"/>
                <a:ea typeface="Times New Roman"/>
                <a:cs typeface="Times New Roman"/>
              </a:rPr>
              <a:t>Gava</a:t>
            </a:r>
            <a:r>
              <a:rPr lang="en-US" sz="3000" b="1" dirty="0">
                <a:latin typeface="Times New Roman"/>
                <a:ea typeface="Times New Roman"/>
                <a:cs typeface="Times New Roman"/>
              </a:rPr>
              <a:t> (</a:t>
            </a:r>
            <a:r>
              <a:rPr lang="en-US" sz="3000" b="1" dirty="0" err="1">
                <a:latin typeface="Times New Roman"/>
                <a:ea typeface="Times New Roman"/>
                <a:cs typeface="Times New Roman"/>
              </a:rPr>
              <a:t>Gau</a:t>
            </a:r>
            <a:r>
              <a:rPr lang="en-US" sz="3000" b="1" dirty="0">
                <a:latin typeface="Times New Roman"/>
                <a:ea typeface="Times New Roman"/>
                <a:cs typeface="Times New Roman"/>
              </a:rPr>
              <a:t>) – «</a:t>
            </a:r>
            <a:r>
              <a:rPr lang="en-US" sz="3000" b="1" dirty="0" err="1">
                <a:latin typeface="Times New Roman"/>
                <a:ea typeface="Times New Roman"/>
                <a:cs typeface="Times New Roman"/>
              </a:rPr>
              <a:t>buqa</a:t>
            </a:r>
            <a:r>
              <a:rPr lang="en-US" sz="3000" b="1" dirty="0">
                <a:latin typeface="Times New Roman"/>
                <a:ea typeface="Times New Roman"/>
                <a:cs typeface="Times New Roman"/>
              </a:rPr>
              <a:t>», «</a:t>
            </a:r>
            <a:r>
              <a:rPr lang="en-US" sz="3000" b="1" dirty="0" err="1">
                <a:latin typeface="Times New Roman"/>
                <a:ea typeface="Times New Roman"/>
                <a:cs typeface="Times New Roman"/>
              </a:rPr>
              <a:t>poda</a:t>
            </a:r>
            <a:r>
              <a:rPr lang="en-US" sz="3000" b="1" dirty="0">
                <a:latin typeface="Times New Roman"/>
                <a:ea typeface="Times New Roman"/>
                <a:cs typeface="Times New Roman"/>
              </a:rPr>
              <a:t>», </a:t>
            </a:r>
            <a:r>
              <a:rPr lang="en-US" sz="3000" dirty="0" err="1">
                <a:latin typeface="Times New Roman"/>
                <a:ea typeface="Times New Roman"/>
                <a:cs typeface="Times New Roman"/>
              </a:rPr>
              <a:t>Qashqadaryo</a:t>
            </a:r>
            <a:r>
              <a:rPr lang="en-US" sz="3000" dirty="0">
                <a:latin typeface="Times New Roman"/>
                <a:ea typeface="Times New Roman"/>
                <a:cs typeface="Times New Roman"/>
              </a:rPr>
              <a:t> </a:t>
            </a:r>
            <a:r>
              <a:rPr lang="en-US" sz="3000" dirty="0" err="1">
                <a:latin typeface="Times New Roman"/>
                <a:ea typeface="Times New Roman"/>
                <a:cs typeface="Times New Roman"/>
              </a:rPr>
              <a:t>vohasi</a:t>
            </a:r>
            <a:r>
              <a:rPr lang="en-US" sz="3000" dirty="0">
                <a:latin typeface="Times New Roman"/>
                <a:ea typeface="Times New Roman"/>
                <a:cs typeface="Times New Roman"/>
              </a:rPr>
              <a:t> </a:t>
            </a:r>
            <a:r>
              <a:rPr lang="en-US" sz="3000" dirty="0" err="1">
                <a:latin typeface="Times New Roman"/>
                <a:ea typeface="Times New Roman"/>
                <a:cs typeface="Times New Roman"/>
              </a:rPr>
              <a:t>bilan</a:t>
            </a:r>
            <a:r>
              <a:rPr lang="en-US" sz="3000" dirty="0">
                <a:latin typeface="Times New Roman"/>
                <a:ea typeface="Times New Roman"/>
                <a:cs typeface="Times New Roman"/>
              </a:rPr>
              <a:t> </a:t>
            </a:r>
            <a:r>
              <a:rPr lang="en-US" sz="3000" dirty="0" err="1">
                <a:latin typeface="Times New Roman"/>
                <a:ea typeface="Times New Roman"/>
                <a:cs typeface="Times New Roman"/>
              </a:rPr>
              <a:t>bog‘lanadi</a:t>
            </a:r>
            <a:r>
              <a:rPr lang="en-US" sz="3000" dirty="0">
                <a:latin typeface="Times New Roman"/>
                <a:ea typeface="Times New Roman"/>
                <a:cs typeface="Times New Roman"/>
              </a:rPr>
              <a:t>. Bu </a:t>
            </a:r>
            <a:r>
              <a:rPr lang="en-US" sz="3000" dirty="0" err="1">
                <a:latin typeface="Times New Roman"/>
                <a:ea typeface="Times New Roman"/>
                <a:cs typeface="Times New Roman"/>
              </a:rPr>
              <a:t>so‘z</a:t>
            </a:r>
            <a:r>
              <a:rPr lang="en-US" sz="3000" dirty="0">
                <a:latin typeface="Times New Roman"/>
                <a:ea typeface="Times New Roman"/>
                <a:cs typeface="Times New Roman"/>
              </a:rPr>
              <a:t> </a:t>
            </a:r>
            <a:r>
              <a:rPr lang="en-US" sz="3000" dirty="0" err="1">
                <a:latin typeface="Times New Roman"/>
                <a:ea typeface="Times New Roman"/>
                <a:cs typeface="Times New Roman"/>
              </a:rPr>
              <a:t>viloyatning</a:t>
            </a:r>
            <a:r>
              <a:rPr lang="en-US" sz="3000" dirty="0">
                <a:latin typeface="Times New Roman"/>
                <a:ea typeface="Times New Roman"/>
                <a:cs typeface="Times New Roman"/>
              </a:rPr>
              <a:t> </a:t>
            </a:r>
            <a:r>
              <a:rPr lang="en-US" sz="3000" dirty="0" err="1">
                <a:latin typeface="Times New Roman"/>
                <a:ea typeface="Times New Roman"/>
                <a:cs typeface="Times New Roman"/>
              </a:rPr>
              <a:t>juda</a:t>
            </a:r>
            <a:r>
              <a:rPr lang="en-US" sz="3000" dirty="0">
                <a:latin typeface="Times New Roman"/>
                <a:ea typeface="Times New Roman"/>
                <a:cs typeface="Times New Roman"/>
              </a:rPr>
              <a:t> </a:t>
            </a:r>
            <a:r>
              <a:rPr lang="en-US" sz="3000" dirty="0" err="1">
                <a:latin typeface="Times New Roman"/>
                <a:ea typeface="Times New Roman"/>
                <a:cs typeface="Times New Roman"/>
              </a:rPr>
              <a:t>ko‘p</a:t>
            </a:r>
            <a:r>
              <a:rPr lang="en-US" sz="3000" dirty="0">
                <a:latin typeface="Times New Roman"/>
                <a:ea typeface="Times New Roman"/>
                <a:cs typeface="Times New Roman"/>
              </a:rPr>
              <a:t> </a:t>
            </a:r>
            <a:r>
              <a:rPr lang="en-US" sz="3000" dirty="0" err="1">
                <a:latin typeface="Times New Roman"/>
                <a:ea typeface="Times New Roman"/>
                <a:cs typeface="Times New Roman"/>
              </a:rPr>
              <a:t>geografik</a:t>
            </a:r>
            <a:r>
              <a:rPr lang="en-US" sz="3000" dirty="0">
                <a:latin typeface="Times New Roman"/>
                <a:ea typeface="Times New Roman"/>
                <a:cs typeface="Times New Roman"/>
              </a:rPr>
              <a:t> </a:t>
            </a:r>
            <a:r>
              <a:rPr lang="en-US" sz="3000" dirty="0" err="1">
                <a:latin typeface="Times New Roman"/>
                <a:ea typeface="Times New Roman"/>
                <a:cs typeface="Times New Roman"/>
              </a:rPr>
              <a:t>nomlaridan</a:t>
            </a:r>
            <a:r>
              <a:rPr lang="en-US" sz="3000" dirty="0">
                <a:latin typeface="Times New Roman"/>
                <a:ea typeface="Times New Roman"/>
                <a:cs typeface="Times New Roman"/>
              </a:rPr>
              <a:t> </a:t>
            </a:r>
            <a:r>
              <a:rPr lang="en-US" sz="3000" dirty="0" err="1">
                <a:latin typeface="Times New Roman"/>
                <a:ea typeface="Times New Roman"/>
                <a:cs typeface="Times New Roman"/>
              </a:rPr>
              <a:t>takrorlanib</a:t>
            </a:r>
            <a:r>
              <a:rPr lang="en-US" sz="3000" dirty="0">
                <a:latin typeface="Times New Roman"/>
                <a:ea typeface="Times New Roman"/>
                <a:cs typeface="Times New Roman"/>
              </a:rPr>
              <a:t> </a:t>
            </a:r>
            <a:r>
              <a:rPr lang="en-US" sz="3000" dirty="0" err="1">
                <a:latin typeface="Times New Roman"/>
                <a:ea typeface="Times New Roman"/>
                <a:cs typeface="Times New Roman"/>
              </a:rPr>
              <a:t>saqlangan</a:t>
            </a:r>
            <a:r>
              <a:rPr lang="en-US" sz="3000" dirty="0">
                <a:latin typeface="Times New Roman"/>
                <a:ea typeface="Times New Roman"/>
                <a:cs typeface="Times New Roman"/>
              </a:rPr>
              <a:t> </a:t>
            </a:r>
            <a:r>
              <a:rPr lang="en-US" sz="3000" b="1" i="1" dirty="0">
                <a:solidFill>
                  <a:srgbClr val="0000FF"/>
                </a:solidFill>
                <a:latin typeface="Times New Roman"/>
                <a:ea typeface="Times New Roman"/>
                <a:cs typeface="Times New Roman"/>
              </a:rPr>
              <a:t>(</a:t>
            </a:r>
            <a:r>
              <a:rPr lang="en-US" sz="3000" b="1" i="1" dirty="0" err="1">
                <a:solidFill>
                  <a:srgbClr val="0000FF"/>
                </a:solidFill>
                <a:latin typeface="Times New Roman"/>
                <a:ea typeface="Times New Roman"/>
                <a:cs typeface="Times New Roman"/>
              </a:rPr>
              <a:t>Gavdara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Gavxona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tog‘lar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Gau</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cho‘qqi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Gau</a:t>
            </a:r>
            <a:r>
              <a:rPr lang="en-US" sz="3000" b="1" i="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va</a:t>
            </a:r>
            <a:r>
              <a:rPr lang="en-US" sz="3000" dirty="0">
                <a:latin typeface="Times New Roman"/>
                <a:ea typeface="Times New Roman"/>
                <a:cs typeface="Times New Roman"/>
              </a:rPr>
              <a:t> </a:t>
            </a:r>
            <a:r>
              <a:rPr lang="en-US" sz="3000" dirty="0" err="1">
                <a:latin typeface="Times New Roman"/>
                <a:ea typeface="Times New Roman"/>
                <a:cs typeface="Times New Roman"/>
              </a:rPr>
              <a:t>boshqalar</a:t>
            </a:r>
            <a:r>
              <a:rPr lang="en-US" sz="3000" dirty="0">
                <a:latin typeface="Times New Roman"/>
                <a:ea typeface="Times New Roman"/>
                <a:cs typeface="Times New Roman"/>
              </a:rPr>
              <a:t>). </a:t>
            </a:r>
            <a:r>
              <a:rPr lang="en-US" sz="3000" dirty="0" err="1">
                <a:latin typeface="Times New Roman"/>
                <a:ea typeface="Times New Roman"/>
                <a:cs typeface="Times New Roman"/>
              </a:rPr>
              <a:t>Ehtimol</a:t>
            </a:r>
            <a:r>
              <a:rPr lang="en-US" sz="3000" dirty="0">
                <a:latin typeface="Times New Roman"/>
                <a:ea typeface="Times New Roman"/>
                <a:cs typeface="Times New Roman"/>
              </a:rPr>
              <a:t>, </a:t>
            </a:r>
            <a:r>
              <a:rPr lang="en-US" sz="3000" b="1" dirty="0">
                <a:latin typeface="Times New Roman"/>
                <a:ea typeface="Times New Roman"/>
                <a:cs typeface="Times New Roman"/>
              </a:rPr>
              <a:t>“</a:t>
            </a:r>
            <a:r>
              <a:rPr lang="en-US" sz="3000" b="1" dirty="0" err="1">
                <a:latin typeface="Times New Roman"/>
                <a:ea typeface="Times New Roman"/>
                <a:cs typeface="Times New Roman"/>
              </a:rPr>
              <a:t>Gava</a:t>
            </a:r>
            <a:r>
              <a:rPr lang="en-US" sz="3000" b="1" dirty="0">
                <a:latin typeface="Times New Roman"/>
                <a:ea typeface="Times New Roman"/>
                <a:cs typeface="Times New Roman"/>
              </a:rPr>
              <a:t> </a:t>
            </a:r>
            <a:r>
              <a:rPr lang="en-US" sz="3000" b="1" dirty="0" err="1">
                <a:latin typeface="Times New Roman"/>
                <a:ea typeface="Times New Roman"/>
                <a:cs typeface="Times New Roman"/>
              </a:rPr>
              <a:t>Sug‘da</a:t>
            </a:r>
            <a:r>
              <a:rPr lang="en-US" sz="3000" b="1" dirty="0">
                <a:latin typeface="Times New Roman"/>
                <a:ea typeface="Times New Roman"/>
                <a:cs typeface="Times New Roman"/>
              </a:rPr>
              <a:t>” </a:t>
            </a:r>
            <a:r>
              <a:rPr lang="en-US" sz="3000" dirty="0" err="1">
                <a:latin typeface="Times New Roman"/>
                <a:ea typeface="Times New Roman"/>
                <a:cs typeface="Times New Roman"/>
              </a:rPr>
              <a:t>atamasida</a:t>
            </a:r>
            <a:r>
              <a:rPr lang="en-US" sz="3000" dirty="0">
                <a:latin typeface="Times New Roman"/>
                <a:ea typeface="Times New Roman"/>
                <a:cs typeface="Times New Roman"/>
              </a:rPr>
              <a:t> </a:t>
            </a:r>
            <a:r>
              <a:rPr lang="en-US" sz="3000" b="1" dirty="0">
                <a:solidFill>
                  <a:srgbClr val="0000FF"/>
                </a:solidFill>
                <a:latin typeface="Times New Roman"/>
                <a:ea typeface="Times New Roman"/>
                <a:cs typeface="Times New Roman"/>
              </a:rPr>
              <a:t>“</a:t>
            </a:r>
            <a:r>
              <a:rPr lang="en-US" sz="3000" b="1" dirty="0" err="1">
                <a:solidFill>
                  <a:srgbClr val="0000FF"/>
                </a:solidFill>
                <a:latin typeface="Times New Roman"/>
                <a:ea typeface="Times New Roman"/>
                <a:cs typeface="Times New Roman"/>
              </a:rPr>
              <a:t>qudratli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Sug‘d</a:t>
            </a:r>
            <a:r>
              <a:rPr lang="en-US" sz="3000" b="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tushunchasi</a:t>
            </a:r>
            <a:r>
              <a:rPr lang="en-US" sz="3000" dirty="0">
                <a:latin typeface="Times New Roman"/>
                <a:ea typeface="Times New Roman"/>
                <a:cs typeface="Times New Roman"/>
              </a:rPr>
              <a:t> </a:t>
            </a:r>
            <a:r>
              <a:rPr lang="en-US" sz="3000" dirty="0" err="1">
                <a:latin typeface="Times New Roman"/>
                <a:ea typeface="Times New Roman"/>
                <a:cs typeface="Times New Roman"/>
              </a:rPr>
              <a:t>o‘z</a:t>
            </a:r>
            <a:r>
              <a:rPr lang="en-US" sz="3000" dirty="0">
                <a:latin typeface="Times New Roman"/>
                <a:ea typeface="Times New Roman"/>
                <a:cs typeface="Times New Roman"/>
              </a:rPr>
              <a:t> </a:t>
            </a:r>
            <a:r>
              <a:rPr lang="en-US" sz="3000" dirty="0" err="1">
                <a:latin typeface="Times New Roman"/>
                <a:ea typeface="Times New Roman"/>
                <a:cs typeface="Times New Roman"/>
              </a:rPr>
              <a:t>aksini</a:t>
            </a:r>
            <a:r>
              <a:rPr lang="en-US" sz="3000" dirty="0">
                <a:latin typeface="Times New Roman"/>
                <a:ea typeface="Times New Roman"/>
                <a:cs typeface="Times New Roman"/>
              </a:rPr>
              <a:t> </a:t>
            </a:r>
            <a:r>
              <a:rPr lang="en-US" sz="3000" dirty="0" err="1" smtClean="0">
                <a:latin typeface="Times New Roman"/>
                <a:ea typeface="Times New Roman"/>
                <a:cs typeface="Times New Roman"/>
              </a:rPr>
              <a:t>topgan</a:t>
            </a:r>
            <a:r>
              <a:rPr lang="en-US" sz="3000" dirty="0" smtClean="0">
                <a:latin typeface="Times New Roman"/>
                <a:ea typeface="Times New Roman"/>
                <a:cs typeface="Times New Roman"/>
              </a:rPr>
              <a:t>.</a:t>
            </a:r>
            <a:endParaRPr lang="ru-RU" sz="3000" dirty="0" smtClean="0">
              <a:latin typeface="Times New Roman"/>
              <a:ea typeface="Times New Roman"/>
              <a:cs typeface="Times New Roman"/>
            </a:endParaRPr>
          </a:p>
        </p:txBody>
      </p:sp>
    </p:spTree>
    <p:extLst>
      <p:ext uri="{BB962C8B-B14F-4D97-AF65-F5344CB8AC3E}">
        <p14:creationId xmlns:p14="http://schemas.microsoft.com/office/powerpoint/2010/main" val="2854935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844"/>
            <a:ext cx="9144000" cy="6835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31732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sz="3000" b="1" dirty="0" smtClean="0">
                <a:solidFill>
                  <a:srgbClr val="0000FF"/>
                </a:solidFill>
                <a:latin typeface="Times New Roman"/>
                <a:ea typeface="Times New Roman"/>
                <a:cs typeface="Times New Roman"/>
              </a:rPr>
              <a:t>	</a:t>
            </a:r>
            <a:r>
              <a:rPr lang="ru-RU" sz="3000" b="1" dirty="0" err="1" smtClean="0">
                <a:solidFill>
                  <a:srgbClr val="0000FF"/>
                </a:solidFill>
                <a:latin typeface="Times New Roman"/>
                <a:ea typeface="Times New Roman"/>
                <a:cs typeface="Times New Roman"/>
              </a:rPr>
              <a:t>Sug‘diyona</a:t>
            </a:r>
            <a:r>
              <a:rPr lang="ru-RU" sz="3000" b="1" dirty="0">
                <a:solidFill>
                  <a:srgbClr val="0000FF"/>
                </a:solidFill>
                <a:latin typeface="Times New Roman"/>
                <a:ea typeface="Times New Roman"/>
                <a:cs typeface="Times New Roman"/>
              </a:rPr>
              <a:t>. </a:t>
            </a:r>
            <a:endParaRPr lang="ru-RU" sz="3000" b="1" dirty="0" smtClean="0">
              <a:solidFill>
                <a:srgbClr val="0000FF"/>
              </a:solidFill>
              <a:latin typeface="Times New Roman"/>
              <a:ea typeface="Times New Roman"/>
              <a:cs typeface="Times New Roman"/>
            </a:endParaRPr>
          </a:p>
          <a:p>
            <a:pPr marL="0" indent="0" algn="just">
              <a:lnSpc>
                <a:spcPct val="107000"/>
              </a:lnSpc>
              <a:spcAft>
                <a:spcPts val="0"/>
              </a:spcAft>
              <a:buNone/>
            </a:pPr>
            <a:r>
              <a:rPr lang="ru-RU" sz="3000" dirty="0">
                <a:latin typeface="Times New Roman"/>
                <a:ea typeface="Times New Roman"/>
                <a:cs typeface="Times New Roman"/>
              </a:rPr>
              <a:t>	</a:t>
            </a:r>
            <a:r>
              <a:rPr lang="en-US" sz="2800" dirty="0" err="1" smtClean="0">
                <a:latin typeface="Times New Roman"/>
                <a:ea typeface="Times New Roman"/>
                <a:cs typeface="Times New Roman"/>
              </a:rPr>
              <a:t>Qashqadaryoda</a:t>
            </a:r>
            <a:r>
              <a:rPr lang="en-US" sz="2800" dirty="0" smtClean="0">
                <a:latin typeface="Times New Roman"/>
                <a:ea typeface="Times New Roman"/>
                <a:cs typeface="Times New Roman"/>
              </a:rPr>
              <a:t> </a:t>
            </a:r>
            <a:r>
              <a:rPr lang="en-US" sz="2800" dirty="0" err="1">
                <a:latin typeface="Times New Roman"/>
                <a:ea typeface="Times New Roman"/>
                <a:cs typeface="Times New Roman"/>
              </a:rPr>
              <a:t>eng</a:t>
            </a:r>
            <a:r>
              <a:rPr lang="en-US" sz="2800" dirty="0">
                <a:latin typeface="Times New Roman"/>
                <a:ea typeface="Times New Roman"/>
                <a:cs typeface="Times New Roman"/>
              </a:rPr>
              <a:t> </a:t>
            </a:r>
            <a:r>
              <a:rPr lang="en-US" sz="2800" dirty="0" err="1">
                <a:latin typeface="Times New Roman"/>
                <a:ea typeface="Times New Roman"/>
                <a:cs typeface="Times New Roman"/>
              </a:rPr>
              <a:t>q</a:t>
            </a:r>
            <a:r>
              <a:rPr lang="en-US" sz="2800" dirty="0" err="1" smtClean="0">
                <a:latin typeface="Times New Roman"/>
                <a:ea typeface="Times New Roman"/>
                <a:cs typeface="Times New Roman"/>
              </a:rPr>
              <a:t>adimgi</a:t>
            </a:r>
            <a:r>
              <a:rPr lang="en-US" sz="2800" dirty="0" smtClean="0">
                <a:latin typeface="Times New Roman"/>
                <a:ea typeface="Times New Roman"/>
                <a:cs typeface="Times New Roman"/>
              </a:rPr>
              <a:t> </a:t>
            </a:r>
            <a:r>
              <a:rPr lang="en-US" sz="2800" dirty="0" err="1">
                <a:latin typeface="Times New Roman"/>
                <a:ea typeface="Times New Roman"/>
                <a:cs typeface="Times New Roman"/>
              </a:rPr>
              <a:t>dehqonchilik</a:t>
            </a:r>
            <a:r>
              <a:rPr lang="en-US" sz="2800" dirty="0">
                <a:latin typeface="Times New Roman"/>
                <a:ea typeface="Times New Roman"/>
                <a:cs typeface="Times New Roman"/>
              </a:rPr>
              <a:t> </a:t>
            </a:r>
            <a:r>
              <a:rPr lang="en-US" sz="2800" dirty="0" err="1">
                <a:latin typeface="Times New Roman"/>
                <a:ea typeface="Times New Roman"/>
                <a:cs typeface="Times New Roman"/>
              </a:rPr>
              <a:t>bilan</a:t>
            </a:r>
            <a:r>
              <a:rPr lang="en-US" sz="2800" dirty="0">
                <a:latin typeface="Times New Roman"/>
                <a:ea typeface="Times New Roman"/>
                <a:cs typeface="Times New Roman"/>
              </a:rPr>
              <a:t> </a:t>
            </a:r>
            <a:r>
              <a:rPr lang="en-US" sz="2800" dirty="0" err="1">
                <a:latin typeface="Times New Roman"/>
                <a:ea typeface="Times New Roman"/>
                <a:cs typeface="Times New Roman"/>
              </a:rPr>
              <a:t>shug‘ullangan</a:t>
            </a:r>
            <a:r>
              <a:rPr lang="en-US" sz="2800" dirty="0">
                <a:latin typeface="Times New Roman"/>
                <a:ea typeface="Times New Roman"/>
                <a:cs typeface="Times New Roman"/>
              </a:rPr>
              <a:t> </a:t>
            </a:r>
            <a:r>
              <a:rPr lang="en-US" sz="2800" dirty="0" err="1">
                <a:latin typeface="Times New Roman"/>
                <a:ea typeface="Times New Roman"/>
                <a:cs typeface="Times New Roman"/>
              </a:rPr>
              <a:t>yirik</a:t>
            </a:r>
            <a:r>
              <a:rPr lang="en-US" sz="2800" dirty="0">
                <a:latin typeface="Times New Roman"/>
                <a:ea typeface="Times New Roman"/>
                <a:cs typeface="Times New Roman"/>
              </a:rPr>
              <a:t> </a:t>
            </a:r>
            <a:r>
              <a:rPr lang="en-US" sz="2800" dirty="0" err="1">
                <a:latin typeface="Times New Roman"/>
                <a:ea typeface="Times New Roman"/>
                <a:cs typeface="Times New Roman"/>
              </a:rPr>
              <a:t>markazlar</a:t>
            </a:r>
            <a:r>
              <a:rPr lang="en-US" sz="2800" dirty="0">
                <a:latin typeface="Times New Roman"/>
                <a:ea typeface="Times New Roman"/>
                <a:cs typeface="Times New Roman"/>
              </a:rPr>
              <a:t> </a:t>
            </a:r>
            <a:r>
              <a:rPr lang="en-US" sz="2800" dirty="0" err="1">
                <a:latin typeface="Times New Roman"/>
                <a:ea typeface="Times New Roman"/>
                <a:cs typeface="Times New Roman"/>
              </a:rPr>
              <a:t>va</a:t>
            </a:r>
            <a:r>
              <a:rPr lang="en-US" sz="2800" dirty="0">
                <a:latin typeface="Times New Roman"/>
                <a:ea typeface="Times New Roman"/>
                <a:cs typeface="Times New Roman"/>
              </a:rPr>
              <a:t> </a:t>
            </a:r>
            <a:r>
              <a:rPr lang="en-US" sz="2800" dirty="0" err="1">
                <a:latin typeface="Times New Roman"/>
                <a:ea typeface="Times New Roman"/>
                <a:cs typeface="Times New Roman"/>
              </a:rPr>
              <a:t>uy</a:t>
            </a:r>
            <a:r>
              <a:rPr lang="en-US" sz="2800" dirty="0">
                <a:latin typeface="Times New Roman"/>
                <a:ea typeface="Times New Roman"/>
                <a:cs typeface="Times New Roman"/>
              </a:rPr>
              <a:t>–</a:t>
            </a:r>
            <a:r>
              <a:rPr lang="en-US" sz="2800" dirty="0" err="1">
                <a:latin typeface="Times New Roman"/>
                <a:ea typeface="Times New Roman"/>
                <a:cs typeface="Times New Roman"/>
              </a:rPr>
              <a:t>qo‘rg‘onlari</a:t>
            </a:r>
            <a:r>
              <a:rPr lang="en-US" sz="2800" dirty="0">
                <a:latin typeface="Times New Roman"/>
                <a:ea typeface="Times New Roman"/>
                <a:cs typeface="Times New Roman"/>
              </a:rPr>
              <a:t> </a:t>
            </a:r>
            <a:r>
              <a:rPr lang="en-US" sz="2800" dirty="0" err="1">
                <a:latin typeface="Times New Roman"/>
                <a:ea typeface="Times New Roman"/>
                <a:cs typeface="Times New Roman"/>
              </a:rPr>
              <a:t>qoldiqlari</a:t>
            </a:r>
            <a:r>
              <a:rPr lang="en-US" sz="2800" dirty="0">
                <a:latin typeface="Times New Roman"/>
                <a:ea typeface="Times New Roman"/>
                <a:cs typeface="Times New Roman"/>
              </a:rPr>
              <a:t> </a:t>
            </a:r>
            <a:r>
              <a:rPr lang="en-US" sz="2800" dirty="0" err="1">
                <a:latin typeface="Times New Roman"/>
                <a:ea typeface="Times New Roman"/>
                <a:cs typeface="Times New Roman"/>
              </a:rPr>
              <a:t>mil.avv</a:t>
            </a:r>
            <a:r>
              <a:rPr lang="en-US" sz="2800" dirty="0">
                <a:latin typeface="Times New Roman"/>
                <a:ea typeface="Times New Roman"/>
                <a:cs typeface="Times New Roman"/>
              </a:rPr>
              <a:t>. </a:t>
            </a:r>
            <a:r>
              <a:rPr lang="en-US" sz="2800" b="1" dirty="0">
                <a:latin typeface="Times New Roman"/>
                <a:ea typeface="Times New Roman"/>
                <a:cs typeface="Times New Roman"/>
              </a:rPr>
              <a:t>X—VIII </a:t>
            </a:r>
            <a:r>
              <a:rPr lang="en-US" sz="2800" b="1" dirty="0" err="1">
                <a:latin typeface="Times New Roman"/>
                <a:ea typeface="Times New Roman"/>
                <a:cs typeface="Times New Roman"/>
              </a:rPr>
              <a:t>asrlar</a:t>
            </a:r>
            <a:r>
              <a:rPr lang="en-US" sz="2800" b="1" dirty="0">
                <a:latin typeface="Times New Roman"/>
                <a:ea typeface="Times New Roman"/>
                <a:cs typeface="Times New Roman"/>
              </a:rPr>
              <a:t> </a:t>
            </a:r>
            <a:r>
              <a:rPr lang="en-US" sz="2800" dirty="0" err="1">
                <a:latin typeface="Times New Roman"/>
                <a:ea typeface="Times New Roman"/>
                <a:cs typeface="Times New Roman"/>
              </a:rPr>
              <a:t>bilan</a:t>
            </a:r>
            <a:r>
              <a:rPr lang="en-US" sz="2800" dirty="0">
                <a:latin typeface="Times New Roman"/>
                <a:ea typeface="Times New Roman"/>
                <a:cs typeface="Times New Roman"/>
              </a:rPr>
              <a:t> </a:t>
            </a:r>
            <a:r>
              <a:rPr lang="en-US" sz="2800" dirty="0" err="1">
                <a:latin typeface="Times New Roman"/>
                <a:ea typeface="Times New Roman"/>
                <a:cs typeface="Times New Roman"/>
              </a:rPr>
              <a:t>belgilanadi</a:t>
            </a:r>
            <a:r>
              <a:rPr lang="en-US" sz="2800" dirty="0">
                <a:latin typeface="Times New Roman"/>
                <a:ea typeface="Times New Roman"/>
                <a:cs typeface="Times New Roman"/>
              </a:rPr>
              <a:t>. </a:t>
            </a:r>
            <a:r>
              <a:rPr lang="en-US" sz="2800" dirty="0" err="1">
                <a:latin typeface="Times New Roman"/>
                <a:ea typeface="Times New Roman"/>
                <a:cs typeface="Times New Roman"/>
              </a:rPr>
              <a:t>Shular</a:t>
            </a:r>
            <a:r>
              <a:rPr lang="en-US" sz="2800" dirty="0">
                <a:latin typeface="Times New Roman"/>
                <a:ea typeface="Times New Roman"/>
                <a:cs typeface="Times New Roman"/>
              </a:rPr>
              <a:t> </a:t>
            </a:r>
            <a:r>
              <a:rPr lang="en-US" sz="2800" dirty="0" err="1">
                <a:latin typeface="Times New Roman"/>
                <a:ea typeface="Times New Roman"/>
                <a:cs typeface="Times New Roman"/>
              </a:rPr>
              <a:t>jumlasidan</a:t>
            </a:r>
            <a:r>
              <a:rPr lang="en-US" sz="2800" dirty="0">
                <a:latin typeface="Times New Roman"/>
                <a:ea typeface="Times New Roman"/>
                <a:cs typeface="Times New Roman"/>
              </a:rPr>
              <a:t> </a:t>
            </a:r>
            <a:r>
              <a:rPr lang="en-US" sz="2800" b="1" i="1" dirty="0" err="1">
                <a:solidFill>
                  <a:srgbClr val="0000FF"/>
                </a:solidFill>
                <a:latin typeface="Times New Roman"/>
                <a:ea typeface="Times New Roman"/>
                <a:cs typeface="Times New Roman"/>
              </a:rPr>
              <a:t>Sangirtepa</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Yangitepa</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Chiroqchitepa</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Yerqo‘rg‘ondir</a:t>
            </a:r>
            <a:r>
              <a:rPr lang="en-US" sz="2800" dirty="0">
                <a:latin typeface="Times New Roman"/>
                <a:ea typeface="Times New Roman"/>
                <a:cs typeface="Times New Roman"/>
              </a:rPr>
              <a:t>. </a:t>
            </a:r>
            <a:r>
              <a:rPr lang="en-US" sz="2800" dirty="0" err="1">
                <a:latin typeface="Times New Roman"/>
                <a:ea typeface="Times New Roman"/>
                <a:cs typeface="Times New Roman"/>
              </a:rPr>
              <a:t>Mazkur</a:t>
            </a:r>
            <a:r>
              <a:rPr lang="en-US" sz="2800" dirty="0">
                <a:latin typeface="Times New Roman"/>
                <a:ea typeface="Times New Roman"/>
                <a:cs typeface="Times New Roman"/>
              </a:rPr>
              <a:t> </a:t>
            </a:r>
            <a:r>
              <a:rPr lang="en-US" sz="2800" dirty="0" err="1">
                <a:latin typeface="Times New Roman"/>
                <a:ea typeface="Times New Roman"/>
                <a:cs typeface="Times New Roman"/>
              </a:rPr>
              <a:t>davrga</a:t>
            </a:r>
            <a:r>
              <a:rPr lang="en-US" sz="2800" dirty="0">
                <a:latin typeface="Times New Roman"/>
                <a:ea typeface="Times New Roman"/>
                <a:cs typeface="Times New Roman"/>
              </a:rPr>
              <a:t> </a:t>
            </a:r>
            <a:r>
              <a:rPr lang="en-US" sz="2800" dirty="0" err="1">
                <a:latin typeface="Times New Roman"/>
                <a:ea typeface="Times New Roman"/>
                <a:cs typeface="Times New Roman"/>
              </a:rPr>
              <a:t>oid</a:t>
            </a:r>
            <a:r>
              <a:rPr lang="en-US" sz="2800" dirty="0">
                <a:latin typeface="Times New Roman"/>
                <a:ea typeface="Times New Roman"/>
                <a:cs typeface="Times New Roman"/>
              </a:rPr>
              <a:t> </a:t>
            </a:r>
            <a:r>
              <a:rPr lang="en-US" sz="2800" dirty="0" err="1">
                <a:latin typeface="Times New Roman"/>
                <a:ea typeface="Times New Roman"/>
                <a:cs typeface="Times New Roman"/>
              </a:rPr>
              <a:t>Yasht</a:t>
            </a:r>
            <a:r>
              <a:rPr lang="en-US" sz="2800" dirty="0">
                <a:latin typeface="Times New Roman"/>
                <a:ea typeface="Times New Roman"/>
                <a:cs typeface="Times New Roman"/>
              </a:rPr>
              <a:t> </a:t>
            </a:r>
            <a:r>
              <a:rPr lang="en-US" sz="2800" dirty="0" err="1">
                <a:latin typeface="Times New Roman"/>
                <a:ea typeface="Times New Roman"/>
                <a:cs typeface="Times New Roman"/>
              </a:rPr>
              <a:t>ma’lumotlari</a:t>
            </a:r>
            <a:r>
              <a:rPr lang="en-US" sz="2800" dirty="0">
                <a:latin typeface="Times New Roman"/>
                <a:ea typeface="Times New Roman"/>
                <a:cs typeface="Times New Roman"/>
              </a:rPr>
              <a:t> </a:t>
            </a:r>
            <a:r>
              <a:rPr lang="en-US" sz="2800" b="1" dirty="0" err="1">
                <a:latin typeface="Times New Roman"/>
                <a:ea typeface="Times New Roman"/>
                <a:cs typeface="Times New Roman"/>
              </a:rPr>
              <a:t>Gava</a:t>
            </a:r>
            <a:r>
              <a:rPr lang="en-US" sz="2800" b="1" dirty="0">
                <a:latin typeface="Times New Roman"/>
                <a:ea typeface="Times New Roman"/>
                <a:cs typeface="Times New Roman"/>
              </a:rPr>
              <a:t> </a:t>
            </a:r>
            <a:r>
              <a:rPr lang="en-US" sz="2800" b="1" dirty="0" err="1">
                <a:latin typeface="Times New Roman"/>
                <a:ea typeface="Times New Roman"/>
                <a:cs typeface="Times New Roman"/>
              </a:rPr>
              <a:t>Sug‘da</a:t>
            </a:r>
            <a:r>
              <a:rPr lang="en-US" sz="2800" b="1" dirty="0">
                <a:latin typeface="Times New Roman"/>
                <a:ea typeface="Times New Roman"/>
                <a:cs typeface="Times New Roman"/>
              </a:rPr>
              <a:t> </a:t>
            </a:r>
            <a:r>
              <a:rPr lang="en-US" sz="2800" dirty="0" err="1">
                <a:latin typeface="Times New Roman"/>
                <a:ea typeface="Times New Roman"/>
                <a:cs typeface="Times New Roman"/>
              </a:rPr>
              <a:t>haqida</a:t>
            </a:r>
            <a:r>
              <a:rPr lang="en-US" sz="2800" dirty="0">
                <a:latin typeface="Times New Roman"/>
                <a:ea typeface="Times New Roman"/>
                <a:cs typeface="Times New Roman"/>
              </a:rPr>
              <a:t> </a:t>
            </a:r>
            <a:r>
              <a:rPr lang="en-US" sz="2800" dirty="0" err="1">
                <a:latin typeface="Times New Roman"/>
                <a:ea typeface="Times New Roman"/>
                <a:cs typeface="Times New Roman"/>
              </a:rPr>
              <a:t>e’lon</a:t>
            </a:r>
            <a:r>
              <a:rPr lang="en-US" sz="2800" dirty="0">
                <a:latin typeface="Times New Roman"/>
                <a:ea typeface="Times New Roman"/>
                <a:cs typeface="Times New Roman"/>
              </a:rPr>
              <a:t> </a:t>
            </a:r>
            <a:r>
              <a:rPr lang="en-US" sz="2800" dirty="0" err="1" smtClean="0">
                <a:latin typeface="Times New Roman"/>
                <a:ea typeface="Times New Roman"/>
                <a:cs typeface="Times New Roman"/>
              </a:rPr>
              <a:t>qiladi</a:t>
            </a:r>
            <a:r>
              <a:rPr lang="en-US" sz="2800" dirty="0" smtClean="0">
                <a:latin typeface="Times New Roman"/>
                <a:ea typeface="Times New Roman"/>
                <a:cs typeface="Times New Roman"/>
              </a:rPr>
              <a:t>.</a:t>
            </a:r>
            <a:endParaRPr lang="ru-RU" sz="2400" dirty="0" smtClean="0">
              <a:latin typeface="Calibri"/>
              <a:ea typeface="Times New Roman"/>
              <a:cs typeface="Times New Roman"/>
            </a:endParaRPr>
          </a:p>
          <a:p>
            <a:pPr marL="0" indent="0" algn="just">
              <a:lnSpc>
                <a:spcPct val="107000"/>
              </a:lnSpc>
              <a:spcAft>
                <a:spcPts val="0"/>
              </a:spcAft>
              <a:buNone/>
            </a:pPr>
            <a:r>
              <a:rPr lang="ru-RU" sz="2400" dirty="0">
                <a:latin typeface="Calibri"/>
                <a:ea typeface="Times New Roman"/>
                <a:cs typeface="Times New Roman"/>
              </a:rPr>
              <a:t>	</a:t>
            </a:r>
            <a:r>
              <a:rPr lang="en-US" sz="2800" dirty="0" err="1" smtClean="0">
                <a:latin typeface="Times New Roman"/>
                <a:ea typeface="Times New Roman"/>
                <a:cs typeface="Times New Roman"/>
              </a:rPr>
              <a:t>Qadimgi</a:t>
            </a:r>
            <a:r>
              <a:rPr lang="en-US" sz="2800" dirty="0" smtClean="0">
                <a:latin typeface="Times New Roman"/>
                <a:ea typeface="Times New Roman"/>
                <a:cs typeface="Times New Roman"/>
              </a:rPr>
              <a:t> </a:t>
            </a:r>
            <a:r>
              <a:rPr lang="en-US" sz="2800" dirty="0" err="1">
                <a:latin typeface="Times New Roman"/>
                <a:ea typeface="Times New Roman"/>
                <a:cs typeface="Times New Roman"/>
              </a:rPr>
              <a:t>yunon</a:t>
            </a:r>
            <a:r>
              <a:rPr lang="en-US" sz="2800" dirty="0">
                <a:latin typeface="Times New Roman"/>
                <a:ea typeface="Times New Roman"/>
                <a:cs typeface="Times New Roman"/>
              </a:rPr>
              <a:t> </a:t>
            </a:r>
            <a:r>
              <a:rPr lang="en-US" sz="2800" dirty="0" err="1">
                <a:latin typeface="Times New Roman"/>
                <a:ea typeface="Times New Roman"/>
                <a:cs typeface="Times New Roman"/>
              </a:rPr>
              <a:t>tarixchilari</a:t>
            </a:r>
            <a:r>
              <a:rPr lang="en-US" sz="2800" dirty="0">
                <a:latin typeface="Times New Roman"/>
                <a:ea typeface="Times New Roman"/>
                <a:cs typeface="Times New Roman"/>
              </a:rPr>
              <a:t> </a:t>
            </a:r>
            <a:r>
              <a:rPr lang="en-US" sz="2800" b="1" dirty="0" err="1">
                <a:latin typeface="Times New Roman"/>
                <a:ea typeface="Times New Roman"/>
                <a:cs typeface="Times New Roman"/>
              </a:rPr>
              <a:t>Sug‘diyonani</a:t>
            </a:r>
            <a:r>
              <a:rPr lang="en-US" sz="2800" dirty="0">
                <a:latin typeface="Times New Roman"/>
                <a:ea typeface="Times New Roman"/>
                <a:cs typeface="Times New Roman"/>
              </a:rPr>
              <a:t> </a:t>
            </a:r>
            <a:r>
              <a:rPr lang="en-US" sz="2800" dirty="0" err="1">
                <a:latin typeface="Times New Roman"/>
                <a:ea typeface="Times New Roman"/>
                <a:cs typeface="Times New Roman"/>
              </a:rPr>
              <a:t>Baqtriya</a:t>
            </a:r>
            <a:r>
              <a:rPr lang="en-US" sz="2800" dirty="0">
                <a:latin typeface="Times New Roman"/>
                <a:ea typeface="Times New Roman"/>
                <a:cs typeface="Times New Roman"/>
              </a:rPr>
              <a:t> </a:t>
            </a:r>
            <a:r>
              <a:rPr lang="en-US" sz="2800" dirty="0" err="1">
                <a:latin typeface="Times New Roman"/>
                <a:ea typeface="Times New Roman"/>
                <a:cs typeface="Times New Roman"/>
              </a:rPr>
              <a:t>yoki</a:t>
            </a:r>
            <a:r>
              <a:rPr lang="en-US" sz="2800" dirty="0">
                <a:latin typeface="Times New Roman"/>
                <a:ea typeface="Times New Roman"/>
                <a:cs typeface="Times New Roman"/>
              </a:rPr>
              <a:t> </a:t>
            </a:r>
            <a:r>
              <a:rPr lang="en-US" sz="2800" dirty="0" err="1">
                <a:latin typeface="Times New Roman"/>
                <a:ea typeface="Times New Roman"/>
                <a:cs typeface="Times New Roman"/>
              </a:rPr>
              <a:t>sak</a:t>
            </a:r>
            <a:r>
              <a:rPr lang="en-US" sz="2800" dirty="0">
                <a:latin typeface="Times New Roman"/>
                <a:ea typeface="Times New Roman"/>
                <a:cs typeface="Times New Roman"/>
              </a:rPr>
              <a:t>–</a:t>
            </a:r>
            <a:r>
              <a:rPr lang="en-US" sz="2800" dirty="0" err="1">
                <a:latin typeface="Times New Roman"/>
                <a:ea typeface="Times New Roman"/>
                <a:cs typeface="Times New Roman"/>
              </a:rPr>
              <a:t>massagetlarga</a:t>
            </a:r>
            <a:r>
              <a:rPr lang="en-US" sz="2800" dirty="0">
                <a:latin typeface="Times New Roman"/>
                <a:ea typeface="Times New Roman"/>
                <a:cs typeface="Times New Roman"/>
              </a:rPr>
              <a:t> </a:t>
            </a:r>
            <a:r>
              <a:rPr lang="en-US" sz="2800" dirty="0" err="1">
                <a:latin typeface="Times New Roman"/>
                <a:ea typeface="Times New Roman"/>
                <a:cs typeface="Times New Roman"/>
              </a:rPr>
              <a:t>nisbatan</a:t>
            </a:r>
            <a:r>
              <a:rPr lang="en-US" sz="2800" dirty="0">
                <a:latin typeface="Times New Roman"/>
                <a:ea typeface="Times New Roman"/>
                <a:cs typeface="Times New Roman"/>
              </a:rPr>
              <a:t> </a:t>
            </a:r>
            <a:r>
              <a:rPr lang="en-US" sz="2800" dirty="0" err="1">
                <a:latin typeface="Times New Roman"/>
                <a:ea typeface="Times New Roman"/>
                <a:cs typeface="Times New Roman"/>
              </a:rPr>
              <a:t>kamroq</a:t>
            </a:r>
            <a:r>
              <a:rPr lang="en-US" sz="2800" dirty="0">
                <a:latin typeface="Times New Roman"/>
                <a:ea typeface="Times New Roman"/>
                <a:cs typeface="Times New Roman"/>
              </a:rPr>
              <a:t> </a:t>
            </a:r>
            <a:r>
              <a:rPr lang="en-US" sz="2800" dirty="0" err="1">
                <a:latin typeface="Times New Roman"/>
                <a:ea typeface="Times New Roman"/>
                <a:cs typeface="Times New Roman"/>
              </a:rPr>
              <a:t>tilga</a:t>
            </a:r>
            <a:r>
              <a:rPr lang="en-US" sz="2800" dirty="0">
                <a:latin typeface="Times New Roman"/>
                <a:ea typeface="Times New Roman"/>
                <a:cs typeface="Times New Roman"/>
              </a:rPr>
              <a:t> </a:t>
            </a:r>
            <a:r>
              <a:rPr lang="en-US" sz="2800" dirty="0" err="1">
                <a:latin typeface="Times New Roman"/>
                <a:ea typeface="Times New Roman"/>
                <a:cs typeface="Times New Roman"/>
              </a:rPr>
              <a:t>olganlar</a:t>
            </a:r>
            <a:r>
              <a:rPr lang="en-US" sz="2800" dirty="0">
                <a:latin typeface="Times New Roman"/>
                <a:ea typeface="Times New Roman"/>
                <a:cs typeface="Times New Roman"/>
              </a:rPr>
              <a:t>. </a:t>
            </a:r>
            <a:r>
              <a:rPr lang="en-US" sz="2800" b="1" i="1" dirty="0" err="1">
                <a:latin typeface="Times New Roman"/>
                <a:ea typeface="Times New Roman"/>
                <a:cs typeface="Times New Roman"/>
              </a:rPr>
              <a:t>Makedoniyalik</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Aleksandr</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yurishlaridan</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so‘ng</a:t>
            </a:r>
            <a:r>
              <a:rPr lang="en-US" sz="2800" b="1" i="1" dirty="0">
                <a:latin typeface="Times New Roman"/>
                <a:ea typeface="Times New Roman"/>
                <a:cs typeface="Times New Roman"/>
              </a:rPr>
              <a:t> </a:t>
            </a:r>
            <a:r>
              <a:rPr lang="en-US" sz="2800" b="1" dirty="0" err="1">
                <a:solidFill>
                  <a:srgbClr val="0000FF"/>
                </a:solidFill>
                <a:latin typeface="Times New Roman"/>
                <a:ea typeface="Times New Roman"/>
                <a:cs typeface="Times New Roman"/>
              </a:rPr>
              <a:t>Sug‘diyona</a:t>
            </a:r>
            <a:r>
              <a:rPr lang="en-US" sz="2800" dirty="0">
                <a:latin typeface="Times New Roman"/>
                <a:ea typeface="Times New Roman"/>
                <a:cs typeface="Times New Roman"/>
              </a:rPr>
              <a:t> </a:t>
            </a:r>
            <a:r>
              <a:rPr lang="en-US" sz="2800" dirty="0" err="1">
                <a:latin typeface="Times New Roman"/>
                <a:ea typeface="Times New Roman"/>
                <a:cs typeface="Times New Roman"/>
              </a:rPr>
              <a:t>haqida</a:t>
            </a:r>
            <a:r>
              <a:rPr lang="en-US" sz="2800" dirty="0">
                <a:latin typeface="Times New Roman"/>
                <a:ea typeface="Times New Roman"/>
                <a:cs typeface="Times New Roman"/>
              </a:rPr>
              <a:t> </a:t>
            </a:r>
            <a:r>
              <a:rPr lang="en-US" sz="2800" dirty="0" err="1">
                <a:latin typeface="Times New Roman"/>
                <a:ea typeface="Times New Roman"/>
                <a:cs typeface="Times New Roman"/>
              </a:rPr>
              <a:t>ma’lumotlar</a:t>
            </a:r>
            <a:r>
              <a:rPr lang="en-US" sz="2800" dirty="0">
                <a:latin typeface="Times New Roman"/>
                <a:ea typeface="Times New Roman"/>
                <a:cs typeface="Times New Roman"/>
              </a:rPr>
              <a:t> </a:t>
            </a:r>
            <a:r>
              <a:rPr lang="en-US" sz="2800" dirty="0" err="1">
                <a:latin typeface="Times New Roman"/>
                <a:ea typeface="Times New Roman"/>
                <a:cs typeface="Times New Roman"/>
              </a:rPr>
              <a:t>ancha</a:t>
            </a:r>
            <a:r>
              <a:rPr lang="en-US" sz="2800" dirty="0">
                <a:latin typeface="Times New Roman"/>
                <a:ea typeface="Times New Roman"/>
                <a:cs typeface="Times New Roman"/>
              </a:rPr>
              <a:t> </a:t>
            </a:r>
            <a:r>
              <a:rPr lang="en-US" sz="2800" dirty="0" err="1">
                <a:latin typeface="Times New Roman"/>
                <a:ea typeface="Times New Roman"/>
                <a:cs typeface="Times New Roman"/>
              </a:rPr>
              <a:t>to‘liq</a:t>
            </a:r>
            <a:r>
              <a:rPr lang="en-US" sz="2800" dirty="0">
                <a:latin typeface="Times New Roman"/>
                <a:ea typeface="Times New Roman"/>
                <a:cs typeface="Times New Roman"/>
              </a:rPr>
              <a:t> </a:t>
            </a:r>
            <a:r>
              <a:rPr lang="en-US" sz="2800" dirty="0" err="1">
                <a:latin typeface="Times New Roman"/>
                <a:ea typeface="Times New Roman"/>
                <a:cs typeface="Times New Roman"/>
              </a:rPr>
              <a:t>bo‘lib</a:t>
            </a:r>
            <a:r>
              <a:rPr lang="en-US" sz="2800" dirty="0">
                <a:latin typeface="Times New Roman"/>
                <a:ea typeface="Times New Roman"/>
                <a:cs typeface="Times New Roman"/>
              </a:rPr>
              <a:t>, </a:t>
            </a:r>
            <a:r>
              <a:rPr lang="en-US" sz="2800" dirty="0" err="1">
                <a:latin typeface="Times New Roman"/>
                <a:ea typeface="Times New Roman"/>
                <a:cs typeface="Times New Roman"/>
              </a:rPr>
              <a:t>kengayib</a:t>
            </a:r>
            <a:r>
              <a:rPr lang="en-US" sz="2800" dirty="0">
                <a:latin typeface="Times New Roman"/>
                <a:ea typeface="Times New Roman"/>
                <a:cs typeface="Times New Roman"/>
              </a:rPr>
              <a:t> </a:t>
            </a:r>
            <a:r>
              <a:rPr lang="en-US" sz="2800" dirty="0" err="1">
                <a:latin typeface="Times New Roman"/>
                <a:ea typeface="Times New Roman"/>
                <a:cs typeface="Times New Roman"/>
              </a:rPr>
              <a:t>boradi</a:t>
            </a:r>
            <a:r>
              <a:rPr lang="en-US" sz="2800" dirty="0">
                <a:latin typeface="Times New Roman"/>
                <a:ea typeface="Times New Roman"/>
                <a:cs typeface="Times New Roman"/>
              </a:rPr>
              <a:t>.</a:t>
            </a:r>
            <a:endParaRPr lang="ru-RU" sz="2400" dirty="0">
              <a:effectLst/>
              <a:latin typeface="Calibri"/>
              <a:ea typeface="Calibri"/>
              <a:cs typeface="Times New Roman"/>
            </a:endParaRPr>
          </a:p>
        </p:txBody>
      </p:sp>
    </p:spTree>
    <p:extLst>
      <p:ext uri="{BB962C8B-B14F-4D97-AF65-F5344CB8AC3E}">
        <p14:creationId xmlns:p14="http://schemas.microsoft.com/office/powerpoint/2010/main" val="12180180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sz="2600" b="1" dirty="0" smtClean="0">
                <a:solidFill>
                  <a:srgbClr val="0000FF"/>
                </a:solidFill>
                <a:latin typeface="Times New Roman"/>
                <a:ea typeface="Times New Roman"/>
                <a:cs typeface="Times New Roman"/>
              </a:rPr>
              <a:t>	</a:t>
            </a:r>
            <a:r>
              <a:rPr lang="ru-RU" sz="2600" b="1" dirty="0" err="1" smtClean="0">
                <a:solidFill>
                  <a:srgbClr val="0000FF"/>
                </a:solidFill>
                <a:latin typeface="Times New Roman"/>
                <a:ea typeface="Times New Roman"/>
                <a:cs typeface="Times New Roman"/>
              </a:rPr>
              <a:t>Sug‘diyona</a:t>
            </a:r>
            <a:r>
              <a:rPr lang="ru-RU" sz="2600" b="1" dirty="0">
                <a:solidFill>
                  <a:srgbClr val="0000FF"/>
                </a:solidFill>
                <a:latin typeface="Times New Roman"/>
                <a:ea typeface="Times New Roman"/>
                <a:cs typeface="Times New Roman"/>
              </a:rPr>
              <a:t>. </a:t>
            </a:r>
            <a:endParaRPr lang="ru-RU" sz="2600" b="1" dirty="0" smtClean="0">
              <a:solidFill>
                <a:srgbClr val="0000FF"/>
              </a:solidFill>
              <a:latin typeface="Times New Roman"/>
              <a:ea typeface="Times New Roman"/>
              <a:cs typeface="Times New Roman"/>
            </a:endParaRPr>
          </a:p>
          <a:p>
            <a:pPr marL="0" indent="0" algn="just">
              <a:lnSpc>
                <a:spcPct val="107000"/>
              </a:lnSpc>
              <a:spcAft>
                <a:spcPts val="0"/>
              </a:spcAft>
              <a:buNone/>
            </a:pPr>
            <a:r>
              <a:rPr lang="en-US" sz="2600" dirty="0" smtClean="0">
                <a:latin typeface="Times New Roman"/>
                <a:ea typeface="Times New Roman"/>
                <a:cs typeface="Times New Roman"/>
              </a:rPr>
              <a:t>	</a:t>
            </a:r>
            <a:r>
              <a:rPr lang="en-US" sz="2600" b="1" dirty="0" err="1" smtClean="0">
                <a:latin typeface="Times New Roman"/>
                <a:ea typeface="Times New Roman"/>
                <a:cs typeface="Times New Roman"/>
              </a:rPr>
              <a:t>Sug‘diyona</a:t>
            </a:r>
            <a:r>
              <a:rPr lang="en-US" sz="2600" dirty="0" smtClean="0">
                <a:latin typeface="Times New Roman"/>
                <a:ea typeface="Times New Roman"/>
                <a:cs typeface="Times New Roman"/>
              </a:rPr>
              <a:t> </a:t>
            </a:r>
            <a:r>
              <a:rPr lang="en-US" sz="2600" dirty="0">
                <a:latin typeface="Times New Roman"/>
                <a:ea typeface="Times New Roman"/>
                <a:cs typeface="Times New Roman"/>
              </a:rPr>
              <a:t>– </a:t>
            </a:r>
            <a:r>
              <a:rPr lang="en-US" sz="2600" dirty="0" err="1">
                <a:latin typeface="Times New Roman"/>
                <a:ea typeface="Times New Roman"/>
                <a:cs typeface="Times New Roman"/>
              </a:rPr>
              <a:t>bu</a:t>
            </a:r>
            <a:r>
              <a:rPr lang="en-US" sz="2600" dirty="0">
                <a:latin typeface="Times New Roman"/>
                <a:ea typeface="Times New Roman"/>
                <a:cs typeface="Times New Roman"/>
              </a:rPr>
              <a:t> </a:t>
            </a:r>
            <a:r>
              <a:rPr lang="en-US" sz="2600" b="1" dirty="0" err="1">
                <a:solidFill>
                  <a:srgbClr val="0000FF"/>
                </a:solidFill>
                <a:latin typeface="Times New Roman"/>
                <a:ea typeface="Times New Roman"/>
                <a:cs typeface="Times New Roman"/>
              </a:rPr>
              <a:t>Zarafshon</a:t>
            </a:r>
            <a:r>
              <a:rPr lang="en-US" sz="2600" b="1" dirty="0">
                <a:solidFill>
                  <a:srgbClr val="0000FF"/>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Qashqadaryo</a:t>
            </a:r>
            <a:r>
              <a:rPr lang="en-US" sz="2600" b="1" dirty="0">
                <a:solidFill>
                  <a:srgbClr val="0000FF"/>
                </a:solidFill>
                <a:latin typeface="Times New Roman"/>
                <a:ea typeface="Times New Roman"/>
                <a:cs typeface="Times New Roman"/>
              </a:rPr>
              <a:t> </a:t>
            </a:r>
            <a:r>
              <a:rPr lang="en-US" sz="2600" b="1" dirty="0" err="1">
                <a:latin typeface="Times New Roman"/>
                <a:ea typeface="Times New Roman"/>
                <a:cs typeface="Times New Roman"/>
              </a:rPr>
              <a:t>vohalarida</a:t>
            </a:r>
            <a:r>
              <a:rPr lang="en-US" sz="2600" b="1" dirty="0">
                <a:latin typeface="Times New Roman"/>
                <a:ea typeface="Times New Roman"/>
                <a:cs typeface="Times New Roman"/>
              </a:rPr>
              <a:t> </a:t>
            </a:r>
            <a:r>
              <a:rPr lang="en-US" sz="2600" b="1" dirty="0" err="1">
                <a:latin typeface="Times New Roman"/>
                <a:ea typeface="Times New Roman"/>
                <a:cs typeface="Times New Roman"/>
              </a:rPr>
              <a:t>joylashib</a:t>
            </a:r>
            <a:r>
              <a:rPr lang="en-US" sz="2600" b="1" dirty="0">
                <a:latin typeface="Times New Roman"/>
                <a:ea typeface="Times New Roman"/>
                <a:cs typeface="Times New Roman"/>
              </a:rPr>
              <a:t>, </a:t>
            </a:r>
            <a:r>
              <a:rPr lang="en-US" sz="2600" b="1" dirty="0" err="1">
                <a:latin typeface="Times New Roman"/>
                <a:ea typeface="Times New Roman"/>
                <a:cs typeface="Times New Roman"/>
              </a:rPr>
              <a:t>janubi</a:t>
            </a:r>
            <a:r>
              <a:rPr lang="en-US" sz="2600" b="1" dirty="0">
                <a:latin typeface="Times New Roman"/>
                <a:ea typeface="Times New Roman"/>
                <a:cs typeface="Times New Roman"/>
              </a:rPr>
              <a:t>–</a:t>
            </a:r>
            <a:r>
              <a:rPr lang="en-US" sz="2600" b="1" dirty="0" err="1">
                <a:latin typeface="Times New Roman"/>
                <a:ea typeface="Times New Roman"/>
                <a:cs typeface="Times New Roman"/>
              </a:rPr>
              <a:t>sharqda</a:t>
            </a:r>
            <a:r>
              <a:rPr lang="en-US" sz="2600" b="1" dirty="0">
                <a:latin typeface="Times New Roman"/>
                <a:ea typeface="Times New Roman"/>
                <a:cs typeface="Times New Roman"/>
              </a:rPr>
              <a:t> </a:t>
            </a:r>
            <a:r>
              <a:rPr lang="en-US" sz="2600" b="1" dirty="0" err="1">
                <a:solidFill>
                  <a:srgbClr val="0000FF"/>
                </a:solidFill>
                <a:latin typeface="Times New Roman"/>
                <a:ea typeface="Times New Roman"/>
                <a:cs typeface="Times New Roman"/>
              </a:rPr>
              <a:t>Baqtriya</a:t>
            </a:r>
            <a:r>
              <a:rPr lang="en-US" sz="2600" b="1" dirty="0">
                <a:latin typeface="Times New Roman"/>
                <a:ea typeface="Times New Roman"/>
                <a:cs typeface="Times New Roman"/>
              </a:rPr>
              <a:t> </a:t>
            </a:r>
            <a:r>
              <a:rPr lang="en-US" sz="2600" b="1" dirty="0" err="1">
                <a:latin typeface="Times New Roman"/>
                <a:ea typeface="Times New Roman"/>
                <a:cs typeface="Times New Roman"/>
              </a:rPr>
              <a:t>va</a:t>
            </a:r>
            <a:r>
              <a:rPr lang="en-US" sz="2600" b="1" dirty="0">
                <a:latin typeface="Times New Roman"/>
                <a:ea typeface="Times New Roman"/>
                <a:cs typeface="Times New Roman"/>
              </a:rPr>
              <a:t> </a:t>
            </a:r>
            <a:r>
              <a:rPr lang="en-US" sz="2600" b="1" dirty="0" err="1">
                <a:latin typeface="Times New Roman"/>
                <a:ea typeface="Times New Roman"/>
                <a:cs typeface="Times New Roman"/>
              </a:rPr>
              <a:t>shimoli</a:t>
            </a:r>
            <a:r>
              <a:rPr lang="en-US" sz="2600" b="1" dirty="0">
                <a:latin typeface="Times New Roman"/>
                <a:ea typeface="Times New Roman"/>
                <a:cs typeface="Times New Roman"/>
              </a:rPr>
              <a:t>–</a:t>
            </a:r>
            <a:r>
              <a:rPr lang="en-US" sz="2600" b="1" dirty="0" err="1">
                <a:latin typeface="Times New Roman"/>
                <a:ea typeface="Times New Roman"/>
                <a:cs typeface="Times New Roman"/>
              </a:rPr>
              <a:t>g‘arbda</a:t>
            </a:r>
            <a:r>
              <a:rPr lang="en-US" sz="2600" b="1" dirty="0">
                <a:latin typeface="Times New Roman"/>
                <a:ea typeface="Times New Roman"/>
                <a:cs typeface="Times New Roman"/>
              </a:rPr>
              <a:t> </a:t>
            </a:r>
            <a:r>
              <a:rPr lang="en-US" sz="2600" b="1" dirty="0" err="1">
                <a:solidFill>
                  <a:srgbClr val="0000FF"/>
                </a:solidFill>
                <a:latin typeface="Times New Roman"/>
                <a:ea typeface="Times New Roman"/>
                <a:cs typeface="Times New Roman"/>
              </a:rPr>
              <a:t>Xorazm</a:t>
            </a:r>
            <a:r>
              <a:rPr lang="en-US" sz="2600" b="1" dirty="0">
                <a:latin typeface="Times New Roman"/>
                <a:ea typeface="Times New Roman"/>
                <a:cs typeface="Times New Roman"/>
              </a:rPr>
              <a:t> </a:t>
            </a:r>
            <a:r>
              <a:rPr lang="en-US" sz="2600" dirty="0" err="1">
                <a:latin typeface="Times New Roman"/>
                <a:ea typeface="Times New Roman"/>
                <a:cs typeface="Times New Roman"/>
              </a:rPr>
              <a:t>bilan</a:t>
            </a:r>
            <a:r>
              <a:rPr lang="en-US" sz="2600" dirty="0">
                <a:latin typeface="Times New Roman"/>
                <a:ea typeface="Times New Roman"/>
                <a:cs typeface="Times New Roman"/>
              </a:rPr>
              <a:t> </a:t>
            </a:r>
            <a:r>
              <a:rPr lang="en-US" sz="2600" dirty="0" err="1">
                <a:latin typeface="Times New Roman"/>
                <a:ea typeface="Times New Roman"/>
                <a:cs typeface="Times New Roman"/>
              </a:rPr>
              <a:t>chegaradosh</a:t>
            </a:r>
            <a:r>
              <a:rPr lang="en-US" sz="2600" dirty="0">
                <a:latin typeface="Times New Roman"/>
                <a:ea typeface="Times New Roman"/>
                <a:cs typeface="Times New Roman"/>
              </a:rPr>
              <a:t> </a:t>
            </a:r>
            <a:r>
              <a:rPr lang="en-US" sz="2600" dirty="0" err="1">
                <a:latin typeface="Times New Roman"/>
                <a:ea typeface="Times New Roman"/>
                <a:cs typeface="Times New Roman"/>
              </a:rPr>
              <a:t>bo‘lgan</a:t>
            </a:r>
            <a:r>
              <a:rPr lang="en-US" sz="2600" dirty="0">
                <a:latin typeface="Times New Roman"/>
                <a:ea typeface="Times New Roman"/>
                <a:cs typeface="Times New Roman"/>
              </a:rPr>
              <a:t>. </a:t>
            </a:r>
            <a:r>
              <a:rPr lang="en-US" sz="2600" dirty="0" err="1">
                <a:latin typeface="Times New Roman"/>
                <a:ea typeface="Times New Roman"/>
                <a:cs typeface="Times New Roman"/>
              </a:rPr>
              <a:t>Qadimgi</a:t>
            </a:r>
            <a:r>
              <a:rPr lang="en-US" sz="2600" dirty="0">
                <a:latin typeface="Times New Roman"/>
                <a:ea typeface="Times New Roman"/>
                <a:cs typeface="Times New Roman"/>
              </a:rPr>
              <a:t> </a:t>
            </a:r>
            <a:r>
              <a:rPr lang="en-US" sz="2600" dirty="0" err="1">
                <a:latin typeface="Times New Roman"/>
                <a:ea typeface="Times New Roman"/>
                <a:cs typeface="Times New Roman"/>
              </a:rPr>
              <a:t>zamonlarda</a:t>
            </a:r>
            <a:r>
              <a:rPr lang="en-US" sz="2600" dirty="0">
                <a:latin typeface="Times New Roman"/>
                <a:ea typeface="Times New Roman"/>
                <a:cs typeface="Times New Roman"/>
              </a:rPr>
              <a:t> </a:t>
            </a:r>
            <a:r>
              <a:rPr lang="en-US" sz="2600" dirty="0" err="1">
                <a:latin typeface="Times New Roman"/>
                <a:ea typeface="Times New Roman"/>
                <a:cs typeface="Times New Roman"/>
              </a:rPr>
              <a:t>Sug‘diyona</a:t>
            </a:r>
            <a:r>
              <a:rPr lang="en-US" sz="2600" dirty="0">
                <a:latin typeface="Times New Roman"/>
                <a:ea typeface="Times New Roman"/>
                <a:cs typeface="Times New Roman"/>
              </a:rPr>
              <a:t> </a:t>
            </a:r>
            <a:r>
              <a:rPr lang="en-US" sz="2600" dirty="0" err="1">
                <a:latin typeface="Times New Roman"/>
                <a:ea typeface="Times New Roman"/>
                <a:cs typeface="Times New Roman"/>
              </a:rPr>
              <a:t>muhim</a:t>
            </a:r>
            <a:r>
              <a:rPr lang="en-US" sz="2600" dirty="0">
                <a:latin typeface="Times New Roman"/>
                <a:ea typeface="Times New Roman"/>
                <a:cs typeface="Times New Roman"/>
              </a:rPr>
              <a:t> </a:t>
            </a:r>
            <a:r>
              <a:rPr lang="en-US" sz="2600" dirty="0" err="1">
                <a:latin typeface="Times New Roman"/>
                <a:ea typeface="Times New Roman"/>
                <a:cs typeface="Times New Roman"/>
              </a:rPr>
              <a:t>savdo</a:t>
            </a:r>
            <a:r>
              <a:rPr lang="en-US" sz="2600" dirty="0">
                <a:latin typeface="Times New Roman"/>
                <a:ea typeface="Times New Roman"/>
                <a:cs typeface="Times New Roman"/>
              </a:rPr>
              <a:t> </a:t>
            </a:r>
            <a:r>
              <a:rPr lang="en-US" sz="2600" dirty="0" err="1">
                <a:latin typeface="Times New Roman"/>
                <a:ea typeface="Times New Roman"/>
                <a:cs typeface="Times New Roman"/>
              </a:rPr>
              <a:t>yo‘llarining</a:t>
            </a:r>
            <a:r>
              <a:rPr lang="en-US" sz="2600" dirty="0">
                <a:latin typeface="Times New Roman"/>
                <a:ea typeface="Times New Roman"/>
                <a:cs typeface="Times New Roman"/>
              </a:rPr>
              <a:t> </a:t>
            </a:r>
            <a:r>
              <a:rPr lang="en-US" sz="2600" dirty="0" err="1">
                <a:latin typeface="Times New Roman"/>
                <a:ea typeface="Times New Roman"/>
                <a:cs typeface="Times New Roman"/>
              </a:rPr>
              <a:t>chorrahasida</a:t>
            </a:r>
            <a:r>
              <a:rPr lang="en-US" sz="2600" dirty="0">
                <a:latin typeface="Times New Roman"/>
                <a:ea typeface="Times New Roman"/>
                <a:cs typeface="Times New Roman"/>
              </a:rPr>
              <a:t> </a:t>
            </a:r>
            <a:r>
              <a:rPr lang="en-US" sz="2600" dirty="0" err="1">
                <a:latin typeface="Times New Roman"/>
                <a:ea typeface="Times New Roman"/>
                <a:cs typeface="Times New Roman"/>
              </a:rPr>
              <a:t>joylashgan</a:t>
            </a:r>
            <a:r>
              <a:rPr lang="en-US" sz="2600" dirty="0">
                <a:latin typeface="Times New Roman"/>
                <a:ea typeface="Times New Roman"/>
                <a:cs typeface="Times New Roman"/>
              </a:rPr>
              <a:t>. </a:t>
            </a:r>
            <a:r>
              <a:rPr lang="en-US" sz="2600" dirty="0" err="1">
                <a:latin typeface="Times New Roman"/>
                <a:ea typeface="Times New Roman"/>
                <a:cs typeface="Times New Roman"/>
              </a:rPr>
              <a:t>Sug‘diyona</a:t>
            </a:r>
            <a:r>
              <a:rPr lang="en-US" sz="2600" dirty="0">
                <a:latin typeface="Times New Roman"/>
                <a:ea typeface="Times New Roman"/>
                <a:cs typeface="Times New Roman"/>
              </a:rPr>
              <a:t> </a:t>
            </a:r>
            <a:r>
              <a:rPr lang="en-US" sz="2600" dirty="0" err="1">
                <a:latin typeface="Times New Roman"/>
                <a:ea typeface="Times New Roman"/>
                <a:cs typeface="Times New Roman"/>
              </a:rPr>
              <a:t>haqida</a:t>
            </a:r>
            <a:r>
              <a:rPr lang="en-US" sz="2600" dirty="0">
                <a:latin typeface="Times New Roman"/>
                <a:ea typeface="Times New Roman"/>
                <a:cs typeface="Times New Roman"/>
              </a:rPr>
              <a:t> «</a:t>
            </a:r>
            <a:r>
              <a:rPr lang="en-US" sz="2600" dirty="0" err="1">
                <a:latin typeface="Times New Roman"/>
                <a:ea typeface="Times New Roman"/>
                <a:cs typeface="Times New Roman"/>
              </a:rPr>
              <a:t>Avesto</a:t>
            </a:r>
            <a:r>
              <a:rPr lang="en-US" sz="2600" dirty="0">
                <a:latin typeface="Times New Roman"/>
                <a:ea typeface="Times New Roman"/>
                <a:cs typeface="Times New Roman"/>
              </a:rPr>
              <a:t>», </a:t>
            </a:r>
            <a:r>
              <a:rPr lang="en-US" sz="2600" dirty="0" err="1">
                <a:latin typeface="Times New Roman"/>
                <a:ea typeface="Times New Roman"/>
                <a:cs typeface="Times New Roman"/>
              </a:rPr>
              <a:t>Gerodot</a:t>
            </a:r>
            <a:r>
              <a:rPr lang="en-US" sz="2600" dirty="0">
                <a:latin typeface="Times New Roman"/>
                <a:ea typeface="Times New Roman"/>
                <a:cs typeface="Times New Roman"/>
              </a:rPr>
              <a:t> </a:t>
            </a:r>
            <a:r>
              <a:rPr lang="en-US" sz="2600" dirty="0" err="1">
                <a:latin typeface="Times New Roman"/>
                <a:ea typeface="Times New Roman"/>
                <a:cs typeface="Times New Roman"/>
              </a:rPr>
              <a:t>va</a:t>
            </a:r>
            <a:r>
              <a:rPr lang="en-US" sz="2600" dirty="0">
                <a:latin typeface="Times New Roman"/>
                <a:ea typeface="Times New Roman"/>
                <a:cs typeface="Times New Roman"/>
              </a:rPr>
              <a:t> </a:t>
            </a:r>
            <a:r>
              <a:rPr lang="en-US" sz="2600" dirty="0" err="1">
                <a:latin typeface="Times New Roman"/>
                <a:ea typeface="Times New Roman"/>
                <a:cs typeface="Times New Roman"/>
              </a:rPr>
              <a:t>ahamoniylar</a:t>
            </a:r>
            <a:r>
              <a:rPr lang="en-US" sz="2600" dirty="0">
                <a:latin typeface="Times New Roman"/>
                <a:ea typeface="Times New Roman"/>
                <a:cs typeface="Times New Roman"/>
              </a:rPr>
              <a:t> </a:t>
            </a:r>
            <a:r>
              <a:rPr lang="en-US" sz="2600" dirty="0" err="1">
                <a:latin typeface="Times New Roman"/>
                <a:ea typeface="Times New Roman"/>
                <a:cs typeface="Times New Roman"/>
              </a:rPr>
              <a:t>davri</a:t>
            </a:r>
            <a:r>
              <a:rPr lang="en-US" sz="2600" dirty="0">
                <a:latin typeface="Times New Roman"/>
                <a:ea typeface="Times New Roman"/>
                <a:cs typeface="Times New Roman"/>
              </a:rPr>
              <a:t> </a:t>
            </a:r>
            <a:r>
              <a:rPr lang="en-US" sz="2600" dirty="0" err="1">
                <a:latin typeface="Times New Roman"/>
                <a:ea typeface="Times New Roman"/>
                <a:cs typeface="Times New Roman"/>
              </a:rPr>
              <a:t>yozuvlari</a:t>
            </a:r>
            <a:r>
              <a:rPr lang="en-US" sz="2600" dirty="0">
                <a:latin typeface="Times New Roman"/>
                <a:ea typeface="Times New Roman"/>
                <a:cs typeface="Times New Roman"/>
              </a:rPr>
              <a:t> </a:t>
            </a:r>
            <a:r>
              <a:rPr lang="en-US" sz="2600" dirty="0" err="1">
                <a:latin typeface="Times New Roman"/>
                <a:ea typeface="Times New Roman"/>
                <a:cs typeface="Times New Roman"/>
              </a:rPr>
              <a:t>xabar</a:t>
            </a:r>
            <a:r>
              <a:rPr lang="en-US" sz="2600" dirty="0">
                <a:latin typeface="Times New Roman"/>
                <a:ea typeface="Times New Roman"/>
                <a:cs typeface="Times New Roman"/>
              </a:rPr>
              <a:t> </a:t>
            </a:r>
            <a:r>
              <a:rPr lang="en-US" sz="2600" dirty="0" err="1" smtClean="0">
                <a:latin typeface="Times New Roman"/>
                <a:ea typeface="Times New Roman"/>
                <a:cs typeface="Times New Roman"/>
              </a:rPr>
              <a:t>qiladi</a:t>
            </a:r>
            <a:r>
              <a:rPr lang="en-US" sz="2600" dirty="0" smtClean="0">
                <a:latin typeface="Times New Roman"/>
                <a:ea typeface="Times New Roman"/>
                <a:cs typeface="Times New Roman"/>
              </a:rPr>
              <a:t>.</a:t>
            </a:r>
            <a:endParaRPr lang="en-US" sz="2600" dirty="0" smtClean="0">
              <a:latin typeface="Calibri"/>
              <a:ea typeface="Times New Roman"/>
              <a:cs typeface="Times New Roman"/>
            </a:endParaRPr>
          </a:p>
          <a:p>
            <a:pPr marL="0" indent="0" algn="just">
              <a:lnSpc>
                <a:spcPct val="107000"/>
              </a:lnSpc>
              <a:spcAft>
                <a:spcPts val="0"/>
              </a:spcAft>
              <a:buNone/>
            </a:pPr>
            <a:r>
              <a:rPr lang="en-US" sz="2600" dirty="0">
                <a:latin typeface="Calibri"/>
                <a:ea typeface="Times New Roman"/>
                <a:cs typeface="Times New Roman"/>
              </a:rPr>
              <a:t>	</a:t>
            </a:r>
            <a:r>
              <a:rPr lang="en-US" sz="2600" dirty="0" err="1" smtClean="0">
                <a:latin typeface="Times New Roman"/>
                <a:ea typeface="Times New Roman"/>
                <a:cs typeface="Times New Roman"/>
              </a:rPr>
              <a:t>Sug‘diyonaning</a:t>
            </a:r>
            <a:r>
              <a:rPr lang="en-US" sz="2600" dirty="0" smtClean="0">
                <a:latin typeface="Times New Roman"/>
                <a:ea typeface="Times New Roman"/>
                <a:cs typeface="Times New Roman"/>
              </a:rPr>
              <a:t> </a:t>
            </a:r>
            <a:r>
              <a:rPr lang="en-US" sz="2600" dirty="0" err="1">
                <a:latin typeface="Times New Roman"/>
                <a:ea typeface="Times New Roman"/>
                <a:cs typeface="Times New Roman"/>
              </a:rPr>
              <a:t>markazi</a:t>
            </a:r>
            <a:r>
              <a:rPr lang="en-US" sz="2600" dirty="0">
                <a:latin typeface="Times New Roman"/>
                <a:ea typeface="Times New Roman"/>
                <a:cs typeface="Times New Roman"/>
              </a:rPr>
              <a:t> </a:t>
            </a:r>
            <a:r>
              <a:rPr lang="en-US" sz="2600" b="1" dirty="0" err="1">
                <a:latin typeface="Times New Roman"/>
                <a:ea typeface="Times New Roman"/>
                <a:cs typeface="Times New Roman"/>
              </a:rPr>
              <a:t>Maroqanda</a:t>
            </a:r>
            <a:r>
              <a:rPr lang="en-US" sz="2600" dirty="0">
                <a:latin typeface="Times New Roman"/>
                <a:ea typeface="Times New Roman"/>
                <a:cs typeface="Times New Roman"/>
              </a:rPr>
              <a:t> </a:t>
            </a:r>
            <a:r>
              <a:rPr lang="en-US" sz="2600" dirty="0" err="1">
                <a:latin typeface="Times New Roman"/>
                <a:ea typeface="Times New Roman"/>
                <a:cs typeface="Times New Roman"/>
              </a:rPr>
              <a:t>shahri</a:t>
            </a:r>
            <a:r>
              <a:rPr lang="en-US" sz="2600" dirty="0">
                <a:latin typeface="Times New Roman"/>
                <a:ea typeface="Times New Roman"/>
                <a:cs typeface="Times New Roman"/>
              </a:rPr>
              <a:t> (</a:t>
            </a:r>
            <a:r>
              <a:rPr lang="en-US" sz="2600" dirty="0" err="1">
                <a:latin typeface="Times New Roman"/>
                <a:ea typeface="Times New Roman"/>
                <a:cs typeface="Times New Roman"/>
              </a:rPr>
              <a:t>so‘g‘d</a:t>
            </a:r>
            <a:r>
              <a:rPr lang="en-US" sz="2600" dirty="0">
                <a:latin typeface="Times New Roman"/>
                <a:ea typeface="Times New Roman"/>
                <a:cs typeface="Times New Roman"/>
              </a:rPr>
              <a:t> </a:t>
            </a:r>
            <a:r>
              <a:rPr lang="en-US" sz="2600" dirty="0" err="1">
                <a:latin typeface="Times New Roman"/>
                <a:ea typeface="Times New Roman"/>
                <a:cs typeface="Times New Roman"/>
              </a:rPr>
              <a:t>tilida</a:t>
            </a:r>
            <a:r>
              <a:rPr lang="en-US" sz="2600" dirty="0">
                <a:latin typeface="Times New Roman"/>
                <a:ea typeface="Times New Roman"/>
                <a:cs typeface="Times New Roman"/>
              </a:rPr>
              <a:t> — </a:t>
            </a:r>
            <a:r>
              <a:rPr lang="en-US" sz="2600" b="1" dirty="0" err="1">
                <a:latin typeface="Times New Roman"/>
                <a:ea typeface="Times New Roman"/>
                <a:cs typeface="Times New Roman"/>
              </a:rPr>
              <a:t>Smarokansa</a:t>
            </a:r>
            <a:r>
              <a:rPr lang="en-US" sz="2600" b="1" dirty="0">
                <a:latin typeface="Times New Roman"/>
                <a:ea typeface="Times New Roman"/>
                <a:cs typeface="Times New Roman"/>
              </a:rPr>
              <a:t>, </a:t>
            </a:r>
            <a:r>
              <a:rPr lang="en-US" sz="2600" b="1" i="1" dirty="0">
                <a:solidFill>
                  <a:srgbClr val="0000FF"/>
                </a:solidFill>
                <a:latin typeface="Times New Roman"/>
                <a:ea typeface="Times New Roman"/>
                <a:cs typeface="Times New Roman"/>
              </a:rPr>
              <a:t>«</a:t>
            </a:r>
            <a:r>
              <a:rPr lang="en-US" sz="2600" b="1" i="1" dirty="0" err="1">
                <a:solidFill>
                  <a:srgbClr val="0000FF"/>
                </a:solidFill>
                <a:latin typeface="Times New Roman"/>
                <a:ea typeface="Times New Roman"/>
                <a:cs typeface="Times New Roman"/>
              </a:rPr>
              <a:t>uchrashuv</a:t>
            </a:r>
            <a:r>
              <a:rPr lang="en-US" sz="2600" b="1" i="1" dirty="0">
                <a:solidFill>
                  <a:srgbClr val="0000FF"/>
                </a:solidFill>
                <a:latin typeface="Times New Roman"/>
                <a:ea typeface="Times New Roman"/>
                <a:cs typeface="Times New Roman"/>
              </a:rPr>
              <a:t>, </a:t>
            </a:r>
            <a:r>
              <a:rPr lang="en-US" sz="2600" b="1" i="1" dirty="0" err="1">
                <a:solidFill>
                  <a:srgbClr val="0000FF"/>
                </a:solidFill>
                <a:latin typeface="Times New Roman"/>
                <a:ea typeface="Times New Roman"/>
                <a:cs typeface="Times New Roman"/>
              </a:rPr>
              <a:t>anjumanlar</a:t>
            </a:r>
            <a:r>
              <a:rPr lang="en-US" sz="2600" b="1" i="1" dirty="0">
                <a:solidFill>
                  <a:srgbClr val="0000FF"/>
                </a:solidFill>
                <a:latin typeface="Times New Roman"/>
                <a:ea typeface="Times New Roman"/>
                <a:cs typeface="Times New Roman"/>
              </a:rPr>
              <a:t> </a:t>
            </a:r>
            <a:r>
              <a:rPr lang="en-US" sz="2600" b="1" i="1" dirty="0" err="1">
                <a:solidFill>
                  <a:srgbClr val="0000FF"/>
                </a:solidFill>
                <a:latin typeface="Times New Roman"/>
                <a:ea typeface="Times New Roman"/>
                <a:cs typeface="Times New Roman"/>
              </a:rPr>
              <a:t>joyi</a:t>
            </a:r>
            <a:r>
              <a:rPr lang="en-US" sz="2600" b="1" i="1" dirty="0">
                <a:solidFill>
                  <a:srgbClr val="0000FF"/>
                </a:solidFill>
                <a:latin typeface="Times New Roman"/>
                <a:ea typeface="Times New Roman"/>
                <a:cs typeface="Times New Roman"/>
              </a:rPr>
              <a:t>» </a:t>
            </a:r>
            <a:r>
              <a:rPr lang="en-US" sz="2600" dirty="0">
                <a:latin typeface="Times New Roman"/>
                <a:ea typeface="Times New Roman"/>
                <a:cs typeface="Times New Roman"/>
              </a:rPr>
              <a:t>deb </a:t>
            </a:r>
            <a:r>
              <a:rPr lang="en-US" sz="2600" dirty="0" err="1">
                <a:latin typeface="Times New Roman"/>
                <a:ea typeface="Times New Roman"/>
                <a:cs typeface="Times New Roman"/>
              </a:rPr>
              <a:t>tarjima</a:t>
            </a:r>
            <a:r>
              <a:rPr lang="en-US" sz="2600" dirty="0">
                <a:latin typeface="Times New Roman"/>
                <a:ea typeface="Times New Roman"/>
                <a:cs typeface="Times New Roman"/>
              </a:rPr>
              <a:t> </a:t>
            </a:r>
            <a:r>
              <a:rPr lang="en-US" sz="2600" dirty="0" err="1">
                <a:latin typeface="Times New Roman"/>
                <a:ea typeface="Times New Roman"/>
                <a:cs typeface="Times New Roman"/>
              </a:rPr>
              <a:t>qilinadi</a:t>
            </a:r>
            <a:r>
              <a:rPr lang="en-US" sz="2600" dirty="0">
                <a:latin typeface="Times New Roman"/>
                <a:ea typeface="Times New Roman"/>
                <a:cs typeface="Times New Roman"/>
              </a:rPr>
              <a:t>). </a:t>
            </a:r>
            <a:r>
              <a:rPr lang="en-US" sz="2600" dirty="0" err="1" smtClean="0">
                <a:latin typeface="Times New Roman"/>
                <a:ea typeface="Times New Roman"/>
                <a:cs typeface="Times New Roman"/>
              </a:rPr>
              <a:t>Maroqandaning</a:t>
            </a:r>
            <a:r>
              <a:rPr lang="en-US" sz="2600" dirty="0" smtClean="0">
                <a:latin typeface="Times New Roman"/>
                <a:ea typeface="Times New Roman"/>
                <a:cs typeface="Times New Roman"/>
              </a:rPr>
              <a:t> </a:t>
            </a:r>
            <a:r>
              <a:rPr lang="en-US" sz="2600" dirty="0" err="1" smtClean="0">
                <a:latin typeface="Times New Roman"/>
                <a:ea typeface="Times New Roman"/>
                <a:cs typeface="Times New Roman"/>
              </a:rPr>
              <a:t>harobalari</a:t>
            </a:r>
            <a:r>
              <a:rPr lang="en-US" sz="2600" dirty="0" smtClean="0">
                <a:latin typeface="Times New Roman"/>
                <a:ea typeface="Times New Roman"/>
                <a:cs typeface="Times New Roman"/>
              </a:rPr>
              <a:t> </a:t>
            </a:r>
            <a:r>
              <a:rPr lang="en-US" sz="2600" dirty="0">
                <a:latin typeface="Times New Roman"/>
                <a:ea typeface="Times New Roman"/>
                <a:cs typeface="Times New Roman"/>
              </a:rPr>
              <a:t>– </a:t>
            </a:r>
            <a:r>
              <a:rPr lang="en-US" sz="2600" dirty="0" err="1">
                <a:latin typeface="Times New Roman"/>
                <a:ea typeface="Times New Roman"/>
                <a:cs typeface="Times New Roman"/>
              </a:rPr>
              <a:t>bu</a:t>
            </a:r>
            <a:r>
              <a:rPr lang="en-US" sz="2600" dirty="0">
                <a:latin typeface="Times New Roman"/>
                <a:ea typeface="Times New Roman"/>
                <a:cs typeface="Times New Roman"/>
              </a:rPr>
              <a:t> </a:t>
            </a:r>
            <a:r>
              <a:rPr lang="en-US" sz="2600" dirty="0" err="1">
                <a:latin typeface="Times New Roman"/>
                <a:ea typeface="Times New Roman"/>
                <a:cs typeface="Times New Roman"/>
              </a:rPr>
              <a:t>hozirgi</a:t>
            </a:r>
            <a:r>
              <a:rPr lang="en-US" sz="2600" dirty="0">
                <a:latin typeface="Times New Roman"/>
                <a:ea typeface="Times New Roman"/>
                <a:cs typeface="Times New Roman"/>
              </a:rPr>
              <a:t> </a:t>
            </a:r>
            <a:r>
              <a:rPr lang="en-US" sz="2600" b="1" dirty="0" err="1">
                <a:latin typeface="Times New Roman"/>
                <a:ea typeface="Times New Roman"/>
                <a:cs typeface="Times New Roman"/>
              </a:rPr>
              <a:t>Afrosiyob</a:t>
            </a:r>
            <a:r>
              <a:rPr lang="en-US" sz="2600" dirty="0">
                <a:latin typeface="Times New Roman"/>
                <a:ea typeface="Times New Roman"/>
                <a:cs typeface="Times New Roman"/>
              </a:rPr>
              <a:t> </a:t>
            </a:r>
            <a:r>
              <a:rPr lang="en-US" sz="2600" dirty="0" err="1">
                <a:latin typeface="Times New Roman"/>
                <a:ea typeface="Times New Roman"/>
                <a:cs typeface="Times New Roman"/>
              </a:rPr>
              <a:t>shahar</a:t>
            </a:r>
            <a:r>
              <a:rPr lang="en-US" sz="2600" dirty="0">
                <a:latin typeface="Times New Roman"/>
                <a:ea typeface="Times New Roman"/>
                <a:cs typeface="Times New Roman"/>
              </a:rPr>
              <a:t> </a:t>
            </a:r>
            <a:r>
              <a:rPr lang="en-US" sz="2600" dirty="0" err="1">
                <a:latin typeface="Times New Roman"/>
                <a:ea typeface="Times New Roman"/>
                <a:cs typeface="Times New Roman"/>
              </a:rPr>
              <a:t>harobalaridir</a:t>
            </a:r>
            <a:r>
              <a:rPr lang="en-US" sz="2600" dirty="0">
                <a:latin typeface="Times New Roman"/>
                <a:ea typeface="Times New Roman"/>
                <a:cs typeface="Times New Roman"/>
              </a:rPr>
              <a:t>. </a:t>
            </a:r>
            <a:r>
              <a:rPr lang="en-US" sz="2600" dirty="0" err="1">
                <a:latin typeface="Times New Roman"/>
                <a:ea typeface="Times New Roman"/>
                <a:cs typeface="Times New Roman"/>
              </a:rPr>
              <a:t>Ahamoniylar</a:t>
            </a:r>
            <a:r>
              <a:rPr lang="en-US" sz="2600" dirty="0">
                <a:latin typeface="Times New Roman"/>
                <a:ea typeface="Times New Roman"/>
                <a:cs typeface="Times New Roman"/>
              </a:rPr>
              <a:t> </a:t>
            </a:r>
            <a:r>
              <a:rPr lang="en-US" sz="2600" dirty="0" err="1">
                <a:latin typeface="Times New Roman"/>
                <a:ea typeface="Times New Roman"/>
                <a:cs typeface="Times New Roman"/>
              </a:rPr>
              <a:t>davrida</a:t>
            </a:r>
            <a:r>
              <a:rPr lang="en-US" sz="2600" dirty="0">
                <a:latin typeface="Times New Roman"/>
                <a:ea typeface="Times New Roman"/>
                <a:cs typeface="Times New Roman"/>
              </a:rPr>
              <a:t> </a:t>
            </a:r>
            <a:r>
              <a:rPr lang="en-US" sz="2600" dirty="0" err="1">
                <a:latin typeface="Times New Roman"/>
                <a:ea typeface="Times New Roman"/>
                <a:cs typeface="Times New Roman"/>
              </a:rPr>
              <a:t>uning</a:t>
            </a:r>
            <a:r>
              <a:rPr lang="en-US" sz="2600" dirty="0">
                <a:latin typeface="Times New Roman"/>
                <a:ea typeface="Times New Roman"/>
                <a:cs typeface="Times New Roman"/>
              </a:rPr>
              <a:t> </a:t>
            </a:r>
            <a:r>
              <a:rPr lang="en-US" sz="2600" dirty="0" err="1">
                <a:latin typeface="Times New Roman"/>
                <a:ea typeface="Times New Roman"/>
                <a:cs typeface="Times New Roman"/>
              </a:rPr>
              <a:t>maydoni</a:t>
            </a:r>
            <a:r>
              <a:rPr lang="en-US" sz="2600" dirty="0">
                <a:latin typeface="Times New Roman"/>
                <a:ea typeface="Times New Roman"/>
                <a:cs typeface="Times New Roman"/>
              </a:rPr>
              <a:t> </a:t>
            </a:r>
            <a:r>
              <a:rPr lang="en-US" sz="2600" b="1" dirty="0">
                <a:latin typeface="Times New Roman"/>
                <a:ea typeface="Times New Roman"/>
                <a:cs typeface="Times New Roman"/>
              </a:rPr>
              <a:t>219 </a:t>
            </a:r>
            <a:r>
              <a:rPr lang="en-US" sz="2600" b="1" dirty="0" err="1">
                <a:latin typeface="Times New Roman"/>
                <a:ea typeface="Times New Roman"/>
                <a:cs typeface="Times New Roman"/>
              </a:rPr>
              <a:t>gektardan</a:t>
            </a:r>
            <a:r>
              <a:rPr lang="en-US" sz="2600" b="1" dirty="0">
                <a:latin typeface="Times New Roman"/>
                <a:ea typeface="Times New Roman"/>
                <a:cs typeface="Times New Roman"/>
              </a:rPr>
              <a:t> </a:t>
            </a:r>
            <a:r>
              <a:rPr lang="en-US" sz="2600" dirty="0" err="1">
                <a:latin typeface="Times New Roman"/>
                <a:ea typeface="Times New Roman"/>
                <a:cs typeface="Times New Roman"/>
              </a:rPr>
              <a:t>iborat</a:t>
            </a:r>
            <a:r>
              <a:rPr lang="en-US" sz="2600" dirty="0">
                <a:latin typeface="Times New Roman"/>
                <a:ea typeface="Times New Roman"/>
                <a:cs typeface="Times New Roman"/>
              </a:rPr>
              <a:t> </a:t>
            </a:r>
            <a:r>
              <a:rPr lang="en-US" sz="2600" dirty="0" err="1">
                <a:latin typeface="Times New Roman"/>
                <a:ea typeface="Times New Roman"/>
                <a:cs typeface="Times New Roman"/>
              </a:rPr>
              <a:t>bo‘lib</a:t>
            </a:r>
            <a:r>
              <a:rPr lang="en-US" sz="2600" dirty="0">
                <a:latin typeface="Times New Roman"/>
                <a:ea typeface="Times New Roman"/>
                <a:cs typeface="Times New Roman"/>
              </a:rPr>
              <a:t>, </a:t>
            </a:r>
            <a:r>
              <a:rPr lang="en-US" sz="2600" b="1" dirty="0" err="1">
                <a:latin typeface="Times New Roman"/>
                <a:ea typeface="Times New Roman"/>
                <a:cs typeface="Times New Roman"/>
              </a:rPr>
              <a:t>shahar</a:t>
            </a:r>
            <a:r>
              <a:rPr lang="en-US" sz="2600" b="1" dirty="0">
                <a:latin typeface="Times New Roman"/>
                <a:ea typeface="Times New Roman"/>
                <a:cs typeface="Times New Roman"/>
              </a:rPr>
              <a:t> </a:t>
            </a:r>
            <a:r>
              <a:rPr lang="en-US" sz="2600" b="1" dirty="0" err="1">
                <a:latin typeface="Times New Roman"/>
                <a:ea typeface="Times New Roman"/>
                <a:cs typeface="Times New Roman"/>
              </a:rPr>
              <a:t>mudofaa</a:t>
            </a:r>
            <a:r>
              <a:rPr lang="en-US" sz="2600" b="1" dirty="0">
                <a:latin typeface="Times New Roman"/>
                <a:ea typeface="Times New Roman"/>
                <a:cs typeface="Times New Roman"/>
              </a:rPr>
              <a:t> </a:t>
            </a:r>
            <a:r>
              <a:rPr lang="en-US" sz="2600" b="1" dirty="0" err="1">
                <a:latin typeface="Times New Roman"/>
                <a:ea typeface="Times New Roman"/>
                <a:cs typeface="Times New Roman"/>
              </a:rPr>
              <a:t>devorlari</a:t>
            </a:r>
            <a:r>
              <a:rPr lang="en-US" sz="2600" b="1" dirty="0">
                <a:latin typeface="Times New Roman"/>
                <a:ea typeface="Times New Roman"/>
                <a:cs typeface="Times New Roman"/>
              </a:rPr>
              <a:t> </a:t>
            </a:r>
            <a:r>
              <a:rPr lang="en-US" sz="2600" dirty="0" err="1">
                <a:latin typeface="Times New Roman"/>
                <a:ea typeface="Times New Roman"/>
                <a:cs typeface="Times New Roman"/>
              </a:rPr>
              <a:t>bilan</a:t>
            </a:r>
            <a:r>
              <a:rPr lang="en-US" sz="2600" dirty="0">
                <a:latin typeface="Times New Roman"/>
                <a:ea typeface="Times New Roman"/>
                <a:cs typeface="Times New Roman"/>
              </a:rPr>
              <a:t> </a:t>
            </a:r>
            <a:r>
              <a:rPr lang="en-US" sz="2600" dirty="0" err="1">
                <a:latin typeface="Times New Roman"/>
                <a:ea typeface="Times New Roman"/>
                <a:cs typeface="Times New Roman"/>
              </a:rPr>
              <a:t>o‘ralgan</a:t>
            </a:r>
            <a:r>
              <a:rPr lang="en-US" sz="2600" dirty="0">
                <a:latin typeface="Times New Roman"/>
                <a:ea typeface="Times New Roman"/>
                <a:cs typeface="Times New Roman"/>
              </a:rPr>
              <a:t> </a:t>
            </a:r>
            <a:r>
              <a:rPr lang="en-US" sz="2600" dirty="0" err="1">
                <a:latin typeface="Times New Roman"/>
                <a:ea typeface="Times New Roman"/>
                <a:cs typeface="Times New Roman"/>
              </a:rPr>
              <a:t>edi</a:t>
            </a:r>
            <a:r>
              <a:rPr lang="en-US" sz="2600" dirty="0">
                <a:latin typeface="Times New Roman"/>
                <a:ea typeface="Times New Roman"/>
                <a:cs typeface="Times New Roman"/>
              </a:rPr>
              <a:t>. </a:t>
            </a:r>
            <a:r>
              <a:rPr lang="en-US" sz="2600" dirty="0" err="1">
                <a:latin typeface="Times New Roman"/>
                <a:ea typeface="Times New Roman"/>
                <a:cs typeface="Times New Roman"/>
              </a:rPr>
              <a:t>Yunon</a:t>
            </a:r>
            <a:r>
              <a:rPr lang="en-US" sz="2600" dirty="0">
                <a:latin typeface="Times New Roman"/>
                <a:ea typeface="Times New Roman"/>
                <a:cs typeface="Times New Roman"/>
              </a:rPr>
              <a:t> </a:t>
            </a:r>
            <a:r>
              <a:rPr lang="en-US" sz="2600" dirty="0" err="1">
                <a:latin typeface="Times New Roman"/>
                <a:ea typeface="Times New Roman"/>
                <a:cs typeface="Times New Roman"/>
              </a:rPr>
              <a:t>tarixchilarining</a:t>
            </a:r>
            <a:r>
              <a:rPr lang="en-US" sz="2600" dirty="0">
                <a:latin typeface="Times New Roman"/>
                <a:ea typeface="Times New Roman"/>
                <a:cs typeface="Times New Roman"/>
              </a:rPr>
              <a:t> </a:t>
            </a:r>
            <a:r>
              <a:rPr lang="en-US" sz="2600" dirty="0" err="1">
                <a:latin typeface="Times New Roman"/>
                <a:ea typeface="Times New Roman"/>
                <a:cs typeface="Times New Roman"/>
              </a:rPr>
              <a:t>ma’</a:t>
            </a:r>
            <a:r>
              <a:rPr lang="en-US" sz="2600" dirty="0" err="1">
                <a:latin typeface="Times New Roman"/>
                <a:ea typeface="Consolas"/>
                <a:cs typeface="Times New Roman"/>
              </a:rPr>
              <a:t>lumotlariga</a:t>
            </a:r>
            <a:r>
              <a:rPr lang="en-US" sz="2600" dirty="0">
                <a:latin typeface="Times New Roman"/>
                <a:ea typeface="Consolas"/>
                <a:cs typeface="Times New Roman"/>
              </a:rPr>
              <a:t> </a:t>
            </a:r>
            <a:r>
              <a:rPr lang="en-US" sz="2600" dirty="0" err="1">
                <a:latin typeface="Times New Roman"/>
                <a:ea typeface="Consolas"/>
                <a:cs typeface="Times New Roman"/>
              </a:rPr>
              <a:t>qaraganda</a:t>
            </a:r>
            <a:r>
              <a:rPr lang="en-US" sz="2600" dirty="0">
                <a:latin typeface="Times New Roman"/>
                <a:ea typeface="Consolas"/>
                <a:cs typeface="Times New Roman"/>
              </a:rPr>
              <a:t>,</a:t>
            </a:r>
            <a:r>
              <a:rPr lang="en-US" sz="2600" dirty="0">
                <a:latin typeface="Times New Roman"/>
                <a:ea typeface="Times New Roman"/>
                <a:cs typeface="Times New Roman"/>
              </a:rPr>
              <a:t> </a:t>
            </a:r>
            <a:r>
              <a:rPr lang="en-US" sz="2600" dirty="0" err="1">
                <a:latin typeface="Times New Roman"/>
                <a:ea typeface="Times New Roman"/>
                <a:cs typeface="Times New Roman"/>
              </a:rPr>
              <a:t>Maroqandaning</a:t>
            </a:r>
            <a:r>
              <a:rPr lang="en-US" sz="2600" dirty="0">
                <a:latin typeface="Times New Roman"/>
                <a:ea typeface="Times New Roman"/>
                <a:cs typeface="Times New Roman"/>
              </a:rPr>
              <a:t> </a:t>
            </a:r>
            <a:r>
              <a:rPr lang="en-US" sz="2600" dirty="0" err="1">
                <a:latin typeface="Times New Roman"/>
                <a:ea typeface="Times New Roman"/>
                <a:cs typeface="Times New Roman"/>
              </a:rPr>
              <a:t>uzunligi</a:t>
            </a:r>
            <a:r>
              <a:rPr lang="en-US" sz="2600" dirty="0">
                <a:latin typeface="Times New Roman"/>
                <a:ea typeface="Times New Roman"/>
                <a:cs typeface="Times New Roman"/>
              </a:rPr>
              <a:t> </a:t>
            </a:r>
            <a:r>
              <a:rPr lang="en-US" sz="2600" b="1" dirty="0">
                <a:latin typeface="Times New Roman"/>
                <a:ea typeface="Times New Roman"/>
                <a:cs typeface="Times New Roman"/>
              </a:rPr>
              <a:t>11 km </a:t>
            </a:r>
            <a:r>
              <a:rPr lang="en-US" sz="2600" dirty="0" err="1">
                <a:latin typeface="Times New Roman"/>
                <a:ea typeface="Times New Roman"/>
                <a:cs typeface="Times New Roman"/>
              </a:rPr>
              <a:t>ga</a:t>
            </a:r>
            <a:r>
              <a:rPr lang="en-US" sz="2600" dirty="0">
                <a:latin typeface="Times New Roman"/>
                <a:ea typeface="Times New Roman"/>
                <a:cs typeface="Times New Roman"/>
              </a:rPr>
              <a:t> </a:t>
            </a:r>
            <a:r>
              <a:rPr lang="en-US" sz="2600" dirty="0" err="1">
                <a:latin typeface="Times New Roman"/>
                <a:ea typeface="Times New Roman"/>
                <a:cs typeface="Times New Roman"/>
              </a:rPr>
              <a:t>yaqin</a:t>
            </a:r>
            <a:r>
              <a:rPr lang="en-US" sz="2600" dirty="0">
                <a:latin typeface="Times New Roman"/>
                <a:ea typeface="Times New Roman"/>
                <a:cs typeface="Times New Roman"/>
              </a:rPr>
              <a:t> </a:t>
            </a:r>
            <a:r>
              <a:rPr lang="en-US" sz="2600" b="1" i="1" dirty="0" err="1">
                <a:latin typeface="Times New Roman"/>
                <a:ea typeface="Times New Roman"/>
                <a:cs typeface="Times New Roman"/>
              </a:rPr>
              <a:t>tashqi</a:t>
            </a:r>
            <a:r>
              <a:rPr lang="en-US" sz="2600" b="1" i="1" dirty="0">
                <a:latin typeface="Times New Roman"/>
                <a:ea typeface="Times New Roman"/>
                <a:cs typeface="Times New Roman"/>
              </a:rPr>
              <a:t> </a:t>
            </a:r>
            <a:r>
              <a:rPr lang="en-US" sz="2600" b="1" i="1" dirty="0" err="1">
                <a:latin typeface="Times New Roman"/>
                <a:ea typeface="Times New Roman"/>
                <a:cs typeface="Times New Roman"/>
              </a:rPr>
              <a:t>devori</a:t>
            </a:r>
            <a:r>
              <a:rPr lang="en-US" sz="2600" b="1" i="1" dirty="0">
                <a:latin typeface="Times New Roman"/>
                <a:ea typeface="Times New Roman"/>
                <a:cs typeface="Times New Roman"/>
              </a:rPr>
              <a:t> </a:t>
            </a:r>
            <a:r>
              <a:rPr lang="en-US" sz="2600" b="1" i="1" dirty="0" err="1">
                <a:latin typeface="Times New Roman"/>
                <a:ea typeface="Times New Roman"/>
                <a:cs typeface="Times New Roman"/>
              </a:rPr>
              <a:t>va</a:t>
            </a:r>
            <a:r>
              <a:rPr lang="en-US" sz="2600" b="1" i="1" dirty="0">
                <a:latin typeface="Times New Roman"/>
                <a:ea typeface="Times New Roman"/>
                <a:cs typeface="Times New Roman"/>
              </a:rPr>
              <a:t> </a:t>
            </a:r>
            <a:r>
              <a:rPr lang="en-US" sz="2600" b="1" i="1" dirty="0" err="1">
                <a:latin typeface="Times New Roman"/>
                <a:ea typeface="Times New Roman"/>
                <a:cs typeface="Times New Roman"/>
              </a:rPr>
              <a:t>qo‘rg‘oni</a:t>
            </a:r>
            <a:r>
              <a:rPr lang="en-US" sz="2600" b="1" i="1" dirty="0">
                <a:latin typeface="Times New Roman"/>
                <a:ea typeface="Times New Roman"/>
                <a:cs typeface="Times New Roman"/>
              </a:rPr>
              <a:t> </a:t>
            </a:r>
            <a:r>
              <a:rPr lang="en-US" sz="2600" dirty="0" err="1">
                <a:latin typeface="Times New Roman"/>
                <a:ea typeface="Times New Roman"/>
                <a:cs typeface="Times New Roman"/>
              </a:rPr>
              <a:t>bo‘lgan</a:t>
            </a:r>
            <a:r>
              <a:rPr lang="en-US" sz="2600" dirty="0">
                <a:latin typeface="Times New Roman"/>
                <a:ea typeface="Times New Roman"/>
                <a:cs typeface="Times New Roman"/>
              </a:rPr>
              <a:t>.</a:t>
            </a:r>
            <a:endParaRPr lang="ru-RU" sz="2600" dirty="0">
              <a:effectLst/>
              <a:latin typeface="Calibri"/>
              <a:ea typeface="Calibri"/>
              <a:cs typeface="Times New Roman"/>
            </a:endParaRPr>
          </a:p>
        </p:txBody>
      </p:sp>
    </p:spTree>
    <p:extLst>
      <p:ext uri="{BB962C8B-B14F-4D97-AF65-F5344CB8AC3E}">
        <p14:creationId xmlns:p14="http://schemas.microsoft.com/office/powerpoint/2010/main" val="21838659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3073" name="Рисунок 23" descr="Описание: илк теми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591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0" y="6430664"/>
            <a:ext cx="9144000" cy="400110"/>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Marg‘iyona</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Baqtriya</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va</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So‘g‘diyona</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ilk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temir</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davri</a:t>
            </a:r>
            <a:r>
              <a:rPr kumimoji="0" lang="en-US" altLang="ru-RU" sz="2000" b="1" i="0" u="none" strike="noStrike" cap="none" normalizeH="0" baseline="0" dirty="0" smtClean="0">
                <a:ln>
                  <a:noFill/>
                </a:ln>
                <a:solidFill>
                  <a:srgbClr val="0000FF"/>
                </a:solidFill>
                <a:effectLst/>
                <a:latin typeface="Arial" pitchFamily="34" charset="0"/>
                <a:ea typeface="Times New Roman" pitchFamily="18" charset="0"/>
                <a:cs typeface="Times New Roman" pitchFamily="18" charset="0"/>
              </a:rPr>
              <a:t> </a:t>
            </a:r>
            <a:r>
              <a:rPr kumimoji="0" lang="en-US" altLang="ru-RU" sz="2000" b="1" i="0" u="none" strike="noStrike" cap="none" normalizeH="0" baseline="0" dirty="0" err="1" smtClean="0">
                <a:ln>
                  <a:noFill/>
                </a:ln>
                <a:solidFill>
                  <a:srgbClr val="0000FF"/>
                </a:solidFill>
                <a:effectLst/>
                <a:latin typeface="Arial" pitchFamily="34" charset="0"/>
                <a:ea typeface="Times New Roman" pitchFamily="18" charset="0"/>
                <a:cs typeface="Times New Roman" pitchFamily="18" charset="0"/>
              </a:rPr>
              <a:t>yodgorliklari</a:t>
            </a:r>
            <a:endParaRPr kumimoji="0" lang="en-US" altLang="ru-RU" sz="2800" b="1" i="0" u="none" strike="noStrike" cap="none" normalizeH="0" baseline="0" dirty="0" smtClean="0">
              <a:ln>
                <a:noFill/>
              </a:ln>
              <a:solidFill>
                <a:srgbClr val="0000FF"/>
              </a:solidFill>
              <a:effectLst/>
              <a:latin typeface="Arial" pitchFamily="34" charset="0"/>
              <a:cs typeface="Arial" pitchFamily="34" charset="0"/>
            </a:endParaRPr>
          </a:p>
        </p:txBody>
      </p:sp>
    </p:spTree>
    <p:extLst>
      <p:ext uri="{BB962C8B-B14F-4D97-AF65-F5344CB8AC3E}">
        <p14:creationId xmlns:p14="http://schemas.microsoft.com/office/powerpoint/2010/main" val="10472902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b="1" dirty="0" smtClean="0">
                <a:solidFill>
                  <a:srgbClr val="0000FF"/>
                </a:solidFill>
                <a:latin typeface="Times New Roman"/>
                <a:ea typeface="Times New Roman"/>
                <a:cs typeface="Times New Roman"/>
              </a:rPr>
              <a:t>	</a:t>
            </a:r>
            <a:r>
              <a:rPr lang="ru-RU" b="1" dirty="0" err="1" smtClean="0">
                <a:solidFill>
                  <a:srgbClr val="0000FF"/>
                </a:solidFill>
                <a:latin typeface="Times New Roman"/>
                <a:ea typeface="Times New Roman"/>
                <a:cs typeface="Times New Roman"/>
              </a:rPr>
              <a:t>Sug‘diyona</a:t>
            </a:r>
            <a:r>
              <a:rPr lang="ru-RU" b="1" dirty="0">
                <a:solidFill>
                  <a:srgbClr val="0000FF"/>
                </a:solidFill>
                <a:latin typeface="Times New Roman"/>
                <a:ea typeface="Times New Roman"/>
                <a:cs typeface="Times New Roman"/>
              </a:rPr>
              <a:t>. </a:t>
            </a:r>
            <a:endParaRPr lang="ru-RU" b="1" dirty="0" smtClean="0">
              <a:solidFill>
                <a:srgbClr val="0000FF"/>
              </a:solidFill>
              <a:latin typeface="Times New Roman"/>
              <a:ea typeface="Times New Roman"/>
              <a:cs typeface="Times New Roman"/>
            </a:endParaRPr>
          </a:p>
          <a:p>
            <a:pPr algn="just">
              <a:lnSpc>
                <a:spcPct val="107000"/>
              </a:lnSpc>
              <a:spcAft>
                <a:spcPts val="0"/>
              </a:spcAft>
            </a:pPr>
            <a:r>
              <a:rPr lang="en-US" dirty="0" smtClean="0">
                <a:latin typeface="Times New Roman"/>
                <a:ea typeface="Times New Roman"/>
                <a:cs typeface="Times New Roman"/>
              </a:rPr>
              <a:t>	</a:t>
            </a:r>
            <a:r>
              <a:rPr lang="en-US" sz="3600" b="1" dirty="0" err="1">
                <a:latin typeface="Times New Roman"/>
                <a:ea typeface="Times New Roman"/>
                <a:cs typeface="Times New Roman"/>
              </a:rPr>
              <a:t>Mil.avv</a:t>
            </a:r>
            <a:r>
              <a:rPr lang="en-US" sz="3600" b="1" dirty="0">
                <a:latin typeface="Times New Roman"/>
                <a:ea typeface="Times New Roman"/>
                <a:cs typeface="Times New Roman"/>
              </a:rPr>
              <a:t>. VII </a:t>
            </a:r>
            <a:r>
              <a:rPr lang="en-US" sz="3600" b="1" dirty="0" err="1">
                <a:latin typeface="Times New Roman"/>
                <a:ea typeface="Times New Roman"/>
                <a:cs typeface="Times New Roman"/>
              </a:rPr>
              <a:t>asrga</a:t>
            </a:r>
            <a:r>
              <a:rPr lang="en-US" sz="3600" b="1" dirty="0">
                <a:latin typeface="Times New Roman"/>
                <a:ea typeface="Times New Roman"/>
                <a:cs typeface="Times New Roman"/>
              </a:rPr>
              <a:t> </a:t>
            </a:r>
            <a:r>
              <a:rPr lang="en-US" sz="3600" dirty="0" err="1">
                <a:latin typeface="Times New Roman"/>
                <a:ea typeface="Times New Roman"/>
                <a:cs typeface="Times New Roman"/>
              </a:rPr>
              <a:t>kelib</a:t>
            </a:r>
            <a:r>
              <a:rPr lang="en-US" sz="3600" dirty="0">
                <a:latin typeface="Times New Roman"/>
                <a:ea typeface="Times New Roman"/>
                <a:cs typeface="Times New Roman"/>
              </a:rPr>
              <a:t>, </a:t>
            </a:r>
            <a:r>
              <a:rPr lang="en-US" sz="3600" dirty="0" err="1">
                <a:latin typeface="Times New Roman"/>
                <a:ea typeface="Times New Roman"/>
                <a:cs typeface="Times New Roman"/>
              </a:rPr>
              <a:t>Sug‘d</a:t>
            </a:r>
            <a:r>
              <a:rPr lang="en-US" sz="3600" dirty="0">
                <a:latin typeface="Times New Roman"/>
                <a:ea typeface="Times New Roman"/>
                <a:cs typeface="Times New Roman"/>
              </a:rPr>
              <a:t> </a:t>
            </a:r>
            <a:r>
              <a:rPr lang="en-US" sz="3600" dirty="0" err="1">
                <a:latin typeface="Times New Roman"/>
                <a:ea typeface="Times New Roman"/>
                <a:cs typeface="Times New Roman"/>
              </a:rPr>
              <a:t>ziroatchi</a:t>
            </a:r>
            <a:r>
              <a:rPr lang="en-US" sz="3600" dirty="0">
                <a:latin typeface="Times New Roman"/>
                <a:ea typeface="Times New Roman"/>
                <a:cs typeface="Times New Roman"/>
              </a:rPr>
              <a:t> </a:t>
            </a:r>
            <a:r>
              <a:rPr lang="en-US" sz="3600" dirty="0" err="1" smtClean="0">
                <a:latin typeface="Times New Roman"/>
                <a:ea typeface="Times New Roman"/>
                <a:cs typeface="Times New Roman"/>
              </a:rPr>
              <a:t>aholisi</a:t>
            </a:r>
            <a:r>
              <a:rPr lang="en-US" sz="3600" dirty="0" smtClean="0">
                <a:latin typeface="Times New Roman"/>
                <a:ea typeface="Times New Roman"/>
                <a:cs typeface="Times New Roman"/>
              </a:rPr>
              <a:t> </a:t>
            </a:r>
            <a:r>
              <a:rPr lang="en-US" sz="3600" b="1" i="1" dirty="0" err="1">
                <a:solidFill>
                  <a:srgbClr val="0000FF"/>
                </a:solidFill>
                <a:latin typeface="Times New Roman"/>
                <a:ea typeface="Times New Roman"/>
                <a:cs typeface="Times New Roman"/>
              </a:rPr>
              <a:t>Sharqiy</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Qashqadaryo</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Quyi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Qashqadaryo</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O‘rta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va</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Quyi</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Zarafshon</a:t>
            </a:r>
            <a:r>
              <a:rPr lang="en-US" sz="3600" b="1" i="1" dirty="0">
                <a:solidFill>
                  <a:srgbClr val="0000FF"/>
                </a:solidFill>
                <a:latin typeface="Times New Roman"/>
                <a:ea typeface="Times New Roman"/>
                <a:cs typeface="Times New Roman"/>
              </a:rPr>
              <a:t> </a:t>
            </a:r>
            <a:r>
              <a:rPr lang="en-US" sz="3600" b="1" i="1" dirty="0" err="1">
                <a:solidFill>
                  <a:srgbClr val="0000FF"/>
                </a:solidFill>
                <a:latin typeface="Times New Roman"/>
                <a:ea typeface="Times New Roman"/>
                <a:cs typeface="Times New Roman"/>
              </a:rPr>
              <a:t>vohalarida</a:t>
            </a:r>
            <a:r>
              <a:rPr lang="en-US" sz="3600" b="1" i="1" dirty="0">
                <a:solidFill>
                  <a:srgbClr val="0000FF"/>
                </a:solidFill>
                <a:latin typeface="Times New Roman"/>
                <a:ea typeface="Times New Roman"/>
                <a:cs typeface="Times New Roman"/>
              </a:rPr>
              <a:t> </a:t>
            </a:r>
            <a:r>
              <a:rPr lang="en-US" sz="3600" dirty="0" err="1">
                <a:latin typeface="Times New Roman"/>
                <a:ea typeface="Times New Roman"/>
                <a:cs typeface="Times New Roman"/>
              </a:rPr>
              <a:t>joylashgan</a:t>
            </a:r>
            <a:r>
              <a:rPr lang="en-US" sz="3600" dirty="0">
                <a:latin typeface="Times New Roman"/>
                <a:ea typeface="Times New Roman"/>
                <a:cs typeface="Times New Roman"/>
              </a:rPr>
              <a:t>. </a:t>
            </a:r>
            <a:r>
              <a:rPr lang="en-US" sz="3600" dirty="0" err="1">
                <a:latin typeface="Times New Roman"/>
                <a:ea typeface="Times New Roman"/>
                <a:cs typeface="Times New Roman"/>
              </a:rPr>
              <a:t>Sug‘diyona</a:t>
            </a:r>
            <a:r>
              <a:rPr lang="en-US" sz="3600" dirty="0">
                <a:latin typeface="Times New Roman"/>
                <a:ea typeface="Times New Roman"/>
                <a:cs typeface="Times New Roman"/>
              </a:rPr>
              <a:t> </a:t>
            </a:r>
            <a:r>
              <a:rPr lang="en-US" sz="3600" dirty="0" err="1">
                <a:latin typeface="Times New Roman"/>
                <a:ea typeface="Times New Roman"/>
                <a:cs typeface="Times New Roman"/>
              </a:rPr>
              <a:t>hududi</a:t>
            </a:r>
            <a:r>
              <a:rPr lang="en-US" sz="3600" dirty="0">
                <a:latin typeface="Times New Roman"/>
                <a:ea typeface="Times New Roman"/>
                <a:cs typeface="Times New Roman"/>
              </a:rPr>
              <a:t> </a:t>
            </a:r>
            <a:r>
              <a:rPr lang="en-US" sz="3600" b="1" dirty="0" err="1">
                <a:latin typeface="Times New Roman"/>
                <a:ea typeface="Times New Roman"/>
                <a:cs typeface="Times New Roman"/>
              </a:rPr>
              <a:t>Nurota</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Hisor</a:t>
            </a:r>
            <a:r>
              <a:rPr lang="en-US" sz="3600" b="1" dirty="0">
                <a:latin typeface="Times New Roman"/>
                <a:ea typeface="Times New Roman"/>
                <a:cs typeface="Times New Roman"/>
              </a:rPr>
              <a:t> </a:t>
            </a:r>
            <a:r>
              <a:rPr lang="en-US" sz="3600" b="1" dirty="0" err="1">
                <a:latin typeface="Times New Roman"/>
                <a:ea typeface="Times New Roman"/>
                <a:cs typeface="Times New Roman"/>
              </a:rPr>
              <a:t>tizmalari</a:t>
            </a:r>
            <a:r>
              <a:rPr lang="en-US" sz="3600" b="1" dirty="0">
                <a:latin typeface="Times New Roman"/>
                <a:ea typeface="Times New Roman"/>
                <a:cs typeface="Times New Roman"/>
              </a:rPr>
              <a:t> </a:t>
            </a:r>
            <a:r>
              <a:rPr lang="en-US" sz="3600" dirty="0" err="1">
                <a:latin typeface="Times New Roman"/>
                <a:ea typeface="Times New Roman"/>
                <a:cs typeface="Times New Roman"/>
              </a:rPr>
              <a:t>hamda</a:t>
            </a:r>
            <a:r>
              <a:rPr lang="en-US" sz="3600" dirty="0">
                <a:latin typeface="Times New Roman"/>
                <a:ea typeface="Times New Roman"/>
                <a:cs typeface="Times New Roman"/>
              </a:rPr>
              <a:t> </a:t>
            </a:r>
            <a:r>
              <a:rPr lang="en-US" sz="3600" dirty="0" err="1">
                <a:latin typeface="Times New Roman"/>
                <a:ea typeface="Times New Roman"/>
                <a:cs typeface="Times New Roman"/>
              </a:rPr>
              <a:t>g‘arbda</a:t>
            </a:r>
            <a:r>
              <a:rPr lang="en-US" sz="3600" dirty="0">
                <a:latin typeface="Times New Roman"/>
                <a:ea typeface="Times New Roman"/>
                <a:cs typeface="Times New Roman"/>
              </a:rPr>
              <a:t> </a:t>
            </a:r>
            <a:r>
              <a:rPr lang="en-US" sz="3600" dirty="0" err="1">
                <a:latin typeface="Times New Roman"/>
                <a:ea typeface="Times New Roman"/>
                <a:cs typeface="Times New Roman"/>
              </a:rPr>
              <a:t>dashtlar</a:t>
            </a:r>
            <a:r>
              <a:rPr lang="en-US" sz="3600" dirty="0">
                <a:latin typeface="Times New Roman"/>
                <a:ea typeface="Times New Roman"/>
                <a:cs typeface="Times New Roman"/>
              </a:rPr>
              <a:t> </a:t>
            </a:r>
            <a:r>
              <a:rPr lang="en-US" sz="3600" dirty="0" err="1">
                <a:latin typeface="Times New Roman"/>
                <a:ea typeface="Times New Roman"/>
                <a:cs typeface="Times New Roman"/>
              </a:rPr>
              <a:t>bilan</a:t>
            </a:r>
            <a:r>
              <a:rPr lang="en-US" sz="3600" dirty="0">
                <a:latin typeface="Times New Roman"/>
                <a:ea typeface="Times New Roman"/>
                <a:cs typeface="Times New Roman"/>
              </a:rPr>
              <a:t> </a:t>
            </a:r>
            <a:r>
              <a:rPr lang="en-US" sz="3600" dirty="0" err="1">
                <a:latin typeface="Times New Roman"/>
                <a:ea typeface="Times New Roman"/>
                <a:cs typeface="Times New Roman"/>
              </a:rPr>
              <a:t>chegarallangan</a:t>
            </a:r>
            <a:r>
              <a:rPr lang="en-US" sz="3600" dirty="0">
                <a:latin typeface="Times New Roman"/>
                <a:ea typeface="Times New Roman"/>
                <a:cs typeface="Times New Roman"/>
              </a:rPr>
              <a:t>. </a:t>
            </a:r>
            <a:r>
              <a:rPr lang="en-US" sz="3600" dirty="0" err="1">
                <a:latin typeface="Times New Roman"/>
                <a:ea typeface="Times New Roman"/>
                <a:cs typeface="Times New Roman"/>
              </a:rPr>
              <a:t>O‘troq</a:t>
            </a:r>
            <a:r>
              <a:rPr lang="en-US" sz="3600" dirty="0">
                <a:latin typeface="Times New Roman"/>
                <a:ea typeface="Times New Roman"/>
                <a:cs typeface="Times New Roman"/>
              </a:rPr>
              <a:t> </a:t>
            </a:r>
            <a:r>
              <a:rPr lang="en-US" sz="3600" dirty="0" err="1">
                <a:latin typeface="Times New Roman"/>
                <a:ea typeface="Times New Roman"/>
                <a:cs typeface="Times New Roman"/>
              </a:rPr>
              <a:t>viloyatlar</a:t>
            </a:r>
            <a:r>
              <a:rPr lang="en-US" sz="3600" dirty="0">
                <a:latin typeface="Times New Roman"/>
                <a:ea typeface="Times New Roman"/>
                <a:cs typeface="Times New Roman"/>
              </a:rPr>
              <a:t> </a:t>
            </a:r>
            <a:r>
              <a:rPr lang="en-US" sz="3600" dirty="0" err="1">
                <a:latin typeface="Times New Roman"/>
                <a:ea typeface="Times New Roman"/>
                <a:cs typeface="Times New Roman"/>
              </a:rPr>
              <a:t>markazlari</a:t>
            </a:r>
            <a:r>
              <a:rPr lang="en-US" sz="3600" dirty="0">
                <a:latin typeface="Times New Roman"/>
                <a:ea typeface="Times New Roman"/>
                <a:cs typeface="Times New Roman"/>
              </a:rPr>
              <a:t> </a:t>
            </a:r>
            <a:r>
              <a:rPr lang="en-US" sz="3600" b="1" dirty="0" err="1">
                <a:latin typeface="Times New Roman"/>
                <a:ea typeface="Times New Roman"/>
                <a:cs typeface="Times New Roman"/>
              </a:rPr>
              <a:t>Uzunqir</a:t>
            </a:r>
            <a:r>
              <a:rPr lang="en-US" sz="3600" b="1" dirty="0">
                <a:latin typeface="Times New Roman"/>
                <a:ea typeface="Times New Roman"/>
                <a:cs typeface="Times New Roman"/>
              </a:rPr>
              <a:t>, </a:t>
            </a:r>
            <a:r>
              <a:rPr lang="en-US" sz="3600" b="1" dirty="0" err="1">
                <a:latin typeface="Times New Roman"/>
                <a:ea typeface="Times New Roman"/>
                <a:cs typeface="Times New Roman"/>
              </a:rPr>
              <a:t>Yerqo‘rg‘on</a:t>
            </a:r>
            <a:r>
              <a:rPr lang="en-US" sz="3600" b="1" dirty="0">
                <a:latin typeface="Times New Roman"/>
                <a:ea typeface="Times New Roman"/>
                <a:cs typeface="Times New Roman"/>
              </a:rPr>
              <a:t> </a:t>
            </a:r>
            <a:r>
              <a:rPr lang="en-US" sz="3600" b="1" dirty="0" err="1">
                <a:latin typeface="Times New Roman"/>
                <a:ea typeface="Times New Roman"/>
                <a:cs typeface="Times New Roman"/>
              </a:rPr>
              <a:t>va</a:t>
            </a:r>
            <a:r>
              <a:rPr lang="en-US" sz="3600" b="1" dirty="0">
                <a:latin typeface="Times New Roman"/>
                <a:ea typeface="Times New Roman"/>
                <a:cs typeface="Times New Roman"/>
              </a:rPr>
              <a:t> </a:t>
            </a:r>
            <a:r>
              <a:rPr lang="en-US" sz="3600" b="1" dirty="0" err="1">
                <a:latin typeface="Times New Roman"/>
                <a:ea typeface="Times New Roman"/>
                <a:cs typeface="Times New Roman"/>
              </a:rPr>
              <a:t>Ko‘ktepa</a:t>
            </a:r>
            <a:r>
              <a:rPr lang="en-US" sz="3600" dirty="0">
                <a:latin typeface="Times New Roman"/>
                <a:ea typeface="Times New Roman"/>
                <a:cs typeface="Times New Roman"/>
              </a:rPr>
              <a:t> </a:t>
            </a:r>
            <a:r>
              <a:rPr lang="en-US" sz="3600" dirty="0" err="1">
                <a:latin typeface="Times New Roman"/>
                <a:ea typeface="Times New Roman"/>
                <a:cs typeface="Times New Roman"/>
              </a:rPr>
              <a:t>o‘rnida</a:t>
            </a:r>
            <a:r>
              <a:rPr lang="en-US" sz="3600" dirty="0">
                <a:latin typeface="Times New Roman"/>
                <a:ea typeface="Times New Roman"/>
                <a:cs typeface="Times New Roman"/>
              </a:rPr>
              <a:t> </a:t>
            </a:r>
            <a:r>
              <a:rPr lang="en-US" sz="3600" dirty="0" err="1">
                <a:latin typeface="Times New Roman"/>
                <a:ea typeface="Times New Roman"/>
                <a:cs typeface="Times New Roman"/>
              </a:rPr>
              <a:t>joylashgan</a:t>
            </a:r>
            <a:r>
              <a:rPr lang="en-US" sz="3600" dirty="0">
                <a:latin typeface="Times New Roman"/>
                <a:ea typeface="Times New Roman"/>
                <a:cs typeface="Times New Roman"/>
              </a:rPr>
              <a:t>. </a:t>
            </a:r>
            <a:r>
              <a:rPr lang="en-US" sz="3600" b="1" dirty="0" err="1">
                <a:latin typeface="Times New Roman"/>
                <a:ea typeface="Times New Roman"/>
                <a:cs typeface="Times New Roman"/>
              </a:rPr>
              <a:t>Mil.avv.VIII</a:t>
            </a:r>
            <a:r>
              <a:rPr lang="en-US" sz="3600" b="1" dirty="0">
                <a:latin typeface="Times New Roman"/>
                <a:ea typeface="Times New Roman"/>
                <a:cs typeface="Times New Roman"/>
              </a:rPr>
              <a:t>–VI </a:t>
            </a:r>
            <a:r>
              <a:rPr lang="en-US" sz="3600" b="1" dirty="0" err="1">
                <a:latin typeface="Times New Roman"/>
                <a:ea typeface="Times New Roman"/>
                <a:cs typeface="Times New Roman"/>
              </a:rPr>
              <a:t>asrlarda</a:t>
            </a:r>
            <a:r>
              <a:rPr lang="en-US" sz="3600" b="1" dirty="0">
                <a:latin typeface="Times New Roman"/>
                <a:ea typeface="Times New Roman"/>
                <a:cs typeface="Times New Roman"/>
              </a:rPr>
              <a:t> </a:t>
            </a:r>
            <a:r>
              <a:rPr lang="en-US" sz="3600" dirty="0" err="1">
                <a:latin typeface="Times New Roman"/>
                <a:ea typeface="Times New Roman"/>
                <a:cs typeface="Times New Roman"/>
              </a:rPr>
              <a:t>Sug‘d</a:t>
            </a:r>
            <a:r>
              <a:rPr lang="en-US" sz="3600" dirty="0">
                <a:latin typeface="Times New Roman"/>
                <a:ea typeface="Times New Roman"/>
                <a:cs typeface="Times New Roman"/>
              </a:rPr>
              <a:t> </a:t>
            </a:r>
            <a:r>
              <a:rPr lang="en-US" sz="3600" dirty="0" err="1">
                <a:latin typeface="Times New Roman"/>
                <a:ea typeface="Times New Roman"/>
                <a:cs typeface="Times New Roman"/>
              </a:rPr>
              <a:t>hududida</a:t>
            </a:r>
            <a:r>
              <a:rPr lang="en-US" sz="3600" dirty="0">
                <a:latin typeface="Times New Roman"/>
                <a:ea typeface="Times New Roman"/>
                <a:cs typeface="Times New Roman"/>
              </a:rPr>
              <a:t> </a:t>
            </a:r>
            <a:r>
              <a:rPr lang="en-US" sz="3600" b="1" dirty="0" err="1">
                <a:solidFill>
                  <a:srgbClr val="0000FF"/>
                </a:solidFill>
                <a:latin typeface="Times New Roman"/>
                <a:ea typeface="Times New Roman"/>
                <a:cs typeface="Times New Roman"/>
              </a:rPr>
              <a:t>davlatchilik</a:t>
            </a:r>
            <a:r>
              <a:rPr lang="en-US" sz="3600" b="1" dirty="0">
                <a:solidFill>
                  <a:srgbClr val="0000FF"/>
                </a:solidFill>
                <a:latin typeface="Times New Roman"/>
                <a:ea typeface="Times New Roman"/>
                <a:cs typeface="Times New Roman"/>
              </a:rPr>
              <a:t> </a:t>
            </a:r>
            <a:r>
              <a:rPr lang="en-US" sz="3600" b="1" dirty="0" err="1">
                <a:solidFill>
                  <a:srgbClr val="0000FF"/>
                </a:solidFill>
                <a:latin typeface="Times New Roman"/>
                <a:ea typeface="Times New Roman"/>
                <a:cs typeface="Times New Roman"/>
              </a:rPr>
              <a:t>tizimi</a:t>
            </a:r>
            <a:r>
              <a:rPr lang="en-US" sz="3600" dirty="0">
                <a:latin typeface="Times New Roman"/>
                <a:ea typeface="Times New Roman"/>
                <a:cs typeface="Times New Roman"/>
              </a:rPr>
              <a:t> </a:t>
            </a:r>
            <a:r>
              <a:rPr lang="en-US" sz="3600" dirty="0" err="1">
                <a:latin typeface="Times New Roman"/>
                <a:ea typeface="Times New Roman"/>
                <a:cs typeface="Times New Roman"/>
              </a:rPr>
              <a:t>rivojlangan</a:t>
            </a:r>
            <a:r>
              <a:rPr lang="en-US" sz="3600" dirty="0">
                <a:latin typeface="Times New Roman"/>
                <a:ea typeface="Times New Roman"/>
                <a:cs typeface="Times New Roman"/>
              </a:rPr>
              <a:t>. </a:t>
            </a:r>
            <a:endParaRPr lang="ru-RU" sz="2800" dirty="0">
              <a:effectLst/>
              <a:latin typeface="Calibri"/>
              <a:ea typeface="Calibri"/>
              <a:cs typeface="Times New Roman"/>
            </a:endParaRPr>
          </a:p>
        </p:txBody>
      </p:sp>
    </p:spTree>
    <p:extLst>
      <p:ext uri="{BB962C8B-B14F-4D97-AF65-F5344CB8AC3E}">
        <p14:creationId xmlns:p14="http://schemas.microsoft.com/office/powerpoint/2010/main" val="22305218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sz="2400" b="1" dirty="0" smtClean="0">
                <a:solidFill>
                  <a:srgbClr val="0000FF"/>
                </a:solidFill>
                <a:latin typeface="Times New Roman"/>
                <a:ea typeface="Times New Roman"/>
                <a:cs typeface="Times New Roman"/>
              </a:rPr>
              <a:t>	</a:t>
            </a:r>
            <a:r>
              <a:rPr lang="en-US" sz="2400" b="1" dirty="0" err="1">
                <a:solidFill>
                  <a:srgbClr val="0000FF"/>
                </a:solidFill>
                <a:latin typeface="Times New Roman"/>
                <a:ea typeface="Times New Roman"/>
                <a:cs typeface="Times New Roman"/>
              </a:rPr>
              <a:t>Sak</a:t>
            </a:r>
            <a:r>
              <a:rPr lang="en-US" sz="2400" b="1" dirty="0">
                <a:solidFill>
                  <a:srgbClr val="0000FF"/>
                </a:solidFill>
                <a:latin typeface="Times New Roman"/>
                <a:ea typeface="Times New Roman"/>
                <a:cs typeface="Times New Roman"/>
              </a:rPr>
              <a:t>–</a:t>
            </a:r>
            <a:r>
              <a:rPr lang="en-US" sz="2400" b="1" dirty="0" err="1">
                <a:solidFill>
                  <a:srgbClr val="0000FF"/>
                </a:solidFill>
                <a:latin typeface="Times New Roman"/>
                <a:ea typeface="Times New Roman"/>
                <a:cs typeface="Times New Roman"/>
              </a:rPr>
              <a:t>massagetlar</a:t>
            </a:r>
            <a:r>
              <a:rPr lang="en-US" sz="2400" b="1" dirty="0">
                <a:solidFill>
                  <a:srgbClr val="0000FF"/>
                </a:solidFill>
                <a:latin typeface="Times New Roman"/>
                <a:ea typeface="Times New Roman"/>
                <a:cs typeface="Times New Roman"/>
              </a:rPr>
              <a:t>.</a:t>
            </a:r>
            <a:r>
              <a:rPr lang="ru-RU" sz="2400" b="1" dirty="0" smtClean="0">
                <a:solidFill>
                  <a:srgbClr val="0000FF"/>
                </a:solidFill>
                <a:latin typeface="Times New Roman"/>
                <a:ea typeface="Times New Roman"/>
                <a:cs typeface="Times New Roman"/>
              </a:rPr>
              <a:t> </a:t>
            </a:r>
          </a:p>
          <a:p>
            <a:pPr algn="just">
              <a:lnSpc>
                <a:spcPct val="107000"/>
              </a:lnSpc>
              <a:spcAft>
                <a:spcPts val="0"/>
              </a:spcAft>
            </a:pPr>
            <a:r>
              <a:rPr lang="en-US" sz="2400" dirty="0" smtClean="0">
                <a:latin typeface="Times New Roman"/>
                <a:ea typeface="Times New Roman"/>
                <a:cs typeface="Times New Roman"/>
              </a:rPr>
              <a:t>	</a:t>
            </a:r>
            <a:r>
              <a:rPr lang="en-US" sz="2800" dirty="0" smtClean="0">
                <a:latin typeface="Times New Roman"/>
                <a:ea typeface="Times New Roman"/>
                <a:cs typeface="Times New Roman"/>
              </a:rPr>
              <a:t> </a:t>
            </a:r>
            <a:r>
              <a:rPr lang="en-US" sz="2800" b="1" dirty="0" err="1">
                <a:solidFill>
                  <a:srgbClr val="0000FF"/>
                </a:solidFill>
                <a:latin typeface="Times New Roman"/>
                <a:ea typeface="Times New Roman"/>
                <a:cs typeface="Times New Roman"/>
              </a:rPr>
              <a:t>Saklar</a:t>
            </a:r>
            <a:r>
              <a:rPr lang="en-US" sz="2800" dirty="0">
                <a:latin typeface="Times New Roman"/>
                <a:ea typeface="Times New Roman"/>
                <a:cs typeface="Times New Roman"/>
              </a:rPr>
              <a:t> </a:t>
            </a:r>
            <a:r>
              <a:rPr lang="en-US" sz="2800" b="1" dirty="0" err="1">
                <a:latin typeface="Times New Roman"/>
                <a:ea typeface="Times New Roman"/>
                <a:cs typeface="Times New Roman"/>
              </a:rPr>
              <a:t>O‘rta</a:t>
            </a:r>
            <a:r>
              <a:rPr lang="en-US" sz="2800" b="1" dirty="0">
                <a:latin typeface="Times New Roman"/>
                <a:ea typeface="Times New Roman"/>
                <a:cs typeface="Times New Roman"/>
              </a:rPr>
              <a:t> </a:t>
            </a:r>
            <a:r>
              <a:rPr lang="en-US" sz="2800" b="1" dirty="0" err="1">
                <a:latin typeface="Times New Roman"/>
                <a:ea typeface="Times New Roman"/>
                <a:cs typeface="Times New Roman"/>
              </a:rPr>
              <a:t>Osiyo</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Qozog‘istonning</a:t>
            </a:r>
            <a:r>
              <a:rPr lang="en-US" sz="2800" b="1" dirty="0">
                <a:latin typeface="Times New Roman"/>
                <a:ea typeface="Times New Roman"/>
                <a:cs typeface="Times New Roman"/>
              </a:rPr>
              <a:t> </a:t>
            </a:r>
            <a:r>
              <a:rPr lang="en-US" sz="2800" b="1" dirty="0" err="1">
                <a:latin typeface="Times New Roman"/>
                <a:ea typeface="Times New Roman"/>
                <a:cs typeface="Times New Roman"/>
              </a:rPr>
              <a:t>tog‘lari</a:t>
            </a:r>
            <a:r>
              <a:rPr lang="en-US" sz="2800" b="1" dirty="0">
                <a:latin typeface="Times New Roman"/>
                <a:ea typeface="Times New Roman"/>
                <a:cs typeface="Times New Roman"/>
              </a:rPr>
              <a:t> </a:t>
            </a:r>
            <a:r>
              <a:rPr lang="en-US" sz="2800" b="1" dirty="0" err="1">
                <a:latin typeface="Times New Roman"/>
                <a:ea typeface="Times New Roman"/>
                <a:cs typeface="Times New Roman"/>
              </a:rPr>
              <a:t>va</a:t>
            </a:r>
            <a:r>
              <a:rPr lang="en-US" sz="2800" b="1" dirty="0">
                <a:latin typeface="Times New Roman"/>
                <a:ea typeface="Times New Roman"/>
                <a:cs typeface="Times New Roman"/>
              </a:rPr>
              <a:t> </a:t>
            </a:r>
            <a:r>
              <a:rPr lang="en-US" sz="2800" b="1" dirty="0" err="1">
                <a:latin typeface="Times New Roman"/>
                <a:ea typeface="Times New Roman"/>
                <a:cs typeface="Times New Roman"/>
              </a:rPr>
              <a:t>dashtlarida</a:t>
            </a:r>
            <a:r>
              <a:rPr lang="en-US" sz="2800" dirty="0">
                <a:latin typeface="Times New Roman"/>
                <a:ea typeface="Times New Roman"/>
                <a:cs typeface="Times New Roman"/>
              </a:rPr>
              <a:t> </a:t>
            </a:r>
            <a:r>
              <a:rPr lang="en-US" sz="2800" dirty="0" err="1">
                <a:latin typeface="Times New Roman"/>
                <a:ea typeface="Times New Roman"/>
                <a:cs typeface="Times New Roman"/>
              </a:rPr>
              <a:t>yashagan</a:t>
            </a:r>
            <a:r>
              <a:rPr lang="en-US" sz="2800" dirty="0">
                <a:latin typeface="Times New Roman"/>
                <a:ea typeface="Times New Roman"/>
                <a:cs typeface="Times New Roman"/>
              </a:rPr>
              <a:t> </a:t>
            </a:r>
            <a:r>
              <a:rPr lang="en-US" sz="2800" b="1" dirty="0" err="1">
                <a:latin typeface="Times New Roman"/>
                <a:ea typeface="Times New Roman"/>
                <a:cs typeface="Times New Roman"/>
              </a:rPr>
              <a:t>ko‘chmanchi</a:t>
            </a:r>
            <a:r>
              <a:rPr lang="en-US" sz="2800" b="1" dirty="0">
                <a:latin typeface="Times New Roman"/>
                <a:ea typeface="Times New Roman"/>
                <a:cs typeface="Times New Roman"/>
              </a:rPr>
              <a:t> </a:t>
            </a:r>
            <a:r>
              <a:rPr lang="en-US" sz="2800" b="1" dirty="0" err="1">
                <a:latin typeface="Times New Roman"/>
                <a:ea typeface="Times New Roman"/>
                <a:cs typeface="Times New Roman"/>
              </a:rPr>
              <a:t>chorvador</a:t>
            </a:r>
            <a:r>
              <a:rPr lang="en-US" sz="2800" b="1" dirty="0">
                <a:latin typeface="Times New Roman"/>
                <a:ea typeface="Times New Roman"/>
                <a:cs typeface="Times New Roman"/>
              </a:rPr>
              <a:t> </a:t>
            </a:r>
            <a:r>
              <a:rPr lang="en-US" sz="2800" dirty="0" err="1">
                <a:latin typeface="Times New Roman"/>
                <a:ea typeface="Times New Roman"/>
                <a:cs typeface="Times New Roman"/>
              </a:rPr>
              <a:t>qabilalardir</a:t>
            </a:r>
            <a:r>
              <a:rPr lang="en-US" sz="2800" dirty="0">
                <a:latin typeface="Times New Roman"/>
                <a:ea typeface="Times New Roman"/>
                <a:cs typeface="Times New Roman"/>
              </a:rPr>
              <a:t>. </a:t>
            </a:r>
            <a:r>
              <a:rPr lang="en-US" sz="2800" b="1" dirty="0" err="1">
                <a:latin typeface="Times New Roman"/>
                <a:ea typeface="Times New Roman"/>
                <a:cs typeface="Times New Roman"/>
              </a:rPr>
              <a:t>Mil.avv.VII</a:t>
            </a:r>
            <a:r>
              <a:rPr lang="en-US" sz="2800" b="1" dirty="0">
                <a:latin typeface="Times New Roman"/>
                <a:ea typeface="Times New Roman"/>
                <a:cs typeface="Times New Roman"/>
              </a:rPr>
              <a:t> – VI </a:t>
            </a:r>
            <a:r>
              <a:rPr lang="en-US" sz="2800" b="1" dirty="0" err="1">
                <a:latin typeface="Times New Roman"/>
                <a:ea typeface="Times New Roman"/>
                <a:cs typeface="Times New Roman"/>
              </a:rPr>
              <a:t>asrlarda</a:t>
            </a:r>
            <a:r>
              <a:rPr lang="en-US" sz="2800" b="1" dirty="0">
                <a:latin typeface="Times New Roman"/>
                <a:ea typeface="Times New Roman"/>
                <a:cs typeface="Times New Roman"/>
              </a:rPr>
              <a:t> </a:t>
            </a:r>
            <a:r>
              <a:rPr lang="en-US" sz="2800" dirty="0" err="1">
                <a:latin typeface="Times New Roman"/>
                <a:ea typeface="Times New Roman"/>
                <a:cs typeface="Times New Roman"/>
              </a:rPr>
              <a:t>ularga</a:t>
            </a:r>
            <a:r>
              <a:rPr lang="en-US" sz="2800" dirty="0">
                <a:latin typeface="Times New Roman"/>
                <a:ea typeface="Times New Roman"/>
                <a:cs typeface="Times New Roman"/>
              </a:rPr>
              <a:t> </a:t>
            </a:r>
            <a:r>
              <a:rPr lang="en-US" sz="2800" dirty="0" err="1">
                <a:latin typeface="Times New Roman"/>
                <a:ea typeface="Times New Roman"/>
                <a:cs typeface="Times New Roman"/>
              </a:rPr>
              <a:t>qarindosh</a:t>
            </a:r>
            <a:r>
              <a:rPr lang="en-US" sz="2800" dirty="0">
                <a:latin typeface="Times New Roman"/>
                <a:ea typeface="Times New Roman"/>
                <a:cs typeface="Times New Roman"/>
              </a:rPr>
              <a:t> </a:t>
            </a:r>
            <a:r>
              <a:rPr lang="en-US" sz="2800" dirty="0" err="1">
                <a:latin typeface="Times New Roman"/>
                <a:ea typeface="Times New Roman"/>
                <a:cs typeface="Times New Roman"/>
              </a:rPr>
              <a:t>chorvador</a:t>
            </a:r>
            <a:r>
              <a:rPr lang="en-US" sz="2800" dirty="0">
                <a:latin typeface="Times New Roman"/>
                <a:ea typeface="Times New Roman"/>
                <a:cs typeface="Times New Roman"/>
              </a:rPr>
              <a:t> </a:t>
            </a:r>
            <a:r>
              <a:rPr lang="en-US" sz="2800" dirty="0" err="1">
                <a:latin typeface="Times New Roman"/>
                <a:ea typeface="Times New Roman"/>
                <a:cs typeface="Times New Roman"/>
              </a:rPr>
              <a:t>qabilalar</a:t>
            </a:r>
            <a:r>
              <a:rPr lang="en-US" sz="2800" dirty="0">
                <a:latin typeface="Times New Roman"/>
                <a:ea typeface="Times New Roman"/>
                <a:cs typeface="Times New Roman"/>
              </a:rPr>
              <a:t> </a:t>
            </a:r>
            <a:r>
              <a:rPr lang="en-US" sz="2800" b="1" i="1" dirty="0" err="1">
                <a:latin typeface="Times New Roman"/>
                <a:ea typeface="Times New Roman"/>
                <a:cs typeface="Times New Roman"/>
              </a:rPr>
              <a:t>Qora</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dengizning</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shimoliy</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sohillaridan</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Xitoy</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chegaralarigacha</a:t>
            </a:r>
            <a:r>
              <a:rPr lang="en-US" sz="2800" dirty="0">
                <a:latin typeface="Times New Roman"/>
                <a:ea typeface="Times New Roman"/>
                <a:cs typeface="Times New Roman"/>
              </a:rPr>
              <a:t> </a:t>
            </a:r>
            <a:r>
              <a:rPr lang="en-US" sz="2800" dirty="0" err="1">
                <a:latin typeface="Times New Roman"/>
                <a:ea typeface="Times New Roman"/>
                <a:cs typeface="Times New Roman"/>
              </a:rPr>
              <a:t>bo‘lgan</a:t>
            </a:r>
            <a:r>
              <a:rPr lang="en-US" sz="2800" dirty="0">
                <a:latin typeface="Times New Roman"/>
                <a:ea typeface="Times New Roman"/>
                <a:cs typeface="Times New Roman"/>
              </a:rPr>
              <a:t> </a:t>
            </a:r>
            <a:r>
              <a:rPr lang="en-US" sz="2800" dirty="0" err="1">
                <a:latin typeface="Times New Roman"/>
                <a:ea typeface="Times New Roman"/>
                <a:cs typeface="Times New Roman"/>
              </a:rPr>
              <a:t>Yevrosiyoning</a:t>
            </a:r>
            <a:r>
              <a:rPr lang="en-US" sz="2800" dirty="0">
                <a:latin typeface="Times New Roman"/>
                <a:ea typeface="Times New Roman"/>
                <a:cs typeface="Times New Roman"/>
              </a:rPr>
              <a:t> </a:t>
            </a:r>
            <a:r>
              <a:rPr lang="en-US" sz="2800" dirty="0" err="1">
                <a:latin typeface="Times New Roman"/>
                <a:ea typeface="Times New Roman"/>
                <a:cs typeface="Times New Roman"/>
              </a:rPr>
              <a:t>keng</a:t>
            </a:r>
            <a:r>
              <a:rPr lang="en-US" sz="2800" dirty="0">
                <a:latin typeface="Times New Roman"/>
                <a:ea typeface="Times New Roman"/>
                <a:cs typeface="Times New Roman"/>
              </a:rPr>
              <a:t> </a:t>
            </a:r>
            <a:r>
              <a:rPr lang="en-US" sz="2800" dirty="0" err="1">
                <a:latin typeface="Times New Roman"/>
                <a:ea typeface="Times New Roman"/>
                <a:cs typeface="Times New Roman"/>
              </a:rPr>
              <a:t>hududlarida</a:t>
            </a:r>
            <a:r>
              <a:rPr lang="en-US" sz="2800" dirty="0">
                <a:latin typeface="Times New Roman"/>
                <a:ea typeface="Times New Roman"/>
                <a:cs typeface="Times New Roman"/>
              </a:rPr>
              <a:t> </a:t>
            </a:r>
            <a:r>
              <a:rPr lang="en-US" sz="2800" dirty="0" err="1" smtClean="0">
                <a:latin typeface="Times New Roman"/>
                <a:ea typeface="Times New Roman"/>
                <a:cs typeface="Times New Roman"/>
              </a:rPr>
              <a:t>joylashgan</a:t>
            </a:r>
            <a:r>
              <a:rPr lang="en-US" sz="2800" dirty="0" smtClean="0">
                <a:latin typeface="Times New Roman"/>
                <a:ea typeface="Times New Roman"/>
                <a:cs typeface="Times New Roman"/>
              </a:rPr>
              <a:t>.</a:t>
            </a:r>
          </a:p>
          <a:p>
            <a:pPr algn="just">
              <a:lnSpc>
                <a:spcPct val="107000"/>
              </a:lnSpc>
              <a:spcAft>
                <a:spcPts val="0"/>
              </a:spcAft>
            </a:pPr>
            <a:r>
              <a:rPr lang="en-US" sz="2800" dirty="0" err="1" smtClean="0">
                <a:latin typeface="Times New Roman"/>
                <a:ea typeface="Times New Roman"/>
                <a:cs typeface="Times New Roman"/>
              </a:rPr>
              <a:t>Qadimgi</a:t>
            </a:r>
            <a:r>
              <a:rPr lang="en-US" sz="2800" dirty="0" smtClean="0">
                <a:latin typeface="Times New Roman"/>
                <a:ea typeface="Times New Roman"/>
                <a:cs typeface="Times New Roman"/>
              </a:rPr>
              <a:t> </a:t>
            </a:r>
            <a:r>
              <a:rPr lang="en-US" sz="2800" b="1" dirty="0" err="1">
                <a:latin typeface="Times New Roman"/>
                <a:ea typeface="Times New Roman"/>
                <a:cs typeface="Times New Roman"/>
              </a:rPr>
              <a:t>fors</a:t>
            </a:r>
            <a:r>
              <a:rPr lang="en-US" sz="2800" b="1" dirty="0">
                <a:latin typeface="Times New Roman"/>
                <a:ea typeface="Times New Roman"/>
                <a:cs typeface="Times New Roman"/>
              </a:rPr>
              <a:t> </a:t>
            </a:r>
            <a:r>
              <a:rPr lang="en-US" sz="2800" b="1" dirty="0" err="1">
                <a:latin typeface="Times New Roman"/>
                <a:ea typeface="Times New Roman"/>
                <a:cs typeface="Times New Roman"/>
              </a:rPr>
              <a:t>yozuvlari</a:t>
            </a:r>
            <a:r>
              <a:rPr lang="en-US" sz="2800" b="1" dirty="0">
                <a:latin typeface="Times New Roman"/>
                <a:ea typeface="Times New Roman"/>
                <a:cs typeface="Times New Roman"/>
              </a:rPr>
              <a:t> </a:t>
            </a:r>
            <a:r>
              <a:rPr lang="en-US" sz="2800" dirty="0" err="1">
                <a:latin typeface="Times New Roman"/>
                <a:ea typeface="Times New Roman"/>
                <a:cs typeface="Times New Roman"/>
              </a:rPr>
              <a:t>ko‘chmanchilarni</a:t>
            </a:r>
            <a:r>
              <a:rPr lang="en-US" sz="2800" dirty="0">
                <a:latin typeface="Times New Roman"/>
                <a:ea typeface="Times New Roman"/>
                <a:cs typeface="Times New Roman"/>
              </a:rPr>
              <a:t> </a:t>
            </a:r>
            <a:r>
              <a:rPr lang="en-US" sz="2800" b="1" dirty="0">
                <a:latin typeface="Times New Roman"/>
                <a:ea typeface="Times New Roman"/>
                <a:cs typeface="Times New Roman"/>
              </a:rPr>
              <a:t>«</a:t>
            </a:r>
            <a:r>
              <a:rPr lang="en-US" sz="2800" b="1" dirty="0" err="1">
                <a:latin typeface="Times New Roman"/>
                <a:ea typeface="Times New Roman"/>
                <a:cs typeface="Times New Roman"/>
              </a:rPr>
              <a:t>shaq</a:t>
            </a:r>
            <a:r>
              <a:rPr lang="en-US" sz="2800" b="1" dirty="0">
                <a:latin typeface="Times New Roman"/>
                <a:ea typeface="Times New Roman"/>
                <a:cs typeface="Times New Roman"/>
              </a:rPr>
              <a:t>»  </a:t>
            </a:r>
            <a:r>
              <a:rPr lang="en-US" sz="2800" dirty="0">
                <a:latin typeface="Times New Roman"/>
                <a:ea typeface="Times New Roman"/>
                <a:cs typeface="Times New Roman"/>
              </a:rPr>
              <a:t>deb </a:t>
            </a:r>
            <a:r>
              <a:rPr lang="en-US" sz="2800" dirty="0" err="1">
                <a:latin typeface="Times New Roman"/>
                <a:ea typeface="Times New Roman"/>
                <a:cs typeface="Times New Roman"/>
              </a:rPr>
              <a:t>yoritadi</a:t>
            </a:r>
            <a:r>
              <a:rPr lang="en-US" sz="2800" b="1" dirty="0">
                <a:latin typeface="Times New Roman"/>
                <a:ea typeface="Times New Roman"/>
                <a:cs typeface="Times New Roman"/>
              </a:rPr>
              <a:t>, </a:t>
            </a:r>
            <a:r>
              <a:rPr lang="en-US" sz="2800" b="1" dirty="0" err="1">
                <a:latin typeface="Times New Roman"/>
                <a:ea typeface="Times New Roman"/>
                <a:cs typeface="Times New Roman"/>
              </a:rPr>
              <a:t>yunon</a:t>
            </a:r>
            <a:r>
              <a:rPr lang="en-US" sz="2800" b="1" dirty="0">
                <a:latin typeface="Times New Roman"/>
                <a:ea typeface="Times New Roman"/>
                <a:cs typeface="Times New Roman"/>
              </a:rPr>
              <a:t> </a:t>
            </a:r>
            <a:r>
              <a:rPr lang="en-US" sz="2800" b="1" dirty="0" err="1">
                <a:latin typeface="Times New Roman"/>
                <a:ea typeface="Times New Roman"/>
                <a:cs typeface="Times New Roman"/>
              </a:rPr>
              <a:t>mualliflari</a:t>
            </a:r>
            <a:r>
              <a:rPr lang="en-US" sz="2800" b="1" dirty="0">
                <a:latin typeface="Times New Roman"/>
                <a:ea typeface="Times New Roman"/>
                <a:cs typeface="Times New Roman"/>
              </a:rPr>
              <a:t> </a:t>
            </a:r>
            <a:r>
              <a:rPr lang="en-US" sz="2800" dirty="0" err="1">
                <a:latin typeface="Times New Roman"/>
                <a:ea typeface="Times New Roman"/>
                <a:cs typeface="Times New Roman"/>
              </a:rPr>
              <a:t>esa</a:t>
            </a:r>
            <a:r>
              <a:rPr lang="en-US" sz="2800" dirty="0">
                <a:latin typeface="Times New Roman"/>
                <a:ea typeface="Times New Roman"/>
                <a:cs typeface="Times New Roman"/>
              </a:rPr>
              <a:t> </a:t>
            </a:r>
            <a:r>
              <a:rPr lang="en-US" sz="2800" dirty="0" err="1">
                <a:latin typeface="Times New Roman"/>
                <a:ea typeface="Times New Roman"/>
                <a:cs typeface="Times New Roman"/>
              </a:rPr>
              <a:t>ularni</a:t>
            </a:r>
            <a:r>
              <a:rPr lang="en-US" sz="2800" dirty="0">
                <a:latin typeface="Times New Roman"/>
                <a:ea typeface="Times New Roman"/>
                <a:cs typeface="Times New Roman"/>
              </a:rPr>
              <a:t> </a:t>
            </a:r>
            <a:r>
              <a:rPr lang="en-US" sz="2800" b="1" i="1" dirty="0">
                <a:solidFill>
                  <a:srgbClr val="0000FF"/>
                </a:solidFill>
                <a:latin typeface="Times New Roman"/>
                <a:ea typeface="Times New Roman"/>
                <a:cs typeface="Times New Roman"/>
              </a:rPr>
              <a:t>«</a:t>
            </a:r>
            <a:r>
              <a:rPr lang="en-US" sz="2800" b="1" i="1" dirty="0" err="1">
                <a:solidFill>
                  <a:srgbClr val="0000FF"/>
                </a:solidFill>
                <a:latin typeface="Times New Roman"/>
                <a:ea typeface="Times New Roman"/>
                <a:cs typeface="Times New Roman"/>
              </a:rPr>
              <a:t>skiflar</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sarmatlar</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saklar</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massagetlar</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daxlar</a:t>
            </a:r>
            <a:r>
              <a:rPr lang="en-US" sz="2800" b="1" i="1" dirty="0">
                <a:solidFill>
                  <a:srgbClr val="0000FF"/>
                </a:solidFill>
                <a:latin typeface="Times New Roman"/>
                <a:ea typeface="Times New Roman"/>
                <a:cs typeface="Times New Roman"/>
              </a:rPr>
              <a:t>», «</a:t>
            </a:r>
            <a:r>
              <a:rPr lang="en-US" sz="2800" b="1" i="1" dirty="0" err="1">
                <a:solidFill>
                  <a:srgbClr val="0000FF"/>
                </a:solidFill>
                <a:latin typeface="Times New Roman"/>
                <a:ea typeface="Times New Roman"/>
                <a:cs typeface="Times New Roman"/>
              </a:rPr>
              <a:t>olonlar</a:t>
            </a:r>
            <a:r>
              <a:rPr lang="en-US" sz="2800" b="1" i="1" dirty="0">
                <a:solidFill>
                  <a:srgbClr val="0000FF"/>
                </a:solidFill>
                <a:latin typeface="Times New Roman"/>
                <a:ea typeface="Times New Roman"/>
                <a:cs typeface="Times New Roman"/>
              </a:rPr>
              <a:t>» </a:t>
            </a:r>
            <a:r>
              <a:rPr lang="en-US" sz="2800" dirty="0">
                <a:latin typeface="Times New Roman"/>
                <a:ea typeface="Times New Roman"/>
                <a:cs typeface="Times New Roman"/>
              </a:rPr>
              <a:t>deb </a:t>
            </a:r>
            <a:r>
              <a:rPr lang="en-US" sz="2800" dirty="0" err="1">
                <a:latin typeface="Times New Roman"/>
                <a:ea typeface="Times New Roman"/>
                <a:cs typeface="Times New Roman"/>
              </a:rPr>
              <a:t>ataganlar</a:t>
            </a:r>
            <a:r>
              <a:rPr lang="en-US" sz="2800" dirty="0">
                <a:latin typeface="Times New Roman"/>
                <a:ea typeface="Times New Roman"/>
                <a:cs typeface="Times New Roman"/>
              </a:rPr>
              <a:t>. </a:t>
            </a:r>
            <a:r>
              <a:rPr lang="en-US" sz="2800" b="1" dirty="0" err="1">
                <a:latin typeface="Times New Roman"/>
                <a:ea typeface="Times New Roman"/>
                <a:cs typeface="Times New Roman"/>
              </a:rPr>
              <a:t>Saklarning</a:t>
            </a:r>
            <a:r>
              <a:rPr lang="en-US" sz="2800" dirty="0">
                <a:latin typeface="Times New Roman"/>
                <a:ea typeface="Times New Roman"/>
                <a:cs typeface="Times New Roman"/>
              </a:rPr>
              <a:t> </a:t>
            </a:r>
            <a:r>
              <a:rPr lang="en-US" sz="2800" dirty="0" err="1">
                <a:latin typeface="Times New Roman"/>
                <a:ea typeface="Times New Roman"/>
                <a:cs typeface="Times New Roman"/>
              </a:rPr>
              <a:t>nomlari</a:t>
            </a:r>
            <a:r>
              <a:rPr lang="en-US" sz="2800" dirty="0">
                <a:latin typeface="Times New Roman"/>
                <a:ea typeface="Times New Roman"/>
                <a:cs typeface="Times New Roman"/>
              </a:rPr>
              <a:t> </a:t>
            </a:r>
            <a:r>
              <a:rPr lang="en-US" sz="2800" dirty="0" err="1">
                <a:latin typeface="Times New Roman"/>
                <a:ea typeface="Times New Roman"/>
                <a:cs typeface="Times New Roman"/>
              </a:rPr>
              <a:t>Erondagi</a:t>
            </a:r>
            <a:r>
              <a:rPr lang="en-US" sz="2800" dirty="0">
                <a:latin typeface="Times New Roman"/>
                <a:ea typeface="Times New Roman"/>
                <a:cs typeface="Times New Roman"/>
              </a:rPr>
              <a:t> </a:t>
            </a:r>
            <a:r>
              <a:rPr lang="en-US" sz="2800" b="1" i="1" dirty="0" err="1">
                <a:latin typeface="Times New Roman"/>
                <a:ea typeface="Times New Roman"/>
                <a:cs typeface="Times New Roman"/>
              </a:rPr>
              <a:t>Sakaston</a:t>
            </a:r>
            <a:r>
              <a:rPr lang="en-US" sz="2800" b="1" i="1" dirty="0">
                <a:latin typeface="Times New Roman"/>
                <a:ea typeface="Times New Roman"/>
                <a:cs typeface="Times New Roman"/>
              </a:rPr>
              <a:t>, </a:t>
            </a:r>
            <a:r>
              <a:rPr lang="en-US" sz="2800" b="1" i="1" dirty="0" err="1">
                <a:latin typeface="Times New Roman"/>
                <a:ea typeface="Times New Roman"/>
                <a:cs typeface="Times New Roman"/>
              </a:rPr>
              <a:t>Seiston</a:t>
            </a:r>
            <a:r>
              <a:rPr lang="en-US" sz="2800" b="1" i="1" dirty="0">
                <a:latin typeface="Times New Roman"/>
                <a:ea typeface="Times New Roman"/>
                <a:cs typeface="Times New Roman"/>
              </a:rPr>
              <a:t> </a:t>
            </a:r>
            <a:r>
              <a:rPr lang="en-US" sz="2800" dirty="0" err="1">
                <a:latin typeface="Times New Roman"/>
                <a:ea typeface="Times New Roman"/>
                <a:cs typeface="Times New Roman"/>
              </a:rPr>
              <a:t>viloyati</a:t>
            </a:r>
            <a:r>
              <a:rPr lang="en-US" sz="2800" dirty="0">
                <a:latin typeface="Times New Roman"/>
                <a:ea typeface="Times New Roman"/>
                <a:cs typeface="Times New Roman"/>
              </a:rPr>
              <a:t> </a:t>
            </a:r>
            <a:r>
              <a:rPr lang="en-US" sz="2800" dirty="0" err="1">
                <a:latin typeface="Times New Roman"/>
                <a:ea typeface="Times New Roman"/>
                <a:cs typeface="Times New Roman"/>
              </a:rPr>
              <a:t>tushunchasida</a:t>
            </a:r>
            <a:r>
              <a:rPr lang="en-US" sz="2800" dirty="0">
                <a:latin typeface="Times New Roman"/>
                <a:ea typeface="Times New Roman"/>
                <a:cs typeface="Times New Roman"/>
              </a:rPr>
              <a:t> </a:t>
            </a:r>
            <a:r>
              <a:rPr lang="en-US" sz="2800" dirty="0" err="1">
                <a:latin typeface="Times New Roman"/>
                <a:ea typeface="Times New Roman"/>
                <a:cs typeface="Times New Roman"/>
              </a:rPr>
              <a:t>saqlangan</a:t>
            </a:r>
            <a:r>
              <a:rPr lang="en-US" sz="2800" dirty="0">
                <a:latin typeface="Times New Roman"/>
                <a:ea typeface="Times New Roman"/>
                <a:cs typeface="Times New Roman"/>
              </a:rPr>
              <a:t>.</a:t>
            </a:r>
            <a:endParaRPr lang="ru-RU" sz="2000" dirty="0">
              <a:effectLst/>
              <a:latin typeface="Calibri"/>
              <a:ea typeface="Calibri"/>
              <a:cs typeface="Times New Roman"/>
            </a:endParaRPr>
          </a:p>
        </p:txBody>
      </p:sp>
    </p:spTree>
    <p:extLst>
      <p:ext uri="{BB962C8B-B14F-4D97-AF65-F5344CB8AC3E}">
        <p14:creationId xmlns:p14="http://schemas.microsoft.com/office/powerpoint/2010/main" val="39289016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headEnd/>
            <a:tailEnd/>
          </a:ln>
        </p:spPr>
        <p:style>
          <a:lnRef idx="2">
            <a:schemeClr val="accent1"/>
          </a:lnRef>
          <a:fillRef idx="1">
            <a:schemeClr val="lt1"/>
          </a:fillRef>
          <a:effectRef idx="0">
            <a:schemeClr val="accent1"/>
          </a:effectRef>
          <a:fontRef idx="minor">
            <a:schemeClr val="dk1"/>
          </a:fontRef>
        </p:style>
        <p:txBody>
          <a:bodyPr/>
          <a:lstStyle/>
          <a:p>
            <a:pPr marL="0" indent="0" algn="ctr">
              <a:lnSpc>
                <a:spcPct val="107000"/>
              </a:lnSpc>
              <a:spcAft>
                <a:spcPts val="0"/>
              </a:spcAft>
              <a:buNone/>
            </a:pPr>
            <a:r>
              <a:rPr lang="ru-RU" sz="2000" b="1" dirty="0" smtClean="0">
                <a:solidFill>
                  <a:srgbClr val="0000FF"/>
                </a:solidFill>
                <a:latin typeface="Times New Roman"/>
                <a:ea typeface="Times New Roman"/>
                <a:cs typeface="Times New Roman"/>
              </a:rPr>
              <a:t>	</a:t>
            </a:r>
            <a:r>
              <a:rPr lang="en-US" sz="2000" b="1" dirty="0" err="1">
                <a:solidFill>
                  <a:srgbClr val="0000FF"/>
                </a:solidFill>
                <a:latin typeface="Times New Roman"/>
                <a:ea typeface="Times New Roman"/>
                <a:cs typeface="Times New Roman"/>
              </a:rPr>
              <a:t>Sak</a:t>
            </a:r>
            <a:r>
              <a:rPr lang="en-US" sz="2000" b="1" dirty="0">
                <a:solidFill>
                  <a:srgbClr val="0000FF"/>
                </a:solidFill>
                <a:latin typeface="Times New Roman"/>
                <a:ea typeface="Times New Roman"/>
                <a:cs typeface="Times New Roman"/>
              </a:rPr>
              <a:t>–</a:t>
            </a:r>
            <a:r>
              <a:rPr lang="en-US" sz="2000" b="1" dirty="0" err="1">
                <a:solidFill>
                  <a:srgbClr val="0000FF"/>
                </a:solidFill>
                <a:latin typeface="Times New Roman"/>
                <a:ea typeface="Times New Roman"/>
                <a:cs typeface="Times New Roman"/>
              </a:rPr>
              <a:t>massagetlar</a:t>
            </a:r>
            <a:r>
              <a:rPr lang="en-US" sz="2000" b="1" dirty="0">
                <a:solidFill>
                  <a:srgbClr val="0000FF"/>
                </a:solidFill>
                <a:latin typeface="Times New Roman"/>
                <a:ea typeface="Times New Roman"/>
                <a:cs typeface="Times New Roman"/>
              </a:rPr>
              <a:t>.</a:t>
            </a:r>
            <a:r>
              <a:rPr lang="ru-RU" sz="2000" b="1" dirty="0" smtClean="0">
                <a:solidFill>
                  <a:srgbClr val="0000FF"/>
                </a:solidFill>
                <a:latin typeface="Times New Roman"/>
                <a:ea typeface="Times New Roman"/>
                <a:cs typeface="Times New Roman"/>
              </a:rPr>
              <a:t> </a:t>
            </a:r>
          </a:p>
          <a:p>
            <a:pPr algn="just">
              <a:lnSpc>
                <a:spcPct val="107000"/>
              </a:lnSpc>
              <a:spcAft>
                <a:spcPts val="0"/>
              </a:spcAft>
            </a:pPr>
            <a:r>
              <a:rPr lang="en-US" sz="2000" dirty="0" smtClean="0">
                <a:latin typeface="Times New Roman"/>
                <a:ea typeface="Times New Roman"/>
                <a:cs typeface="Times New Roman"/>
              </a:rPr>
              <a:t>	</a:t>
            </a:r>
            <a:r>
              <a:rPr lang="en-US" sz="2400" dirty="0">
                <a:latin typeface="Times New Roman"/>
                <a:ea typeface="Times New Roman"/>
                <a:cs typeface="Times New Roman"/>
              </a:rPr>
              <a:t> </a:t>
            </a:r>
            <a:r>
              <a:rPr lang="en-US" sz="2400" dirty="0" err="1">
                <a:latin typeface="Times New Roman"/>
                <a:ea typeface="Times New Roman"/>
                <a:cs typeface="Times New Roman"/>
              </a:rPr>
              <a:t>Olimlar</a:t>
            </a:r>
            <a:r>
              <a:rPr lang="en-US" sz="2400" dirty="0">
                <a:latin typeface="Times New Roman"/>
                <a:ea typeface="Times New Roman"/>
                <a:cs typeface="Times New Roman"/>
              </a:rPr>
              <a:t> </a:t>
            </a:r>
            <a:r>
              <a:rPr lang="en-US" sz="2400" dirty="0" err="1">
                <a:latin typeface="Times New Roman"/>
                <a:ea typeface="Times New Roman"/>
                <a:cs typeface="Times New Roman"/>
              </a:rPr>
              <a:t>fikriga</a:t>
            </a:r>
            <a:r>
              <a:rPr lang="en-US" sz="2400" dirty="0">
                <a:latin typeface="Times New Roman"/>
                <a:ea typeface="Times New Roman"/>
                <a:cs typeface="Times New Roman"/>
              </a:rPr>
              <a:t> </a:t>
            </a:r>
            <a:r>
              <a:rPr lang="en-US" sz="2400" dirty="0" err="1">
                <a:latin typeface="Times New Roman"/>
                <a:ea typeface="Times New Roman"/>
                <a:cs typeface="Times New Roman"/>
              </a:rPr>
              <a:t>ko‘ra</a:t>
            </a:r>
            <a:r>
              <a:rPr lang="en-US" sz="2400" dirty="0">
                <a:latin typeface="Times New Roman"/>
                <a:ea typeface="Times New Roman"/>
                <a:cs typeface="Times New Roman"/>
              </a:rPr>
              <a:t>, </a:t>
            </a:r>
            <a:r>
              <a:rPr lang="en-US" sz="2400" b="1" dirty="0">
                <a:latin typeface="Times New Roman"/>
                <a:ea typeface="Times New Roman"/>
                <a:cs typeface="Times New Roman"/>
              </a:rPr>
              <a:t>«</a:t>
            </a:r>
            <a:r>
              <a:rPr lang="en-US" sz="2400" b="1" dirty="0" err="1">
                <a:latin typeface="Times New Roman"/>
                <a:ea typeface="Times New Roman"/>
                <a:cs typeface="Times New Roman"/>
              </a:rPr>
              <a:t>sak</a:t>
            </a:r>
            <a:r>
              <a:rPr lang="en-US" sz="2400" b="1" dirty="0">
                <a:latin typeface="Times New Roman"/>
                <a:ea typeface="Times New Roman"/>
                <a:cs typeface="Times New Roman"/>
              </a:rPr>
              <a:t>»</a:t>
            </a:r>
            <a:r>
              <a:rPr lang="en-US" sz="2400" dirty="0">
                <a:latin typeface="Times New Roman"/>
                <a:ea typeface="Times New Roman"/>
                <a:cs typeface="Times New Roman"/>
              </a:rPr>
              <a:t> </a:t>
            </a:r>
            <a:r>
              <a:rPr lang="en-US" sz="2400" dirty="0" err="1">
                <a:latin typeface="Times New Roman"/>
                <a:ea typeface="Times New Roman"/>
                <a:cs typeface="Times New Roman"/>
              </a:rPr>
              <a:t>so‘zi</a:t>
            </a:r>
            <a:r>
              <a:rPr lang="en-US" sz="2400" dirty="0">
                <a:latin typeface="Times New Roman"/>
                <a:ea typeface="Times New Roman"/>
                <a:cs typeface="Times New Roman"/>
              </a:rPr>
              <a:t> – </a:t>
            </a:r>
            <a:r>
              <a:rPr lang="en-US" sz="2400" dirty="0" err="1">
                <a:latin typeface="Times New Roman"/>
                <a:ea typeface="Times New Roman"/>
                <a:cs typeface="Times New Roman"/>
              </a:rPr>
              <a:t>bu</a:t>
            </a:r>
            <a:r>
              <a:rPr lang="en-US" sz="2400" dirty="0">
                <a:latin typeface="Times New Roman"/>
                <a:ea typeface="Times New Roman"/>
                <a:cs typeface="Times New Roman"/>
              </a:rPr>
              <a:t> </a:t>
            </a:r>
            <a:r>
              <a:rPr lang="en-US" sz="2400" b="1" i="1" dirty="0">
                <a:solidFill>
                  <a:srgbClr val="0000FF"/>
                </a:solidFill>
                <a:latin typeface="Times New Roman"/>
                <a:ea typeface="Times New Roman"/>
                <a:cs typeface="Times New Roman"/>
              </a:rPr>
              <a:t>«</a:t>
            </a:r>
            <a:r>
              <a:rPr lang="en-US" sz="2400" b="1" i="1" dirty="0" err="1">
                <a:solidFill>
                  <a:srgbClr val="0000FF"/>
                </a:solidFill>
                <a:latin typeface="Times New Roman"/>
                <a:ea typeface="Times New Roman"/>
                <a:cs typeface="Times New Roman"/>
              </a:rPr>
              <a:t>qudratli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idrokli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epchil</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bo‘lish</a:t>
            </a:r>
            <a:r>
              <a:rPr lang="en-US" sz="2400" b="1" i="1" dirty="0">
                <a:solidFill>
                  <a:srgbClr val="0000FF"/>
                </a:solidFill>
                <a:latin typeface="Times New Roman"/>
                <a:ea typeface="Times New Roman"/>
                <a:cs typeface="Times New Roman"/>
              </a:rPr>
              <a:t>», </a:t>
            </a:r>
            <a:r>
              <a:rPr lang="en-US" sz="2400" dirty="0" err="1">
                <a:latin typeface="Times New Roman"/>
                <a:ea typeface="Times New Roman"/>
                <a:cs typeface="Times New Roman"/>
              </a:rPr>
              <a:t>yoki</a:t>
            </a:r>
            <a:r>
              <a:rPr lang="en-US" sz="2400" dirty="0">
                <a:latin typeface="Times New Roman"/>
                <a:ea typeface="Times New Roman"/>
                <a:cs typeface="Times New Roman"/>
              </a:rPr>
              <a:t> </a:t>
            </a:r>
            <a:r>
              <a:rPr lang="en-US" sz="2400" b="1" i="1" dirty="0">
                <a:solidFill>
                  <a:srgbClr val="0000FF"/>
                </a:solidFill>
                <a:latin typeface="Times New Roman"/>
                <a:ea typeface="Times New Roman"/>
                <a:cs typeface="Times New Roman"/>
              </a:rPr>
              <a:t>«</a:t>
            </a:r>
            <a:r>
              <a:rPr lang="en-US" sz="2400" b="1" i="1" dirty="0" err="1">
                <a:solidFill>
                  <a:srgbClr val="0000FF"/>
                </a:solidFill>
                <a:latin typeface="Times New Roman"/>
                <a:ea typeface="Times New Roman"/>
                <a:cs typeface="Times New Roman"/>
              </a:rPr>
              <a:t>kuchli</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azamat</a:t>
            </a:r>
            <a:r>
              <a:rPr lang="en-US" sz="2400" b="1" i="1" dirty="0">
                <a:solidFill>
                  <a:srgbClr val="0000FF"/>
                </a:solidFill>
                <a:latin typeface="Times New Roman"/>
                <a:ea typeface="Times New Roman"/>
                <a:cs typeface="Times New Roman"/>
              </a:rPr>
              <a:t>, </a:t>
            </a:r>
            <a:r>
              <a:rPr lang="en-US" sz="2400" b="1" i="1" dirty="0" err="1">
                <a:solidFill>
                  <a:srgbClr val="0000FF"/>
                </a:solidFill>
                <a:latin typeface="Times New Roman"/>
                <a:ea typeface="Times New Roman"/>
                <a:cs typeface="Times New Roman"/>
              </a:rPr>
              <a:t>mard</a:t>
            </a:r>
            <a:r>
              <a:rPr lang="en-US" sz="2400" b="1" i="1" dirty="0">
                <a:solidFill>
                  <a:srgbClr val="0000FF"/>
                </a:solidFill>
                <a:latin typeface="Times New Roman"/>
                <a:ea typeface="Times New Roman"/>
                <a:cs typeface="Times New Roman"/>
              </a:rPr>
              <a:t>»</a:t>
            </a:r>
            <a:r>
              <a:rPr lang="en-US" sz="2400" dirty="0">
                <a:latin typeface="Times New Roman"/>
                <a:ea typeface="Times New Roman"/>
                <a:cs typeface="Times New Roman"/>
              </a:rPr>
              <a:t> deb </a:t>
            </a:r>
            <a:r>
              <a:rPr lang="en-US" sz="2400" dirty="0" err="1">
                <a:latin typeface="Times New Roman"/>
                <a:ea typeface="Times New Roman"/>
                <a:cs typeface="Times New Roman"/>
              </a:rPr>
              <a:t>tarjima</a:t>
            </a:r>
            <a:r>
              <a:rPr lang="en-US" sz="2400" dirty="0">
                <a:latin typeface="Times New Roman"/>
                <a:ea typeface="Times New Roman"/>
                <a:cs typeface="Times New Roman"/>
              </a:rPr>
              <a:t> </a:t>
            </a:r>
            <a:r>
              <a:rPr lang="en-US" sz="2400" dirty="0" err="1">
                <a:latin typeface="Times New Roman"/>
                <a:ea typeface="Times New Roman"/>
                <a:cs typeface="Times New Roman"/>
              </a:rPr>
              <a:t>qilinadi</a:t>
            </a:r>
            <a:r>
              <a:rPr lang="en-US" sz="2400" dirty="0">
                <a:latin typeface="Times New Roman"/>
                <a:ea typeface="Times New Roman"/>
                <a:cs typeface="Times New Roman"/>
              </a:rPr>
              <a:t>. </a:t>
            </a:r>
            <a:r>
              <a:rPr lang="en-US" sz="2400" dirty="0" err="1">
                <a:latin typeface="Times New Roman"/>
                <a:ea typeface="Times New Roman"/>
                <a:cs typeface="Times New Roman"/>
              </a:rPr>
              <a:t>Bexistun</a:t>
            </a:r>
            <a:r>
              <a:rPr lang="en-US" sz="2400" dirty="0">
                <a:latin typeface="Times New Roman"/>
                <a:ea typeface="Times New Roman"/>
                <a:cs typeface="Times New Roman"/>
              </a:rPr>
              <a:t> </a:t>
            </a:r>
            <a:r>
              <a:rPr lang="en-US" sz="2400" dirty="0" err="1">
                <a:latin typeface="Times New Roman"/>
                <a:ea typeface="Times New Roman"/>
                <a:cs typeface="Times New Roman"/>
              </a:rPr>
              <a:t>yozuvlarida</a:t>
            </a:r>
            <a:r>
              <a:rPr lang="en-US" sz="2400" dirty="0">
                <a:latin typeface="Times New Roman"/>
                <a:ea typeface="Times New Roman"/>
                <a:cs typeface="Times New Roman"/>
              </a:rPr>
              <a:t> </a:t>
            </a:r>
            <a:r>
              <a:rPr lang="en-US" sz="2400" dirty="0" err="1">
                <a:latin typeface="Times New Roman"/>
                <a:ea typeface="Times New Roman"/>
                <a:cs typeface="Times New Roman"/>
              </a:rPr>
              <a:t>ko‘chmanchilarning</a:t>
            </a:r>
            <a:r>
              <a:rPr lang="en-US" sz="2400" dirty="0">
                <a:latin typeface="Times New Roman"/>
                <a:ea typeface="Times New Roman"/>
                <a:cs typeface="Times New Roman"/>
              </a:rPr>
              <a:t> </a:t>
            </a:r>
            <a:r>
              <a:rPr lang="en-US" sz="2400" dirty="0" err="1">
                <a:latin typeface="Times New Roman"/>
                <a:ea typeface="Times New Roman"/>
                <a:cs typeface="Times New Roman"/>
              </a:rPr>
              <a:t>yurti</a:t>
            </a:r>
            <a:r>
              <a:rPr lang="en-US" sz="2400" dirty="0">
                <a:latin typeface="Times New Roman"/>
                <a:ea typeface="Times New Roman"/>
                <a:cs typeface="Times New Roman"/>
              </a:rPr>
              <a:t> </a:t>
            </a:r>
            <a:r>
              <a:rPr lang="en-US" sz="2400" dirty="0" err="1">
                <a:latin typeface="Times New Roman"/>
                <a:ea typeface="Times New Roman"/>
                <a:cs typeface="Times New Roman"/>
              </a:rPr>
              <a:t>umumiy</a:t>
            </a:r>
            <a:r>
              <a:rPr lang="en-US" sz="2400" dirty="0">
                <a:latin typeface="Times New Roman"/>
                <a:ea typeface="Times New Roman"/>
                <a:cs typeface="Times New Roman"/>
              </a:rPr>
              <a:t> </a:t>
            </a:r>
            <a:r>
              <a:rPr lang="en-US" sz="2400" dirty="0" err="1">
                <a:latin typeface="Times New Roman"/>
                <a:ea typeface="Times New Roman"/>
                <a:cs typeface="Times New Roman"/>
              </a:rPr>
              <a:t>yagona</a:t>
            </a:r>
            <a:r>
              <a:rPr lang="en-US" sz="2400" dirty="0">
                <a:latin typeface="Times New Roman"/>
                <a:ea typeface="Times New Roman"/>
                <a:cs typeface="Times New Roman"/>
              </a:rPr>
              <a:t> </a:t>
            </a:r>
            <a:r>
              <a:rPr lang="en-US" sz="2400" dirty="0" err="1">
                <a:latin typeface="Times New Roman"/>
                <a:ea typeface="Times New Roman"/>
                <a:cs typeface="Times New Roman"/>
              </a:rPr>
              <a:t>bir</a:t>
            </a:r>
            <a:r>
              <a:rPr lang="en-US" sz="2400" dirty="0">
                <a:latin typeface="Times New Roman"/>
                <a:ea typeface="Times New Roman"/>
                <a:cs typeface="Times New Roman"/>
              </a:rPr>
              <a:t> </a:t>
            </a:r>
            <a:r>
              <a:rPr lang="en-US" sz="2400" dirty="0" err="1">
                <a:latin typeface="Times New Roman"/>
                <a:ea typeface="Times New Roman"/>
                <a:cs typeface="Times New Roman"/>
              </a:rPr>
              <a:t>so‘z</a:t>
            </a:r>
            <a:r>
              <a:rPr lang="en-US" sz="2400" dirty="0">
                <a:latin typeface="Times New Roman"/>
                <a:ea typeface="Times New Roman"/>
                <a:cs typeface="Times New Roman"/>
              </a:rPr>
              <a:t> </a:t>
            </a:r>
            <a:r>
              <a:rPr lang="en-US" sz="2400" dirty="0" err="1">
                <a:latin typeface="Times New Roman"/>
                <a:ea typeface="Times New Roman"/>
                <a:cs typeface="Times New Roman"/>
              </a:rPr>
              <a:t>bilan</a:t>
            </a:r>
            <a:r>
              <a:rPr lang="en-US" sz="2400" dirty="0">
                <a:latin typeface="Times New Roman"/>
                <a:ea typeface="Times New Roman"/>
                <a:cs typeface="Times New Roman"/>
              </a:rPr>
              <a:t> </a:t>
            </a:r>
            <a:r>
              <a:rPr lang="en-US" sz="2400" b="1" dirty="0">
                <a:latin typeface="Times New Roman"/>
                <a:ea typeface="Times New Roman"/>
                <a:cs typeface="Times New Roman"/>
              </a:rPr>
              <a:t>«</a:t>
            </a:r>
            <a:r>
              <a:rPr lang="en-US" sz="2400" b="1" dirty="0" err="1">
                <a:latin typeface="Times New Roman"/>
                <a:ea typeface="Times New Roman"/>
                <a:cs typeface="Times New Roman"/>
              </a:rPr>
              <a:t>shak</a:t>
            </a:r>
            <a:r>
              <a:rPr lang="en-US" sz="2400" b="1" dirty="0">
                <a:latin typeface="Times New Roman"/>
                <a:ea typeface="Times New Roman"/>
                <a:cs typeface="Times New Roman"/>
              </a:rPr>
              <a:t>» </a:t>
            </a:r>
            <a:r>
              <a:rPr lang="en-US" sz="2400" dirty="0">
                <a:latin typeface="Times New Roman"/>
                <a:ea typeface="Times New Roman"/>
                <a:cs typeface="Times New Roman"/>
              </a:rPr>
              <a:t>deb </a:t>
            </a:r>
            <a:r>
              <a:rPr lang="en-US" sz="2400" dirty="0" err="1">
                <a:latin typeface="Times New Roman"/>
                <a:ea typeface="Times New Roman"/>
                <a:cs typeface="Times New Roman"/>
              </a:rPr>
              <a:t>ko‘rsatilgan</a:t>
            </a:r>
            <a:r>
              <a:rPr lang="en-US" sz="2400" dirty="0">
                <a:latin typeface="Times New Roman"/>
                <a:ea typeface="Times New Roman"/>
                <a:cs typeface="Times New Roman"/>
              </a:rPr>
              <a:t>. </a:t>
            </a:r>
            <a:endParaRPr lang="ru-RU" sz="1800" dirty="0">
              <a:latin typeface="Calibri"/>
              <a:ea typeface="Calibri"/>
              <a:cs typeface="Times New Roman"/>
            </a:endParaRPr>
          </a:p>
          <a:p>
            <a:pPr algn="just"/>
            <a:r>
              <a:rPr lang="en-US" sz="2400" dirty="0" err="1">
                <a:latin typeface="Times New Roman"/>
                <a:ea typeface="Times New Roman"/>
              </a:rPr>
              <a:t>Saklarning</a:t>
            </a:r>
            <a:r>
              <a:rPr lang="en-US" sz="2400" dirty="0">
                <a:latin typeface="Times New Roman"/>
                <a:ea typeface="Times New Roman"/>
              </a:rPr>
              <a:t> </a:t>
            </a:r>
            <a:r>
              <a:rPr lang="en-US" sz="2400" dirty="0" err="1">
                <a:latin typeface="Times New Roman"/>
                <a:ea typeface="Times New Roman"/>
              </a:rPr>
              <a:t>yashagan</a:t>
            </a:r>
            <a:r>
              <a:rPr lang="en-US" sz="2400" dirty="0">
                <a:latin typeface="Times New Roman"/>
                <a:ea typeface="Times New Roman"/>
              </a:rPr>
              <a:t> </a:t>
            </a:r>
            <a:r>
              <a:rPr lang="en-US" sz="2400" dirty="0" err="1">
                <a:latin typeface="Times New Roman"/>
                <a:ea typeface="Times New Roman"/>
              </a:rPr>
              <a:t>hududlari</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joylashuvi</a:t>
            </a:r>
            <a:r>
              <a:rPr lang="en-US" sz="2400" dirty="0">
                <a:latin typeface="Times New Roman"/>
                <a:ea typeface="Times New Roman"/>
              </a:rPr>
              <a:t> </a:t>
            </a:r>
            <a:r>
              <a:rPr lang="en-US" sz="2400" dirty="0" err="1">
                <a:latin typeface="Times New Roman"/>
                <a:ea typeface="Times New Roman"/>
              </a:rPr>
              <a:t>chegaralari</a:t>
            </a:r>
            <a:r>
              <a:rPr lang="en-US" sz="2400" dirty="0">
                <a:latin typeface="Times New Roman"/>
                <a:ea typeface="Times New Roman"/>
              </a:rPr>
              <a:t> </a:t>
            </a:r>
            <a:r>
              <a:rPr lang="en-US" sz="2400" dirty="0" err="1">
                <a:latin typeface="Times New Roman"/>
                <a:ea typeface="Times New Roman"/>
              </a:rPr>
              <a:t>haqida</a:t>
            </a:r>
            <a:r>
              <a:rPr lang="en-US" sz="2400" dirty="0">
                <a:latin typeface="Times New Roman"/>
                <a:ea typeface="Times New Roman"/>
              </a:rPr>
              <a:t> </a:t>
            </a:r>
            <a:r>
              <a:rPr lang="en-US" sz="2400" dirty="0" err="1">
                <a:latin typeface="Times New Roman"/>
                <a:ea typeface="Times New Roman"/>
              </a:rPr>
              <a:t>juda</a:t>
            </a:r>
            <a:r>
              <a:rPr lang="en-US" sz="2400" dirty="0">
                <a:latin typeface="Times New Roman"/>
                <a:ea typeface="Times New Roman"/>
              </a:rPr>
              <a:t> </a:t>
            </a:r>
            <a:r>
              <a:rPr lang="en-US" sz="2400" dirty="0" err="1">
                <a:latin typeface="Times New Roman"/>
                <a:ea typeface="Times New Roman"/>
              </a:rPr>
              <a:t>ko‘p</a:t>
            </a:r>
            <a:r>
              <a:rPr lang="en-US" sz="2400" dirty="0">
                <a:latin typeface="Times New Roman"/>
                <a:ea typeface="Times New Roman"/>
              </a:rPr>
              <a:t> </a:t>
            </a:r>
            <a:r>
              <a:rPr lang="en-US" sz="2400" dirty="0" err="1">
                <a:latin typeface="Times New Roman"/>
                <a:ea typeface="Times New Roman"/>
              </a:rPr>
              <a:t>ilmiy</a:t>
            </a:r>
            <a:r>
              <a:rPr lang="en-US" sz="2400" dirty="0">
                <a:latin typeface="Times New Roman"/>
                <a:ea typeface="Times New Roman"/>
              </a:rPr>
              <a:t> </a:t>
            </a:r>
            <a:r>
              <a:rPr lang="en-US" sz="2400" dirty="0" err="1">
                <a:latin typeface="Times New Roman"/>
                <a:ea typeface="Times New Roman"/>
              </a:rPr>
              <a:t>adabiyotlar</a:t>
            </a:r>
            <a:r>
              <a:rPr lang="en-US" sz="2400" dirty="0">
                <a:latin typeface="Times New Roman"/>
                <a:ea typeface="Times New Roman"/>
              </a:rPr>
              <a:t> </a:t>
            </a:r>
            <a:r>
              <a:rPr lang="en-US" sz="2400" dirty="0" err="1">
                <a:latin typeface="Times New Roman"/>
                <a:ea typeface="Times New Roman"/>
              </a:rPr>
              <a:t>mavjud</a:t>
            </a:r>
            <a:r>
              <a:rPr lang="en-US" sz="2400" dirty="0">
                <a:latin typeface="Times New Roman"/>
                <a:ea typeface="Times New Roman"/>
              </a:rPr>
              <a:t> </a:t>
            </a:r>
            <a:r>
              <a:rPr lang="en-US" sz="2400" b="1" dirty="0">
                <a:latin typeface="Times New Roman"/>
                <a:ea typeface="Times New Roman"/>
              </a:rPr>
              <a:t>(</a:t>
            </a:r>
            <a:r>
              <a:rPr lang="en-US" sz="2400" b="1" dirty="0" err="1">
                <a:latin typeface="Times New Roman"/>
                <a:ea typeface="Times New Roman"/>
              </a:rPr>
              <a:t>V.V.Struve</a:t>
            </a:r>
            <a:r>
              <a:rPr lang="en-US" sz="2400" b="1" dirty="0">
                <a:latin typeface="Times New Roman"/>
                <a:ea typeface="Times New Roman"/>
              </a:rPr>
              <a:t>, </a:t>
            </a:r>
            <a:r>
              <a:rPr lang="en-US" sz="2400" b="1" dirty="0" err="1">
                <a:latin typeface="Times New Roman"/>
                <a:ea typeface="Times New Roman"/>
              </a:rPr>
              <a:t>S.P.Tolstov</a:t>
            </a:r>
            <a:r>
              <a:rPr lang="en-US" sz="2400" b="1" dirty="0">
                <a:latin typeface="Times New Roman"/>
                <a:ea typeface="Times New Roman"/>
              </a:rPr>
              <a:t>, </a:t>
            </a:r>
            <a:r>
              <a:rPr lang="en-US" sz="2400" b="1" dirty="0" err="1">
                <a:latin typeface="Times New Roman"/>
                <a:ea typeface="Times New Roman"/>
              </a:rPr>
              <a:t>A.N.Bernshtam</a:t>
            </a:r>
            <a:r>
              <a:rPr lang="en-US" sz="2400" b="1" dirty="0">
                <a:latin typeface="Times New Roman"/>
                <a:ea typeface="Times New Roman"/>
              </a:rPr>
              <a:t>, </a:t>
            </a:r>
            <a:r>
              <a:rPr lang="en-US" sz="2400" b="1" dirty="0" err="1">
                <a:latin typeface="Times New Roman"/>
                <a:ea typeface="Times New Roman"/>
              </a:rPr>
              <a:t>B.A.Litvinskiy</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boshq</a:t>
            </a:r>
            <a:r>
              <a:rPr lang="en-US" sz="2400" b="1" dirty="0">
                <a:latin typeface="Times New Roman"/>
                <a:ea typeface="Times New Roman"/>
              </a:rPr>
              <a:t>.</a:t>
            </a:r>
            <a:r>
              <a:rPr lang="en-US" sz="2400" dirty="0">
                <a:latin typeface="Times New Roman"/>
                <a:ea typeface="Times New Roman"/>
              </a:rPr>
              <a:t>). </a:t>
            </a:r>
            <a:r>
              <a:rPr lang="en-US" sz="2400" dirty="0" err="1">
                <a:latin typeface="Times New Roman"/>
                <a:ea typeface="Times New Roman"/>
              </a:rPr>
              <a:t>Saklarning</a:t>
            </a:r>
            <a:r>
              <a:rPr lang="en-US" sz="2400" dirty="0">
                <a:latin typeface="Times New Roman"/>
                <a:ea typeface="Times New Roman"/>
              </a:rPr>
              <a:t> </a:t>
            </a:r>
            <a:r>
              <a:rPr lang="en-US" sz="2400" dirty="0" err="1">
                <a:latin typeface="Times New Roman"/>
                <a:ea typeface="Times New Roman"/>
              </a:rPr>
              <a:t>yodgorliklari</a:t>
            </a:r>
            <a:r>
              <a:rPr lang="en-US" sz="2400" dirty="0">
                <a:latin typeface="Times New Roman"/>
                <a:ea typeface="Times New Roman"/>
              </a:rPr>
              <a:t> – </a:t>
            </a:r>
            <a:r>
              <a:rPr lang="en-US" sz="2400" dirty="0" err="1">
                <a:latin typeface="Times New Roman"/>
                <a:ea typeface="Times New Roman"/>
              </a:rPr>
              <a:t>qadimgi</a:t>
            </a:r>
            <a:r>
              <a:rPr lang="en-US" sz="2400" dirty="0">
                <a:latin typeface="Times New Roman"/>
                <a:ea typeface="Times New Roman"/>
              </a:rPr>
              <a:t> </a:t>
            </a:r>
            <a:r>
              <a:rPr lang="en-US" sz="2400" dirty="0" err="1">
                <a:latin typeface="Times New Roman"/>
                <a:ea typeface="Times New Roman"/>
              </a:rPr>
              <a:t>qabristonlar</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mozor</a:t>
            </a:r>
            <a:r>
              <a:rPr lang="en-US" sz="2400" dirty="0">
                <a:latin typeface="Times New Roman"/>
                <a:ea typeface="Times New Roman"/>
              </a:rPr>
              <a:t>–</a:t>
            </a:r>
            <a:r>
              <a:rPr lang="en-US" sz="2400" dirty="0" err="1">
                <a:latin typeface="Times New Roman"/>
                <a:ea typeface="Times New Roman"/>
              </a:rPr>
              <a:t>qo‘rg‘onlar</a:t>
            </a:r>
            <a:r>
              <a:rPr lang="en-US" sz="2400" dirty="0">
                <a:latin typeface="Times New Roman"/>
                <a:ea typeface="Times New Roman"/>
              </a:rPr>
              <a:t> </a:t>
            </a:r>
            <a:r>
              <a:rPr lang="en-US" sz="2400" dirty="0" err="1">
                <a:latin typeface="Times New Roman"/>
                <a:ea typeface="Times New Roman"/>
              </a:rPr>
              <a:t>juda</a:t>
            </a:r>
            <a:r>
              <a:rPr lang="en-US" sz="2400" dirty="0">
                <a:latin typeface="Times New Roman"/>
                <a:ea typeface="Times New Roman"/>
              </a:rPr>
              <a:t> </a:t>
            </a:r>
            <a:r>
              <a:rPr lang="en-US" sz="2400" dirty="0" err="1">
                <a:latin typeface="Times New Roman"/>
                <a:ea typeface="Times New Roman"/>
              </a:rPr>
              <a:t>keng</a:t>
            </a:r>
            <a:r>
              <a:rPr lang="en-US" sz="2400" dirty="0">
                <a:latin typeface="Times New Roman"/>
                <a:ea typeface="Times New Roman"/>
              </a:rPr>
              <a:t> </a:t>
            </a:r>
            <a:r>
              <a:rPr lang="en-US" sz="2400" dirty="0" err="1">
                <a:latin typeface="Times New Roman"/>
                <a:ea typeface="Times New Roman"/>
              </a:rPr>
              <a:t>hududda</a:t>
            </a:r>
            <a:r>
              <a:rPr lang="en-US" sz="2400" dirty="0">
                <a:latin typeface="Times New Roman"/>
                <a:ea typeface="Times New Roman"/>
              </a:rPr>
              <a:t> </a:t>
            </a:r>
            <a:r>
              <a:rPr lang="en-US" sz="2400" dirty="0" err="1">
                <a:latin typeface="Times New Roman"/>
                <a:ea typeface="Times New Roman"/>
              </a:rPr>
              <a:t>topib</a:t>
            </a:r>
            <a:r>
              <a:rPr lang="en-US" sz="2400" dirty="0">
                <a:latin typeface="Times New Roman"/>
                <a:ea typeface="Times New Roman"/>
              </a:rPr>
              <a:t> </a:t>
            </a:r>
            <a:r>
              <a:rPr lang="en-US" sz="2400" dirty="0" err="1">
                <a:latin typeface="Times New Roman"/>
                <a:ea typeface="Times New Roman"/>
              </a:rPr>
              <a:t>tekshirilgan</a:t>
            </a:r>
            <a:r>
              <a:rPr lang="en-US" sz="2400" dirty="0">
                <a:latin typeface="Times New Roman"/>
                <a:ea typeface="Times New Roman"/>
              </a:rPr>
              <a:t> </a:t>
            </a:r>
            <a:r>
              <a:rPr lang="en-US" sz="2400" b="1" i="1" dirty="0">
                <a:latin typeface="Times New Roman"/>
                <a:ea typeface="Times New Roman"/>
              </a:rPr>
              <a:t>(</a:t>
            </a:r>
            <a:r>
              <a:rPr lang="en-US" sz="2400" b="1" i="1" dirty="0" err="1">
                <a:latin typeface="Times New Roman"/>
                <a:ea typeface="Times New Roman"/>
              </a:rPr>
              <a:t>Kaspiy</a:t>
            </a:r>
            <a:r>
              <a:rPr lang="en-US" sz="2400" b="1" i="1" dirty="0">
                <a:latin typeface="Times New Roman"/>
                <a:ea typeface="Times New Roman"/>
              </a:rPr>
              <a:t>, </a:t>
            </a:r>
            <a:r>
              <a:rPr lang="en-US" sz="2400" b="1" i="1" dirty="0" err="1">
                <a:latin typeface="Times New Roman"/>
                <a:ea typeface="Times New Roman"/>
              </a:rPr>
              <a:t>Orol</a:t>
            </a:r>
            <a:r>
              <a:rPr lang="en-US" sz="2400" b="1" i="1" dirty="0">
                <a:latin typeface="Times New Roman"/>
                <a:ea typeface="Times New Roman"/>
              </a:rPr>
              <a:t> </a:t>
            </a:r>
            <a:r>
              <a:rPr lang="en-US" sz="2400" b="1" i="1" dirty="0" err="1">
                <a:latin typeface="Times New Roman"/>
                <a:ea typeface="Times New Roman"/>
              </a:rPr>
              <a:t>dengizi</a:t>
            </a:r>
            <a:r>
              <a:rPr lang="en-US" sz="2400" b="1" i="1" dirty="0">
                <a:latin typeface="Times New Roman"/>
                <a:ea typeface="Times New Roman"/>
              </a:rPr>
              <a:t> </a:t>
            </a:r>
            <a:r>
              <a:rPr lang="en-US" sz="2400" b="1" i="1" dirty="0" err="1">
                <a:latin typeface="Times New Roman"/>
                <a:ea typeface="Times New Roman"/>
              </a:rPr>
              <a:t>atrofidan</a:t>
            </a:r>
            <a:r>
              <a:rPr lang="en-US" sz="2400" b="1" i="1" dirty="0">
                <a:latin typeface="Times New Roman"/>
                <a:ea typeface="Times New Roman"/>
              </a:rPr>
              <a:t> </a:t>
            </a:r>
            <a:r>
              <a:rPr lang="en-US" sz="2400" b="1" i="1" dirty="0" err="1">
                <a:latin typeface="Times New Roman"/>
                <a:ea typeface="Times New Roman"/>
              </a:rPr>
              <a:t>Balxash</a:t>
            </a:r>
            <a:r>
              <a:rPr lang="en-US" sz="2400" b="1" i="1" dirty="0">
                <a:latin typeface="Times New Roman"/>
                <a:ea typeface="Times New Roman"/>
              </a:rPr>
              <a:t> </a:t>
            </a:r>
            <a:r>
              <a:rPr lang="en-US" sz="2400" b="1" i="1" dirty="0" err="1">
                <a:latin typeface="Times New Roman"/>
                <a:ea typeface="Times New Roman"/>
              </a:rPr>
              <a:t>qo‘ligacha</a:t>
            </a:r>
            <a:r>
              <a:rPr lang="en-US" sz="2400" b="1" i="1" dirty="0">
                <a:latin typeface="Times New Roman"/>
                <a:ea typeface="Times New Roman"/>
              </a:rPr>
              <a:t>, </a:t>
            </a:r>
            <a:r>
              <a:rPr lang="en-US" sz="2400" b="1" i="1" dirty="0" err="1">
                <a:latin typeface="Times New Roman"/>
                <a:ea typeface="Times New Roman"/>
              </a:rPr>
              <a:t>Pomir</a:t>
            </a:r>
            <a:r>
              <a:rPr lang="en-US" sz="2400" b="1" i="1" dirty="0">
                <a:latin typeface="Times New Roman"/>
                <a:ea typeface="Times New Roman"/>
              </a:rPr>
              <a:t> </a:t>
            </a:r>
            <a:r>
              <a:rPr lang="en-US" sz="2400" b="1" i="1" dirty="0" err="1">
                <a:latin typeface="Times New Roman"/>
                <a:ea typeface="Times New Roman"/>
              </a:rPr>
              <a:t>va</a:t>
            </a:r>
            <a:r>
              <a:rPr lang="en-US" sz="2400" b="1" i="1" dirty="0">
                <a:latin typeface="Times New Roman"/>
                <a:ea typeface="Times New Roman"/>
              </a:rPr>
              <a:t> </a:t>
            </a:r>
            <a:r>
              <a:rPr lang="en-US" sz="2400" b="1" i="1" dirty="0" err="1">
                <a:latin typeface="Times New Roman"/>
                <a:ea typeface="Times New Roman"/>
              </a:rPr>
              <a:t>Tangritog</a:t>
            </a:r>
            <a:r>
              <a:rPr lang="en-US" sz="2400" b="1" i="1" dirty="0">
                <a:latin typeface="Times New Roman"/>
                <a:ea typeface="Times New Roman"/>
              </a:rPr>
              <a:t>‘ </a:t>
            </a:r>
            <a:r>
              <a:rPr lang="en-US" sz="2400" b="1" i="1" dirty="0" err="1">
                <a:latin typeface="Times New Roman"/>
                <a:ea typeface="Times New Roman"/>
              </a:rPr>
              <a:t>o‘lkalarida</a:t>
            </a:r>
            <a:r>
              <a:rPr lang="en-US" sz="2400" b="1" i="1" dirty="0">
                <a:latin typeface="Times New Roman"/>
                <a:ea typeface="Times New Roman"/>
              </a:rPr>
              <a:t>, </a:t>
            </a:r>
            <a:r>
              <a:rPr lang="en-US" sz="2400" b="1" i="1" dirty="0" err="1">
                <a:latin typeface="Times New Roman"/>
                <a:ea typeface="Times New Roman"/>
              </a:rPr>
              <a:t>Quyi</a:t>
            </a:r>
            <a:r>
              <a:rPr lang="en-US" sz="2400" b="1" i="1" dirty="0">
                <a:latin typeface="Times New Roman"/>
                <a:ea typeface="Times New Roman"/>
              </a:rPr>
              <a:t> </a:t>
            </a:r>
            <a:r>
              <a:rPr lang="en-US" sz="2400" b="1" i="1" dirty="0" err="1">
                <a:latin typeface="Times New Roman"/>
                <a:ea typeface="Times New Roman"/>
              </a:rPr>
              <a:t>Zarafshon</a:t>
            </a:r>
            <a:r>
              <a:rPr lang="en-US" sz="2400" b="1" i="1" dirty="0">
                <a:latin typeface="Times New Roman"/>
                <a:ea typeface="Times New Roman"/>
              </a:rPr>
              <a:t>, </a:t>
            </a:r>
            <a:r>
              <a:rPr lang="en-US" sz="2400" b="1" i="1" dirty="0" err="1">
                <a:latin typeface="Times New Roman"/>
                <a:ea typeface="Times New Roman"/>
              </a:rPr>
              <a:t>Amudaryo</a:t>
            </a:r>
            <a:r>
              <a:rPr lang="en-US" sz="2400" b="1" i="1" dirty="0">
                <a:latin typeface="Times New Roman"/>
                <a:ea typeface="Times New Roman"/>
              </a:rPr>
              <a:t>, </a:t>
            </a:r>
            <a:r>
              <a:rPr lang="en-US" sz="2400" b="1" i="1" dirty="0" err="1">
                <a:latin typeface="Times New Roman"/>
                <a:ea typeface="Times New Roman"/>
              </a:rPr>
              <a:t>Sirdaryo</a:t>
            </a:r>
            <a:r>
              <a:rPr lang="en-US" sz="2400" b="1" i="1" dirty="0">
                <a:latin typeface="Times New Roman"/>
                <a:ea typeface="Times New Roman"/>
              </a:rPr>
              <a:t> </a:t>
            </a:r>
            <a:r>
              <a:rPr lang="en-US" sz="2400" b="1" i="1" dirty="0" err="1">
                <a:latin typeface="Times New Roman"/>
                <a:ea typeface="Times New Roman"/>
              </a:rPr>
              <a:t>yerlarida</a:t>
            </a:r>
            <a:r>
              <a:rPr lang="en-US" sz="2400" b="1" i="1" dirty="0">
                <a:latin typeface="Times New Roman"/>
                <a:ea typeface="Times New Roman"/>
              </a:rPr>
              <a:t>). </a:t>
            </a:r>
            <a:endParaRPr lang="en-US" sz="2400" b="1" i="1" dirty="0" smtClean="0">
              <a:latin typeface="Times New Roman"/>
              <a:ea typeface="Times New Roman"/>
            </a:endParaRPr>
          </a:p>
          <a:p>
            <a:pPr algn="just"/>
            <a:r>
              <a:rPr lang="en-US" sz="2400" dirty="0" err="1" smtClean="0">
                <a:latin typeface="Times New Roman"/>
                <a:ea typeface="Times New Roman"/>
              </a:rPr>
              <a:t>Saklar</a:t>
            </a:r>
            <a:r>
              <a:rPr lang="en-US" sz="2400" dirty="0" smtClean="0">
                <a:latin typeface="Times New Roman"/>
                <a:ea typeface="Times New Roman"/>
              </a:rPr>
              <a:t> </a:t>
            </a:r>
            <a:r>
              <a:rPr lang="en-US" sz="2400" dirty="0" err="1">
                <a:latin typeface="Times New Roman"/>
                <a:ea typeface="Times New Roman"/>
              </a:rPr>
              <a:t>xo‘jaligida</a:t>
            </a:r>
            <a:r>
              <a:rPr lang="en-US" sz="2400" dirty="0">
                <a:latin typeface="Times New Roman"/>
                <a:ea typeface="Times New Roman"/>
              </a:rPr>
              <a:t> </a:t>
            </a:r>
            <a:r>
              <a:rPr lang="en-US" sz="2400" b="1" dirty="0" err="1">
                <a:latin typeface="Times New Roman"/>
                <a:ea typeface="Times New Roman"/>
              </a:rPr>
              <a:t>chorvachilik</a:t>
            </a:r>
            <a:r>
              <a:rPr lang="en-US" sz="2400" dirty="0">
                <a:latin typeface="Times New Roman"/>
                <a:ea typeface="Times New Roman"/>
              </a:rPr>
              <a:t> </a:t>
            </a:r>
            <a:r>
              <a:rPr lang="en-US" sz="2400" dirty="0" err="1">
                <a:latin typeface="Times New Roman"/>
                <a:ea typeface="Times New Roman"/>
              </a:rPr>
              <a:t>ayniqsa</a:t>
            </a:r>
            <a:r>
              <a:rPr lang="en-US" sz="2400" dirty="0">
                <a:latin typeface="Times New Roman"/>
                <a:ea typeface="Times New Roman"/>
              </a:rPr>
              <a:t> </a:t>
            </a:r>
            <a:r>
              <a:rPr lang="en-US" sz="2400" dirty="0" err="1">
                <a:latin typeface="Times New Roman"/>
                <a:ea typeface="Times New Roman"/>
              </a:rPr>
              <a:t>katta</a:t>
            </a:r>
            <a:r>
              <a:rPr lang="en-US" sz="2400" dirty="0">
                <a:latin typeface="Times New Roman"/>
                <a:ea typeface="Times New Roman"/>
              </a:rPr>
              <a:t> </a:t>
            </a:r>
            <a:r>
              <a:rPr lang="en-US" sz="2400" dirty="0" err="1">
                <a:latin typeface="Times New Roman"/>
                <a:ea typeface="Times New Roman"/>
              </a:rPr>
              <a:t>ahamiyatga</a:t>
            </a:r>
            <a:r>
              <a:rPr lang="en-US" sz="2400" dirty="0">
                <a:latin typeface="Times New Roman"/>
                <a:ea typeface="Times New Roman"/>
              </a:rPr>
              <a:t> </a:t>
            </a:r>
            <a:r>
              <a:rPr lang="en-US" sz="2400" dirty="0" err="1">
                <a:latin typeface="Times New Roman"/>
                <a:ea typeface="Times New Roman"/>
              </a:rPr>
              <a:t>ega</a:t>
            </a:r>
            <a:r>
              <a:rPr lang="en-US" sz="2400" dirty="0">
                <a:latin typeface="Times New Roman"/>
                <a:ea typeface="Times New Roman"/>
              </a:rPr>
              <a:t> </a:t>
            </a:r>
            <a:r>
              <a:rPr lang="en-US" sz="2400" dirty="0" err="1">
                <a:latin typeface="Times New Roman"/>
                <a:ea typeface="Times New Roman"/>
              </a:rPr>
              <a:t>bo‘lgan</a:t>
            </a:r>
            <a:r>
              <a:rPr lang="en-US" sz="2400" dirty="0">
                <a:latin typeface="Times New Roman"/>
                <a:ea typeface="Times New Roman"/>
              </a:rPr>
              <a:t>. Bu </a:t>
            </a:r>
            <a:r>
              <a:rPr lang="en-US" sz="2400" dirty="0" err="1">
                <a:latin typeface="Times New Roman"/>
                <a:ea typeface="Times New Roman"/>
              </a:rPr>
              <a:t>qabilalar</a:t>
            </a:r>
            <a:r>
              <a:rPr lang="en-US" sz="2400" dirty="0">
                <a:latin typeface="Times New Roman"/>
                <a:ea typeface="Times New Roman"/>
              </a:rPr>
              <a:t> </a:t>
            </a:r>
            <a:r>
              <a:rPr lang="en-US" sz="2400" b="1" i="1" dirty="0" err="1">
                <a:latin typeface="Times New Roman"/>
                <a:ea typeface="Times New Roman"/>
              </a:rPr>
              <a:t>qoramol</a:t>
            </a:r>
            <a:r>
              <a:rPr lang="en-US" sz="2400" b="1" i="1" dirty="0">
                <a:latin typeface="Times New Roman"/>
                <a:ea typeface="Times New Roman"/>
              </a:rPr>
              <a:t>, </a:t>
            </a:r>
            <a:r>
              <a:rPr lang="en-US" sz="2400" b="1" i="1" dirty="0" err="1">
                <a:latin typeface="Times New Roman"/>
                <a:ea typeface="Times New Roman"/>
              </a:rPr>
              <a:t>mayda</a:t>
            </a:r>
            <a:r>
              <a:rPr lang="en-US" sz="2400" b="1" i="1" dirty="0">
                <a:latin typeface="Times New Roman"/>
                <a:ea typeface="Times New Roman"/>
              </a:rPr>
              <a:t> </a:t>
            </a:r>
            <a:r>
              <a:rPr lang="en-US" sz="2400" b="1" i="1" dirty="0" err="1">
                <a:latin typeface="Times New Roman"/>
                <a:ea typeface="Times New Roman"/>
              </a:rPr>
              <a:t>chorva</a:t>
            </a:r>
            <a:r>
              <a:rPr lang="en-US" sz="2400" b="1" i="1" dirty="0">
                <a:latin typeface="Times New Roman"/>
                <a:ea typeface="Times New Roman"/>
              </a:rPr>
              <a:t> </a:t>
            </a:r>
            <a:r>
              <a:rPr lang="en-US" sz="2400" b="1" i="1" dirty="0" err="1">
                <a:latin typeface="Times New Roman"/>
                <a:ea typeface="Times New Roman"/>
              </a:rPr>
              <a:t>hamda</a:t>
            </a:r>
            <a:r>
              <a:rPr lang="en-US" sz="2400" b="1" i="1" dirty="0">
                <a:latin typeface="Times New Roman"/>
                <a:ea typeface="Times New Roman"/>
              </a:rPr>
              <a:t> </a:t>
            </a:r>
            <a:r>
              <a:rPr lang="en-US" sz="2400" b="1" i="1" dirty="0" err="1">
                <a:latin typeface="Times New Roman"/>
                <a:ea typeface="Times New Roman"/>
              </a:rPr>
              <a:t>otni</a:t>
            </a:r>
            <a:r>
              <a:rPr lang="en-US" sz="2400" b="1" i="1" dirty="0">
                <a:latin typeface="Times New Roman"/>
                <a:ea typeface="Times New Roman"/>
              </a:rPr>
              <a:t> </a:t>
            </a:r>
            <a:r>
              <a:rPr lang="en-US" sz="2400" dirty="0" err="1">
                <a:latin typeface="Times New Roman"/>
                <a:ea typeface="Times New Roman"/>
              </a:rPr>
              <a:t>ko‘plab</a:t>
            </a:r>
            <a:r>
              <a:rPr lang="en-US" sz="2400" dirty="0">
                <a:latin typeface="Times New Roman"/>
                <a:ea typeface="Times New Roman"/>
              </a:rPr>
              <a:t> </a:t>
            </a:r>
            <a:r>
              <a:rPr lang="en-US" sz="2400" dirty="0" err="1">
                <a:latin typeface="Times New Roman"/>
                <a:ea typeface="Times New Roman"/>
              </a:rPr>
              <a:t>urchitganlar</a:t>
            </a:r>
            <a:r>
              <a:rPr lang="en-US" sz="2400" dirty="0">
                <a:latin typeface="Times New Roman"/>
                <a:ea typeface="Times New Roman"/>
              </a:rPr>
              <a:t>. </a:t>
            </a:r>
            <a:r>
              <a:rPr lang="en-US" sz="2400" dirty="0" err="1">
                <a:latin typeface="Times New Roman"/>
                <a:ea typeface="Times New Roman"/>
              </a:rPr>
              <a:t>Saklarning</a:t>
            </a:r>
            <a:r>
              <a:rPr lang="en-US" sz="2400" dirty="0">
                <a:latin typeface="Times New Roman"/>
                <a:ea typeface="Times New Roman"/>
              </a:rPr>
              <a:t> </a:t>
            </a:r>
            <a:r>
              <a:rPr lang="en-US" sz="2400" dirty="0" err="1">
                <a:latin typeface="Times New Roman"/>
                <a:ea typeface="Times New Roman"/>
              </a:rPr>
              <a:t>yodgorliklarida</a:t>
            </a:r>
            <a:r>
              <a:rPr lang="en-US" sz="2400" dirty="0">
                <a:latin typeface="Times New Roman"/>
                <a:ea typeface="Times New Roman"/>
              </a:rPr>
              <a:t> </a:t>
            </a:r>
            <a:r>
              <a:rPr lang="en-US" sz="2400" b="1" i="1" dirty="0" err="1">
                <a:solidFill>
                  <a:srgbClr val="0000FF"/>
                </a:solidFill>
                <a:latin typeface="Times New Roman"/>
                <a:ea typeface="Times New Roman"/>
              </a:rPr>
              <a:t>bronza</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va</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temirdan</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ishlangan</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harbiy</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qurollar</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zeb</a:t>
            </a:r>
            <a:r>
              <a:rPr lang="en-US" sz="2400" b="1" i="1" dirty="0">
                <a:solidFill>
                  <a:srgbClr val="0000FF"/>
                </a:solidFill>
                <a:latin typeface="Times New Roman"/>
                <a:ea typeface="Times New Roman"/>
              </a:rPr>
              <a:t>–</a:t>
            </a:r>
            <a:r>
              <a:rPr lang="en-US" sz="2400" b="1" i="1" dirty="0" err="1">
                <a:solidFill>
                  <a:srgbClr val="0000FF"/>
                </a:solidFill>
                <a:latin typeface="Times New Roman"/>
                <a:ea typeface="Times New Roman"/>
              </a:rPr>
              <a:t>ziynat</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buyumlari</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mehnat</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qurollari</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va</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sopol</a:t>
            </a:r>
            <a:r>
              <a:rPr lang="en-US" sz="2400" b="1" i="1" dirty="0">
                <a:solidFill>
                  <a:srgbClr val="0000FF"/>
                </a:solidFill>
                <a:latin typeface="Times New Roman"/>
                <a:ea typeface="Times New Roman"/>
              </a:rPr>
              <a:t> </a:t>
            </a:r>
            <a:r>
              <a:rPr lang="en-US" sz="2400" b="1" i="1" dirty="0" err="1">
                <a:solidFill>
                  <a:srgbClr val="0000FF"/>
                </a:solidFill>
                <a:latin typeface="Times New Roman"/>
                <a:ea typeface="Times New Roman"/>
              </a:rPr>
              <a:t>idishlar</a:t>
            </a:r>
            <a:r>
              <a:rPr lang="en-US" sz="2400" dirty="0">
                <a:latin typeface="Times New Roman"/>
                <a:ea typeface="Times New Roman"/>
              </a:rPr>
              <a:t> </a:t>
            </a:r>
            <a:r>
              <a:rPr lang="en-US" sz="2400" dirty="0" err="1">
                <a:latin typeface="Times New Roman"/>
                <a:ea typeface="Times New Roman"/>
              </a:rPr>
              <a:t>uchraydi</a:t>
            </a:r>
            <a:r>
              <a:rPr lang="en-US" sz="2400" dirty="0">
                <a:latin typeface="Times New Roman"/>
                <a:ea typeface="Times New Roman"/>
              </a:rPr>
              <a:t>.</a:t>
            </a:r>
            <a:endParaRPr lang="ru-RU" sz="1800" dirty="0">
              <a:effectLst/>
              <a:latin typeface="Calibri"/>
              <a:ea typeface="Calibri"/>
              <a:cs typeface="Times New Roman"/>
            </a:endParaRPr>
          </a:p>
        </p:txBody>
      </p:sp>
    </p:spTree>
    <p:extLst>
      <p:ext uri="{BB962C8B-B14F-4D97-AF65-F5344CB8AC3E}">
        <p14:creationId xmlns:p14="http://schemas.microsoft.com/office/powerpoint/2010/main" val="405002270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WordArt 4"/>
          <p:cNvSpPr>
            <a:spLocks noChangeArrowheads="1" noChangeShapeType="1" noTextEdit="1"/>
          </p:cNvSpPr>
          <p:nvPr/>
        </p:nvSpPr>
        <p:spPr bwMode="auto">
          <a:xfrm>
            <a:off x="457200" y="277813"/>
            <a:ext cx="8229600" cy="1143000"/>
          </a:xfrm>
          <a:prstGeom prst="rect">
            <a:avLst/>
          </a:prstGeom>
        </p:spPr>
        <p:txBody>
          <a:bodyPr wrap="none" fromWordArt="1">
            <a:prstTxWarp prst="textFadeUp">
              <a:avLst>
                <a:gd name="adj" fmla="val 9991"/>
              </a:avLst>
            </a:prstTxWarp>
          </a:bodyPr>
          <a:lstStyle/>
          <a:p>
            <a:pPr algn="ctr"/>
            <a:endParaRPr lang="ru-RU"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cs typeface="Arial" panose="020B0604020202020204" pitchFamily="34" charset="0"/>
            </a:endParaRPr>
          </a:p>
        </p:txBody>
      </p:sp>
      <p:sp>
        <p:nvSpPr>
          <p:cNvPr id="93187" name="WordArt 5"/>
          <p:cNvSpPr>
            <a:spLocks noChangeArrowheads="1" noChangeShapeType="1" noTextEdit="1"/>
          </p:cNvSpPr>
          <p:nvPr/>
        </p:nvSpPr>
        <p:spPr bwMode="auto">
          <a:xfrm>
            <a:off x="539750" y="2636838"/>
            <a:ext cx="8280400" cy="2008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ru-RU" sz="3600" kern="10">
                <a:latin typeface="Impact" panose="020B0806030902050204" pitchFamily="34" charset="0"/>
              </a:rPr>
              <a:t>ЭЪТИБОРИНГИЗ УЧУН </a:t>
            </a:r>
          </a:p>
          <a:p>
            <a:pPr algn="ctr"/>
            <a:r>
              <a:rPr lang="ru-RU" sz="3600" kern="10">
                <a:latin typeface="Impact" panose="020B0806030902050204" pitchFamily="34" charset="0"/>
              </a:rPr>
              <a:t>РАХМАТ!</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Fonderie">
  <a:themeElements>
    <a:clrScheme name="Fonderie">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nderie">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nderie">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Лучи">
  <a:themeElements>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Лучи">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Лучи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Лучи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Лучи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Лучи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Лучи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Лучи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Лучи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5.xml><?xml version="1.0" encoding="utf-8"?>
<a:theme xmlns:a="http://schemas.openxmlformats.org/drawingml/2006/main" name="1_Лучи">
  <a:themeElements>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fontScheme name="Классическая">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Лучи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Лучи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Лучи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Лучи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Лучи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Лучи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Лучи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9.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760</TotalTime>
  <Words>4266</Words>
  <Application>Microsoft Office PowerPoint</Application>
  <PresentationFormat>Экран (4:3)</PresentationFormat>
  <Paragraphs>253</Paragraphs>
  <Slides>96</Slides>
  <Notes>2</Notes>
  <HiddenSlides>0</HiddenSlides>
  <MMClips>0</MMClips>
  <ScaleCrop>false</ScaleCrop>
  <HeadingPairs>
    <vt:vector size="4" baseType="variant">
      <vt:variant>
        <vt:lpstr>Тема</vt:lpstr>
      </vt:variant>
      <vt:variant>
        <vt:i4>8</vt:i4>
      </vt:variant>
      <vt:variant>
        <vt:lpstr>Заголовки слайдов</vt:lpstr>
      </vt:variant>
      <vt:variant>
        <vt:i4>96</vt:i4>
      </vt:variant>
    </vt:vector>
  </HeadingPairs>
  <TitlesOfParts>
    <vt:vector size="104" baseType="lpstr">
      <vt:lpstr>Fonderie</vt:lpstr>
      <vt:lpstr>Тема Office</vt:lpstr>
      <vt:lpstr>Лучи</vt:lpstr>
      <vt:lpstr>Трек</vt:lpstr>
      <vt:lpstr>1_Лучи</vt:lpstr>
      <vt:lpstr>2_Тема Office</vt:lpstr>
      <vt:lpstr>3_Тема Office</vt:lpstr>
      <vt:lpstr>1_Трек</vt:lpstr>
      <vt:lpstr>9-ma’ruza: O’zbekistonning eng qadimgi davlatlari. Qadimgi  fors  bitiklari  va  ilk  yunon  manbalarida  tarixiy  – madaniy  viloyatlar  va  qadimgi  davlatlar.. </vt:lpstr>
      <vt:lpstr>Презентация PowerPoint</vt:lpstr>
      <vt:lpstr> Ilk davlatlar paydo bo’lishining asosiy omillari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Ilk davlatlar paydo bo’lishining asosiy omillari </vt:lpstr>
      <vt:lpstr> Ilk davlatlar paydo bo’lishining asosiy zaruriyatlari: </vt:lpstr>
      <vt:lpstr>Презентация PowerPoint</vt:lpstr>
      <vt:lpstr> Ilk davlatlar paydo bo’lishining asosiy omillari </vt:lpstr>
      <vt:lpstr> O’rta Osiyo hududida ilk davlatchilikning asosiy poydevori bo’lgan jamiyat hayotida ijtimoiy-iqtisodiy yuksalishning keltirib chiqargan omillar quyidagilar:</vt:lpstr>
      <vt:lpstr>Илк давлатлар типологияси</vt:lpstr>
      <vt:lpstr>Даштли</vt:lpstr>
      <vt:lpstr>Сополлитепа</vt:lpstr>
      <vt:lpstr> Tarixiy manbalarda O’zbekiston hududidagi ilk                                              davlatlarga oid ma’lumotlar</vt:lpstr>
      <vt:lpstr>Ўрта Осиёнинг илк темир даври шаҳарлари</vt:lpstr>
      <vt:lpstr> Tarixiy manbalarda O’zbekiston hududidagi ilk                                              davlatlarga oid ma’lumotlar</vt:lpstr>
      <vt:lpstr>“Авеста” ва давлатчилик</vt:lpstr>
      <vt:lpstr>“Авеста” ва давлатчилик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Пшактепа (план)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Қадимги Бақтрия кавийлиги</dc:title>
  <dc:creator>XTreme</dc:creator>
  <cp:lastModifiedBy>User</cp:lastModifiedBy>
  <cp:revision>72</cp:revision>
  <dcterms:created xsi:type="dcterms:W3CDTF">2011-12-15T22:41:35Z</dcterms:created>
  <dcterms:modified xsi:type="dcterms:W3CDTF">2022-09-21T12:05:25Z</dcterms:modified>
</cp:coreProperties>
</file>